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06" r:id="rId3"/>
    <p:sldId id="409" r:id="rId4"/>
    <p:sldId id="257" r:id="rId5"/>
    <p:sldId id="402" r:id="rId6"/>
    <p:sldId id="401" r:id="rId7"/>
    <p:sldId id="392" r:id="rId8"/>
    <p:sldId id="420" r:id="rId9"/>
    <p:sldId id="261" r:id="rId10"/>
    <p:sldId id="262" r:id="rId11"/>
    <p:sldId id="412" r:id="rId12"/>
    <p:sldId id="320" r:id="rId13"/>
    <p:sldId id="267" r:id="rId14"/>
    <p:sldId id="271" r:id="rId15"/>
    <p:sldId id="275" r:id="rId16"/>
    <p:sldId id="413" r:id="rId17"/>
    <p:sldId id="414" r:id="rId18"/>
    <p:sldId id="416" r:id="rId19"/>
    <p:sldId id="415" r:id="rId20"/>
    <p:sldId id="322" r:id="rId21"/>
    <p:sldId id="268" r:id="rId22"/>
    <p:sldId id="269" r:id="rId23"/>
    <p:sldId id="302" r:id="rId24"/>
    <p:sldId id="303" r:id="rId25"/>
    <p:sldId id="421" r:id="rId26"/>
    <p:sldId id="270" r:id="rId27"/>
    <p:sldId id="411" r:id="rId28"/>
    <p:sldId id="419" r:id="rId29"/>
    <p:sldId id="285" r:id="rId30"/>
    <p:sldId id="418" r:id="rId31"/>
    <p:sldId id="315" r:id="rId32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8:</a:t>
            </a:r>
            <a:br>
              <a:rPr lang="en-US" dirty="0"/>
            </a:br>
            <a:r>
              <a:rPr lang="en-US" dirty="0"/>
              <a:t>“Nonresponse and nonresponse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Main causes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refusal, don’t know, breakoff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non-location, 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0EC71-6639-EC4C-A06F-559C697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46BE3-C909-9246-855F-5C17C696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noticed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adopted</a:t>
            </a:r>
            <a:r>
              <a:rPr lang="nl-NL" dirty="0"/>
              <a:t> survey?</a:t>
            </a:r>
          </a:p>
        </p:txBody>
      </p:sp>
    </p:spTree>
    <p:extLst>
      <p:ext uri="{BB962C8B-B14F-4D97-AF65-F5344CB8AC3E}">
        <p14:creationId xmlns:p14="http://schemas.microsoft.com/office/powerpoint/2010/main" val="25624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good questionnaire, invitation letter, etc.</a:t>
            </a:r>
          </a:p>
          <a:p>
            <a:pPr marL="914400" lvl="1" indent="-514350"/>
            <a:r>
              <a:rPr lang="en-US" dirty="0"/>
              <a:t>keep it simple, keep it simple, test it</a:t>
            </a:r>
            <a:endParaRPr lang="nl-NL" dirty="0"/>
          </a:p>
          <a:p>
            <a:pPr marL="514350" indent="-514350">
              <a:buAutoNum type="arabicPeriod"/>
            </a:pPr>
            <a:r>
              <a:rPr lang="en-US" dirty="0"/>
              <a:t>Incentives</a:t>
            </a:r>
          </a:p>
          <a:p>
            <a:pPr marL="914400" lvl="1" indent="-514350"/>
            <a:r>
              <a:rPr lang="en-US" dirty="0"/>
              <a:t>Preferable unconditional, and cash</a:t>
            </a:r>
          </a:p>
          <a:p>
            <a:pPr marL="0" indent="0">
              <a:buNone/>
            </a:pPr>
            <a:r>
              <a:rPr lang="en-US" dirty="0"/>
              <a:t>3. Multiple contact attempts</a:t>
            </a:r>
          </a:p>
          <a:p>
            <a:pPr marL="0" indent="0">
              <a:buNone/>
            </a:pPr>
            <a:r>
              <a:rPr lang="en-US" dirty="0"/>
              <a:t>4. Multiple modes (e-mail, mail, phone, f2f)</a:t>
            </a:r>
          </a:p>
          <a:p>
            <a:pPr marL="0" indent="0">
              <a:buNone/>
            </a:pPr>
            <a:r>
              <a:rPr lang="en-US" dirty="0"/>
              <a:t>5. Refusal conversion</a:t>
            </a:r>
          </a:p>
          <a:p>
            <a:pPr marL="0" indent="0">
              <a:buNone/>
            </a:pPr>
            <a:r>
              <a:rPr lang="en-US" dirty="0"/>
              <a:t>	- Interviewer training</a:t>
            </a:r>
          </a:p>
          <a:p>
            <a:pPr marL="0" indent="0">
              <a:buNone/>
            </a:pPr>
            <a:r>
              <a:rPr lang="en-US" dirty="0"/>
              <a:t>6. Be responsive to questions/remarks/problems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nonresponse</a:t>
            </a:r>
            <a:endParaRPr lang="nl-NL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Item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Rich information on individual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Partial (household)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600" dirty="0"/>
              <a:t>Proxy-answers, information on household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Attrition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Information from earlier waves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Unit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800" dirty="0"/>
              <a:t>Weak individual information (only frame)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760296" y="1916832"/>
            <a:ext cx="72008" cy="374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0256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54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6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What is nonresponse bias?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50728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Nonresponse bias occurs when the sampled units (e.g. individual, household, business …) are not or only partially observed (e.g. interviewed)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observed units are systematically different from unobserved units. 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29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MCAR, MAR, NMAR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36327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Completely At Random (MCAR): </a:t>
            </a:r>
            <a:br>
              <a:rPr lang="en-US" sz="2400" dirty="0"/>
            </a:br>
            <a:r>
              <a:rPr lang="en-US" sz="2000" dirty="0"/>
              <a:t>The responding units are a random subsample of the gross sample. 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At Random (MAR):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However, the auxiliary information 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renders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 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Not Missing At Random (NMAR):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In addition, the</a:t>
            </a:r>
            <a:r>
              <a:rPr lang="de-DE" sz="2000" dirty="0"/>
              <a:t> </a:t>
            </a:r>
            <a:r>
              <a:rPr lang="en-US" sz="2000" dirty="0"/>
              <a:t>auxiliary information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render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45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before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71864" y="2534116"/>
            <a:ext cx="2376264" cy="3387307"/>
            <a:chOff x="2699792" y="3744769"/>
            <a:chExt cx="1728192" cy="2279403"/>
          </a:xfrm>
        </p:grpSpPr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B384B50-D7AF-FA47-BFBD-49AF856385BB}"/>
              </a:ext>
            </a:extLst>
          </p:cNvPr>
          <p:cNvCxnSpPr>
            <a:cxnSpLocks/>
          </p:cNvCxnSpPr>
          <p:nvPr/>
        </p:nvCxnSpPr>
        <p:spPr>
          <a:xfrm flipH="1" flipV="1">
            <a:off x="3101499" y="5661249"/>
            <a:ext cx="176216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3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after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/>
              <a:t>MAR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23592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H="1" flipV="1">
              <a:off x="1412254" y="5849095"/>
              <a:ext cx="1281572" cy="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on NR</a:t>
            </a:r>
          </a:p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response rates in surveys:</a:t>
            </a:r>
          </a:p>
          <a:p>
            <a:pPr lvl="1"/>
            <a:r>
              <a:rPr lang="en-US" dirty="0"/>
              <a:t>~5-50%</a:t>
            </a:r>
          </a:p>
          <a:p>
            <a:pPr lvl="1"/>
            <a:r>
              <a:rPr lang="en-US" dirty="0"/>
              <a:t>Nonresponse: 50-95%! </a:t>
            </a:r>
          </a:p>
          <a:p>
            <a:r>
              <a:rPr lang="en-US" dirty="0"/>
              <a:t>Item-nonresponse for income question:</a:t>
            </a:r>
          </a:p>
          <a:p>
            <a:pPr lvl="1"/>
            <a:r>
              <a:rPr lang="en-US" dirty="0"/>
              <a:t>~25%</a:t>
            </a:r>
          </a:p>
          <a:p>
            <a:pPr lvl="1"/>
            <a:endParaRPr lang="en-US" dirty="0"/>
          </a:p>
          <a:p>
            <a:r>
              <a:rPr lang="en-US" dirty="0"/>
              <a:t>What do we have: MCAR, MAR, or MNAR?</a:t>
            </a:r>
          </a:p>
          <a:p>
            <a:pPr lvl="1"/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2351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nonresponse (weeks 11,12)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(x) at level of respondent </a:t>
            </a:r>
          </a:p>
          <a:p>
            <a:r>
              <a:rPr lang="en-US" dirty="0"/>
              <a:t>Strongly related to both response (R) and Y</a:t>
            </a:r>
          </a:p>
          <a:p>
            <a:r>
              <a:rPr lang="en-US" dirty="0"/>
              <a:t>MCAR, MAR, MNAR models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481028" y="56612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68008" y="3906923"/>
            <a:ext cx="367240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item </a:t>
            </a:r>
            <a:r>
              <a:rPr lang="en-US" b="1" dirty="0" err="1"/>
              <a:t>missings</a:t>
            </a:r>
            <a:r>
              <a:rPr lang="en-US" b="1" dirty="0"/>
              <a:t> in income: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Education, wealth, age, gender, value of house (X)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predict income (Y) 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away relation R-Y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3717033"/>
            <a:ext cx="3456384" cy="2518539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</p:cNvCxnSpPr>
            <p:nvPr/>
          </p:nvCxnSpPr>
          <p:spPr>
            <a:xfrm flipH="1" flipV="1">
              <a:off x="1403648" y="5984413"/>
              <a:ext cx="1281572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covariates (x) at level of respondent</a:t>
            </a:r>
          </a:p>
          <a:p>
            <a:pPr lvl="1"/>
            <a:r>
              <a:rPr lang="en-US" dirty="0"/>
              <a:t>Often only address, or e-mail </a:t>
            </a:r>
          </a:p>
          <a:p>
            <a:r>
              <a:rPr lang="en-US" dirty="0"/>
              <a:t>Weakly related to both response (R) and Y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371703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81028" y="56612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558924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223792" y="374477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1624" y="4293096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1624" y="4293096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9816" y="4293096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8008" y="3906922"/>
            <a:ext cx="36724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Unit Nonresponse: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use address (house price)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predict income (Y), but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explain relation R-Y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successful in NR correction</a:t>
            </a:r>
            <a:endParaRPr lang="nl-NL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 flipV="1">
            <a:off x="2927648" y="5984414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Why weight?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Coverage: </a:t>
            </a:r>
            <a:r>
              <a:rPr lang="en-US" dirty="0"/>
              <a:t>sampling list may not cover target population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Nonresponse: </a:t>
            </a:r>
            <a:r>
              <a:rPr lang="en-US" dirty="0"/>
              <a:t>not all people in sample will end up in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adjustment weights for coverage/NR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Design weights (repeat from weeks 3-6)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6868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SRS: equal probabilities </a:t>
            </a:r>
          </a:p>
          <a:p>
            <a:pPr>
              <a:spcBef>
                <a:spcPts val="1800"/>
              </a:spcBef>
            </a:pPr>
            <a:r>
              <a:rPr lang="en-US" dirty="0"/>
              <a:t> no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Stratified, cluster, multistage</a:t>
            </a:r>
          </a:p>
          <a:p>
            <a:pPr>
              <a:spcBef>
                <a:spcPts val="1800"/>
              </a:spcBef>
            </a:pPr>
            <a:r>
              <a:rPr lang="en-US" dirty="0"/>
              <a:t>need design weights for unbiased </a:t>
            </a:r>
            <a:r>
              <a:rPr lang="en-US" dirty="0" err="1"/>
              <a:t>estimatesSee</a:t>
            </a:r>
            <a:r>
              <a:rPr lang="en-US" dirty="0"/>
              <a:t> slides for those weeks</a:t>
            </a:r>
          </a:p>
          <a:p>
            <a:pPr>
              <a:spcBef>
                <a:spcPts val="1800"/>
              </a:spcBef>
            </a:pPr>
            <a:r>
              <a:rPr lang="en-US" dirty="0"/>
              <a:t>Weights not needed if: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you specify correct </a:t>
            </a:r>
            <a:r>
              <a:rPr lang="en-US" dirty="0" err="1"/>
              <a:t>svydesign</a:t>
            </a:r>
            <a:r>
              <a:rPr lang="en-US" dirty="0"/>
              <a:t> (ids=~, strata=~, ….)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Y</a:t>
            </a:r>
            <a:r>
              <a:rPr lang="en-US" dirty="0"/>
              <a:t>ou use a HT-estimator (weight = ~</a:t>
            </a:r>
            <a:r>
              <a:rPr lang="en-US" dirty="0" err="1"/>
              <a:t>inclusionprobabilities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Different kinds of weights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 also known as (aka)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 weights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0000"/>
                </a:solidFill>
              </a:rPr>
              <a:t>Nonresponse: </a:t>
            </a:r>
            <a:r>
              <a:rPr lang="en-US" sz="2400" dirty="0"/>
              <a:t>not all people in sample will end up in data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solidFill>
                  <a:srgbClr val="FF0000"/>
                </a:solidFill>
              </a:rPr>
              <a:t> + Coverage: </a:t>
            </a:r>
            <a:r>
              <a:rPr lang="en-US" sz="2000" dirty="0"/>
              <a:t>sampling list may not cover target population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Aka adjustment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Analysis weights </a:t>
            </a:r>
            <a:r>
              <a:rPr lang="en-US" sz="2400" dirty="0">
                <a:solidFill>
                  <a:srgbClr val="FF0000"/>
                </a:solidFill>
              </a:rPr>
              <a:t>= sampling weight * nonresponse weight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idea behind NR weighting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at level of (sub)population</a:t>
            </a:r>
          </a:p>
          <a:p>
            <a:r>
              <a:rPr lang="en-US" dirty="0"/>
              <a:t>One weighting model for all substantive analysis</a:t>
            </a:r>
          </a:p>
          <a:p>
            <a:pPr lvl="1"/>
            <a:r>
              <a:rPr lang="en-US" dirty="0"/>
              <a:t>In imputation model often Y-specific.</a:t>
            </a:r>
          </a:p>
          <a:p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81028" y="3717033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13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EE4-7B69-4132-9110-6656EF1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level data?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2CEB-D1D0-4DED-AC54-29C6599A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Sampling frame (nonresponse)</a:t>
            </a:r>
          </a:p>
          <a:p>
            <a:pPr lvl="1"/>
            <a:r>
              <a:rPr lang="en-US" dirty="0"/>
              <a:t>Address.</a:t>
            </a:r>
          </a:p>
          <a:p>
            <a:pPr lvl="2"/>
            <a:r>
              <a:rPr lang="en-US" dirty="0"/>
              <a:t>Can be enriched (e.g. use google </a:t>
            </a:r>
            <a:r>
              <a:rPr lang="en-US" dirty="0" err="1"/>
              <a:t>streetview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Netherlands: admin data</a:t>
            </a:r>
          </a:p>
          <a:p>
            <a:r>
              <a:rPr lang="en-US" dirty="0"/>
              <a:t>2. Population level statistics (coverage + NR)</a:t>
            </a:r>
          </a:p>
          <a:p>
            <a:pPr lvl="1"/>
            <a:r>
              <a:rPr lang="en-US" dirty="0"/>
              <a:t>Gender (50/50), age, income, region, nationality</a:t>
            </a:r>
          </a:p>
          <a:p>
            <a:pPr lvl="1"/>
            <a:r>
              <a:rPr lang="en-US" dirty="0"/>
              <a:t>Next week…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weighting works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week: X variables on sampling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R</a:t>
            </a:r>
            <a:r>
              <a:rPr lang="en-US" baseline="-25000" dirty="0"/>
              <a:t>0,1</a:t>
            </a:r>
            <a:r>
              <a:rPr lang="en-US" dirty="0"/>
              <a:t> with X</a:t>
            </a:r>
          </a:p>
          <a:p>
            <a:pPr marL="514350" indent="-514350">
              <a:buAutoNum type="arabicPeriod" startAt="3"/>
            </a:pPr>
            <a:r>
              <a:rPr lang="nl-NL" dirty="0"/>
              <a:t>Get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  <a:p>
            <a:pPr marL="514350" indent="-514350">
              <a:buAutoNum type="arabicPeriod" startAt="3"/>
            </a:pPr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inverse of </a:t>
            </a:r>
            <a:r>
              <a:rPr lang="nl-NL" dirty="0" err="1"/>
              <a:t>probabilities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81028" y="3717033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3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1044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propensity-score weights </a:t>
            </a:r>
            <a:r>
              <a:rPr lang="en-US" dirty="0"/>
              <a:t>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Save predicted probabilities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Details of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Kalton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Flores-</a:t>
            </a:r>
            <a:r>
              <a:rPr lang="nl-NL" dirty="0" err="1"/>
              <a:t>cervantes</a:t>
            </a:r>
            <a:r>
              <a:rPr lang="nl-NL" dirty="0"/>
              <a:t> (2003)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/>
              <a:t>Next week: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  <a:p>
            <a:pPr lvl="1"/>
            <a:r>
              <a:rPr lang="nl-NL" dirty="0" err="1"/>
              <a:t>Population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6888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795320" cy="4525963"/>
          </a:xfrm>
        </p:spPr>
        <p:txBody>
          <a:bodyPr>
            <a:normAutofit/>
          </a:bodyPr>
          <a:lstStyle/>
          <a:p>
            <a:r>
              <a:rPr lang="en-US" dirty="0"/>
              <a:t>Next week: designing weights</a:t>
            </a:r>
          </a:p>
          <a:p>
            <a:r>
              <a:rPr lang="en-US" dirty="0"/>
              <a:t>After that</a:t>
            </a:r>
          </a:p>
          <a:p>
            <a:pPr lvl="1"/>
            <a:r>
              <a:rPr lang="en-US" dirty="0"/>
              <a:t>Designed big data</a:t>
            </a:r>
          </a:p>
          <a:p>
            <a:pPr lvl="1"/>
            <a:r>
              <a:rPr lang="en-US" dirty="0"/>
              <a:t>Two weeks on missing data</a:t>
            </a:r>
          </a:p>
          <a:p>
            <a:pPr lvl="1"/>
            <a:r>
              <a:rPr lang="en-US" dirty="0"/>
              <a:t>Non-probability inference</a:t>
            </a:r>
          </a:p>
          <a:p>
            <a:pPr lvl="1"/>
            <a:r>
              <a:rPr lang="en-US" dirty="0"/>
              <a:t>Data integration</a:t>
            </a:r>
          </a:p>
          <a:p>
            <a:endParaRPr lang="en-US" dirty="0"/>
          </a:p>
          <a:p>
            <a:r>
              <a:rPr lang="en-US" dirty="0"/>
              <a:t>Assignment 2 (weighting </a:t>
            </a:r>
            <a:r>
              <a:rPr lang="en-US"/>
              <a:t>and imputation)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88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72-0679-4D3A-9E6E-EE17357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Nonresponse in LFS over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9163-C290-48B6-BCEC-929FEEFA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40" y="1600201"/>
            <a:ext cx="285496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Based on Luiten, De </a:t>
            </a:r>
            <a:r>
              <a:rPr lang="en-US" sz="1600" dirty="0" err="1"/>
              <a:t>leeeuw</a:t>
            </a:r>
            <a:r>
              <a:rPr lang="en-US" sz="1600" dirty="0"/>
              <a:t> &amp; Hox (2018) </a:t>
            </a:r>
            <a:r>
              <a:rPr lang="en-US" sz="1600" dirty="0" err="1"/>
              <a:t>nternational</a:t>
            </a:r>
            <a:r>
              <a:rPr lang="en-US" sz="1600" dirty="0"/>
              <a:t> Nonresponse Trends across Countries and Years: An analysis of 36 years of </a:t>
            </a:r>
            <a:r>
              <a:rPr lang="en-US" sz="1600" dirty="0" err="1"/>
              <a:t>Labour</a:t>
            </a:r>
            <a:r>
              <a:rPr lang="en-US" sz="1600" dirty="0"/>
              <a:t> Force Survey data. Survey Insights: Methods from the Field. Retrieved from https://surveyinsights.org/?p=10452.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6662-C5FC-4F7A-81E0-6ABB2532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097360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European Social Survey Nonresponse 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1215-66BA-4555-9FB0-DFBB2C468CA7}"/>
              </a:ext>
            </a:extLst>
          </p:cNvPr>
          <p:cNvSpPr txBox="1"/>
          <p:nvPr/>
        </p:nvSpPr>
        <p:spPr>
          <a:xfrm>
            <a:off x="7078454" y="1196752"/>
            <a:ext cx="283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Beullens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, K.,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Loosveldt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 G., Vandenplas C. &amp; Stoop I. (2018).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Response Rates in the European Social Survey: Increasing, Decreasing, or a Matter of Fieldwork Efforts? </a:t>
            </a:r>
            <a:r>
              <a:rPr lang="en-US" sz="1200" i="1" dirty="0">
                <a:solidFill>
                  <a:srgbClr val="000000"/>
                </a:solidFill>
                <a:latin typeface="Helvetica-Oblique"/>
              </a:rPr>
              <a:t>Survey Methods: Insights from the Field. Retrieved from</a:t>
            </a:r>
          </a:p>
          <a:p>
            <a:r>
              <a:rPr lang="nl-NL" sz="1200" dirty="0">
                <a:solidFill>
                  <a:srgbClr val="0000FF"/>
                </a:solidFill>
                <a:latin typeface="Helvetica" panose="020B0604020202020204" pitchFamily="34" charset="0"/>
              </a:rPr>
              <a:t>https://surveyinsights.org/?p=9673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2549E4-BB70-4628-9731-43ECCF6F6E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196753"/>
            <a:ext cx="5580112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ESS: RR variation in response rate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86BA-445B-4D24-933F-227F8C5A5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40769"/>
            <a:ext cx="4937125" cy="4937125"/>
          </a:xfrm>
        </p:spPr>
      </p:pic>
    </p:spTree>
    <p:extLst>
      <p:ext uri="{BB962C8B-B14F-4D97-AF65-F5344CB8AC3E}">
        <p14:creationId xmlns:p14="http://schemas.microsoft.com/office/powerpoint/2010/main" val="36976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FA03-63A7-449B-A5F1-0E26853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 – increase in fieldwork efforts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F822-5370-4F27-AABD-802DE5381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268761"/>
            <a:ext cx="6582832" cy="4937125"/>
          </a:xfrm>
        </p:spPr>
      </p:pic>
    </p:spTree>
    <p:extLst>
      <p:ext uri="{BB962C8B-B14F-4D97-AF65-F5344CB8AC3E}">
        <p14:creationId xmlns:p14="http://schemas.microsoft.com/office/powerpoint/2010/main" val="8048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Four main types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In survey research we typically distinguish four types of nonresponse: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The sample unit (e.g. person, household, institution) was sampled, i.e. belonged to the gross sample, but did not participate in the survey.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The sample unit was sampled and interviewed, but failed to provide answers to all of the survey items.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The sample unit was sampled and initially interviewed for a longitudinal surveys, but did not complete all waves of the survey.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The sample unit was sampled and at least one member of the unit interviewed. However, at least one member of the unit did not participate.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Microsoft Office PowerPoint</Application>
  <PresentationFormat>Widescreen</PresentationFormat>
  <Paragraphs>210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</vt:lpstr>
      <vt:lpstr>Helvetica-Oblique</vt:lpstr>
      <vt:lpstr>Office Theme</vt:lpstr>
      <vt:lpstr>Survey data analysis Week 8: “Nonresponse and nonresponse weights”</vt:lpstr>
      <vt:lpstr>Today</vt:lpstr>
      <vt:lpstr>Literature today</vt:lpstr>
      <vt:lpstr>Total Survey Error (TSE) Framework</vt:lpstr>
      <vt:lpstr>Nonresponse in LFS over time</vt:lpstr>
      <vt:lpstr>European Social Survey Nonresponse </vt:lpstr>
      <vt:lpstr>ESS: RR variation in response rate</vt:lpstr>
      <vt:lpstr>ESS – increase in fieldwork efforts</vt:lpstr>
      <vt:lpstr>Four main types of nonresponse</vt:lpstr>
      <vt:lpstr>Main causes of nonresponse</vt:lpstr>
      <vt:lpstr>How to prevent nonresponse</vt:lpstr>
      <vt:lpstr>How to prevent nonresponse</vt:lpstr>
      <vt:lpstr>Correction for nonresponse</vt:lpstr>
      <vt:lpstr>What is nonresponse bias?</vt:lpstr>
      <vt:lpstr>MCAR, MAR, NMAR</vt:lpstr>
      <vt:lpstr>Missing data mechanisms</vt:lpstr>
      <vt:lpstr>Missing data mechanisms</vt:lpstr>
      <vt:lpstr>Missing data mechanisms</vt:lpstr>
      <vt:lpstr>Missing data mechanisms</vt:lpstr>
      <vt:lpstr>Example: income</vt:lpstr>
      <vt:lpstr>Item nonresponse (weeks 11,12)</vt:lpstr>
      <vt:lpstr>Unit nonresponse</vt:lpstr>
      <vt:lpstr>Why weight?</vt:lpstr>
      <vt:lpstr>Design weights (repeat from weeks 3-6)</vt:lpstr>
      <vt:lpstr>Different kinds of weights</vt:lpstr>
      <vt:lpstr>The idea behind NR weighting</vt:lpstr>
      <vt:lpstr>Population level data?</vt:lpstr>
      <vt:lpstr>How weighting works</vt:lpstr>
      <vt:lpstr>Propensity-score weights</vt:lpstr>
      <vt:lpstr>Brick (2013)</vt:lpstr>
      <vt:lpstr>Next weeks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71</cp:revision>
  <cp:lastPrinted>2017-12-05T15:50:24Z</cp:lastPrinted>
  <dcterms:created xsi:type="dcterms:W3CDTF">2016-07-08T11:48:01Z</dcterms:created>
  <dcterms:modified xsi:type="dcterms:W3CDTF">2023-10-16T11:43:44Z</dcterms:modified>
</cp:coreProperties>
</file>