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409" r:id="rId3"/>
    <p:sldId id="411" r:id="rId4"/>
    <p:sldId id="404" r:id="rId5"/>
    <p:sldId id="420" r:id="rId6"/>
    <p:sldId id="408" r:id="rId7"/>
    <p:sldId id="285" r:id="rId8"/>
    <p:sldId id="279" r:id="rId9"/>
    <p:sldId id="280" r:id="rId10"/>
    <p:sldId id="281" r:id="rId11"/>
    <p:sldId id="422" r:id="rId12"/>
    <p:sldId id="288" r:id="rId13"/>
    <p:sldId id="405" r:id="rId14"/>
    <p:sldId id="287" r:id="rId15"/>
    <p:sldId id="282" r:id="rId16"/>
    <p:sldId id="283" r:id="rId17"/>
    <p:sldId id="284" r:id="rId18"/>
    <p:sldId id="423" r:id="rId19"/>
    <p:sldId id="289" r:id="rId20"/>
    <p:sldId id="290" r:id="rId21"/>
    <p:sldId id="425" r:id="rId22"/>
    <p:sldId id="426" r:id="rId23"/>
    <p:sldId id="291" r:id="rId24"/>
    <p:sldId id="424" r:id="rId25"/>
    <p:sldId id="293" r:id="rId26"/>
    <p:sldId id="257" r:id="rId27"/>
    <p:sldId id="421" r:id="rId28"/>
    <p:sldId id="295" r:id="rId29"/>
    <p:sldId id="314" r:id="rId30"/>
    <p:sldId id="296" r:id="rId31"/>
    <p:sldId id="417" r:id="rId32"/>
    <p:sldId id="413" r:id="rId33"/>
    <p:sldId id="416" r:id="rId34"/>
    <p:sldId id="415" r:id="rId35"/>
    <p:sldId id="258" r:id="rId36"/>
    <p:sldId id="268" r:id="rId37"/>
    <p:sldId id="266" r:id="rId38"/>
    <p:sldId id="259" r:id="rId39"/>
    <p:sldId id="271" r:id="rId40"/>
    <p:sldId id="270" r:id="rId41"/>
    <p:sldId id="261" r:id="rId42"/>
    <p:sldId id="263" r:id="rId43"/>
    <p:sldId id="264" r:id="rId44"/>
    <p:sldId id="265" r:id="rId45"/>
    <p:sldId id="272" r:id="rId46"/>
    <p:sldId id="276" r:id="rId47"/>
    <p:sldId id="412" r:id="rId48"/>
    <p:sldId id="286" r:id="rId49"/>
    <p:sldId id="419" r:id="rId50"/>
    <p:sldId id="319" r:id="rId51"/>
    <p:sldId id="315" r:id="rId52"/>
    <p:sldId id="410" r:id="rId53"/>
  </p:sldIdLst>
  <p:sldSz cx="12192000" cy="6858000"/>
  <p:notesSz cx="7099300" cy="10234613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82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FEAE804-2177-420F-80EC-8435C849749E}" type="datetimeFigureOut">
              <a:rPr lang="nl-NL" smtClean="0"/>
              <a:t>16-10-2023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A5C3F83-0697-4E86-ACCC-06B2BA00787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4141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7F4E-221A-4A1C-B8F9-5079699281C6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0595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7F4E-221A-4A1C-B8F9-5079699281C6}" type="slidenum">
              <a:rPr lang="de-DE" smtClean="0"/>
              <a:pPr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5685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7F4E-221A-4A1C-B8F9-5079699281C6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614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7F4E-221A-4A1C-B8F9-5079699281C6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7720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7F4E-221A-4A1C-B8F9-5079699281C6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8174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7F4E-221A-4A1C-B8F9-5079699281C6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797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7F4E-221A-4A1C-B8F9-5079699281C6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8170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500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7F4E-221A-4A1C-B8F9-5079699281C6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4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500" dirty="0">
                <a:solidFill>
                  <a:srgbClr val="FF0000"/>
                </a:solidFill>
              </a:rPr>
              <a:t>Die Fehler erst nach und nach einblenden!!!!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7F4E-221A-4A1C-B8F9-5079699281C6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516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C3F83-0697-4E86-ACCC-06B2BA00787A}" type="slidenum">
              <a:rPr lang="nl-NL" smtClean="0"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754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16-10-2023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1236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16-10-2023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050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16-10-2023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719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16-10-2023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334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16-10-2023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613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16-10-2023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5915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16-10-2023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5083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16-10-2023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6652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16-10-2023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682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16-10-2023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817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16-10-2023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807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8815F-D99B-4B41-95A2-A0AEC8FACC43}" type="datetimeFigureOut">
              <a:rPr lang="nl-NL" smtClean="0"/>
              <a:t>16-10-2023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446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data.cbs.nl/statline/#/CBS/e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Survey data analysis</a:t>
            </a:r>
            <a:br>
              <a:rPr lang="en-US" dirty="0"/>
            </a:br>
            <a:r>
              <a:rPr lang="en-US" dirty="0"/>
              <a:t>Week 9:</a:t>
            </a:r>
            <a:br>
              <a:rPr lang="en-US" dirty="0"/>
            </a:br>
            <a:r>
              <a:rPr lang="en-US" dirty="0"/>
              <a:t>“Designing weights”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© Peter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Lugtig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11717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Post-stratification: fictitious example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1952413" y="1043211"/>
            <a:ext cx="4040188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Survey distribution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3"/>
          </p:nvPr>
        </p:nvSpPr>
        <p:spPr>
          <a:xfrm>
            <a:off x="6143414" y="1052736"/>
            <a:ext cx="4041775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Population distribution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sz="quarter" idx="4"/>
          </p:nvPr>
        </p:nvGraphicFramePr>
        <p:xfrm>
          <a:off x="2034765" y="1962200"/>
          <a:ext cx="3615894" cy="3173716"/>
        </p:xfrm>
        <a:graphic>
          <a:graphicData uri="http://schemas.openxmlformats.org/drawingml/2006/table">
            <a:tbl>
              <a:tblPr firstRow="1" firstCol="1" bandRow="1"/>
              <a:tblGrid>
                <a:gridCol w="1205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5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52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3388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Age</a:t>
                      </a:r>
                    </a:p>
                  </a:txBody>
                  <a:tcPr marL="15005" marR="1500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Gender</a:t>
                      </a:r>
                    </a:p>
                  </a:txBody>
                  <a:tcPr marL="15005" marR="15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3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Male</a:t>
                      </a:r>
                    </a:p>
                  </a:txBody>
                  <a:tcPr marL="15005" marR="1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Female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3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16-25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6.1%</a:t>
                      </a:r>
                    </a:p>
                  </a:txBody>
                  <a:tcPr marL="15005" marR="1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5.9%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3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26-35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12.8%</a:t>
                      </a:r>
                    </a:p>
                  </a:txBody>
                  <a:tcPr marL="15005" marR="1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10.7%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3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36-45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19.5%</a:t>
                      </a:r>
                    </a:p>
                  </a:txBody>
                  <a:tcPr marL="15005" marR="1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16.9%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3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46-55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15005" marR="1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9.5%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3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56-65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3.9%</a:t>
                      </a:r>
                    </a:p>
                  </a:txBody>
                  <a:tcPr marL="15005" marR="1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4.7%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" name="Tabelle 12"/>
          <p:cNvGraphicFramePr>
            <a:graphicFrameLocks noGrp="1"/>
          </p:cNvGraphicFramePr>
          <p:nvPr/>
        </p:nvGraphicFramePr>
        <p:xfrm>
          <a:off x="6211230" y="2034209"/>
          <a:ext cx="4066005" cy="3024336"/>
        </p:xfrm>
        <a:graphic>
          <a:graphicData uri="http://schemas.openxmlformats.org/drawingml/2006/table">
            <a:tbl>
              <a:tblPr firstRow="1" firstCol="1" bandRow="1"/>
              <a:tblGrid>
                <a:gridCol w="1355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5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5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8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Age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Gender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Male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Female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16-25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26-35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36-45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46-55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56-65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Nach oben gekrümmter Pfeil 13"/>
          <p:cNvSpPr/>
          <p:nvPr/>
        </p:nvSpPr>
        <p:spPr>
          <a:xfrm>
            <a:off x="5059101" y="4136261"/>
            <a:ext cx="4536504" cy="864096"/>
          </a:xfrm>
          <a:prstGeom prst="curved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Inhaltsplatzhalter 2"/>
          <p:cNvSpPr txBox="1">
            <a:spLocks/>
          </p:cNvSpPr>
          <p:nvPr/>
        </p:nvSpPr>
        <p:spPr>
          <a:xfrm>
            <a:off x="2017204" y="5445224"/>
            <a:ext cx="8229600" cy="1008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lang="de-DE" sz="2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80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Female respondents aged 36-45 receive a weight of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w = 0.1/0.169 = 0.592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71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Post-stratification: fictitious example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1952413" y="1043211"/>
            <a:ext cx="4040188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Survey distribution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3"/>
          </p:nvPr>
        </p:nvSpPr>
        <p:spPr>
          <a:xfrm>
            <a:off x="6143414" y="1052736"/>
            <a:ext cx="4041775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Population distribution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sz="quarter" idx="4"/>
          </p:nvPr>
        </p:nvGraphicFramePr>
        <p:xfrm>
          <a:off x="2034765" y="1962200"/>
          <a:ext cx="3615894" cy="3173716"/>
        </p:xfrm>
        <a:graphic>
          <a:graphicData uri="http://schemas.openxmlformats.org/drawingml/2006/table">
            <a:tbl>
              <a:tblPr firstRow="1" firstCol="1" bandRow="1"/>
              <a:tblGrid>
                <a:gridCol w="1205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5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52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3388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Age</a:t>
                      </a:r>
                    </a:p>
                  </a:txBody>
                  <a:tcPr marL="15005" marR="1500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Gender</a:t>
                      </a:r>
                    </a:p>
                  </a:txBody>
                  <a:tcPr marL="15005" marR="15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3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Male</a:t>
                      </a:r>
                    </a:p>
                  </a:txBody>
                  <a:tcPr marL="15005" marR="1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Female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3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16-25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6.1%</a:t>
                      </a:r>
                    </a:p>
                  </a:txBody>
                  <a:tcPr marL="15005" marR="1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5.9%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3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26-35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12.8%</a:t>
                      </a:r>
                    </a:p>
                  </a:txBody>
                  <a:tcPr marL="15005" marR="1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10.7%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3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36-45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19.5%</a:t>
                      </a:r>
                    </a:p>
                  </a:txBody>
                  <a:tcPr marL="15005" marR="1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16.9%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3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46-55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15005" marR="1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9.5%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3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56-65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3.9%</a:t>
                      </a:r>
                    </a:p>
                  </a:txBody>
                  <a:tcPr marL="15005" marR="1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4.7%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" name="Tabelle 12"/>
          <p:cNvGraphicFramePr>
            <a:graphicFrameLocks noGrp="1"/>
          </p:cNvGraphicFramePr>
          <p:nvPr/>
        </p:nvGraphicFramePr>
        <p:xfrm>
          <a:off x="6211230" y="2034209"/>
          <a:ext cx="4066005" cy="3024336"/>
        </p:xfrm>
        <a:graphic>
          <a:graphicData uri="http://schemas.openxmlformats.org/drawingml/2006/table">
            <a:tbl>
              <a:tblPr firstRow="1" firstCol="1" bandRow="1"/>
              <a:tblGrid>
                <a:gridCol w="1355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5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5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8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Age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Gender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Male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Female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16-25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26-35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36-45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46-55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56-65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Nach oben gekrümmter Pfeil 13"/>
          <p:cNvSpPr/>
          <p:nvPr/>
        </p:nvSpPr>
        <p:spPr>
          <a:xfrm>
            <a:off x="5059101" y="4136261"/>
            <a:ext cx="4536504" cy="864096"/>
          </a:xfrm>
          <a:prstGeom prst="curved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Inhaltsplatzhalter 2"/>
          <p:cNvSpPr txBox="1">
            <a:spLocks/>
          </p:cNvSpPr>
          <p:nvPr/>
        </p:nvSpPr>
        <p:spPr>
          <a:xfrm>
            <a:off x="2017204" y="5445224"/>
            <a:ext cx="8229600" cy="1008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lang="de-DE" sz="2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B161882-CDA1-044A-95AE-A58F1DB01F40}"/>
              </a:ext>
            </a:extLst>
          </p:cNvPr>
          <p:cNvSpPr/>
          <p:nvPr/>
        </p:nvSpPr>
        <p:spPr>
          <a:xfrm>
            <a:off x="1715294" y="5522596"/>
            <a:ext cx="85619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dirty="0"/>
              <a:t>In R (using survey library):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PostStratify</a:t>
            </a:r>
            <a:r>
              <a:rPr lang="en-US" dirty="0"/>
              <a:t>(design=</a:t>
            </a:r>
            <a:r>
              <a:rPr lang="nl-NL" dirty="0"/>
              <a:t> </a:t>
            </a:r>
            <a:r>
              <a:rPr lang="nl-NL" dirty="0" err="1"/>
              <a:t>svy.unweighted</a:t>
            </a:r>
            <a:r>
              <a:rPr lang="nl-NL" dirty="0"/>
              <a:t>, </a:t>
            </a:r>
            <a:r>
              <a:rPr lang="nl-NL" dirty="0" err="1"/>
              <a:t>strata</a:t>
            </a:r>
            <a:r>
              <a:rPr lang="nl-NL" dirty="0"/>
              <a:t> = </a:t>
            </a:r>
            <a:r>
              <a:rPr lang="nl-NL" dirty="0" err="1"/>
              <a:t>agegender</a:t>
            </a:r>
            <a:r>
              <a:rPr lang="nl-NL" dirty="0"/>
              <a:t>, </a:t>
            </a:r>
            <a:r>
              <a:rPr lang="nl-NL" dirty="0" err="1"/>
              <a:t>population</a:t>
            </a:r>
            <a:r>
              <a:rPr lang="nl-NL" dirty="0"/>
              <a:t>=</a:t>
            </a:r>
            <a:r>
              <a:rPr lang="nl-NL" dirty="0" err="1"/>
              <a:t>agegender.dist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8455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50106"/>
          </a:xfrm>
        </p:spPr>
        <p:txBody>
          <a:bodyPr/>
          <a:lstStyle/>
          <a:p>
            <a:r>
              <a:rPr lang="en-US" sz="3600" dirty="0"/>
              <a:t>When does weighting work?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81200" y="1484784"/>
            <a:ext cx="8229600" cy="475252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Target variables vary little within strata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Response probabilities vary little within strata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Target variable and response probabilities are not correlated within strata (=MAR)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79576" y="4293096"/>
            <a:ext cx="8229600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 Unit Nonresponse:</a:t>
            </a:r>
          </a:p>
          <a:p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Income varies little within gender and age (male/female)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Given gender and age, there is little variation in response rates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Given gender and age, there is no correlation between probability of response and income</a:t>
            </a:r>
          </a:p>
        </p:txBody>
      </p:sp>
    </p:spTree>
    <p:extLst>
      <p:ext uri="{BB962C8B-B14F-4D97-AF65-F5344CB8AC3E}">
        <p14:creationId xmlns:p14="http://schemas.microsoft.com/office/powerpoint/2010/main" val="112301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50106"/>
          </a:xfrm>
        </p:spPr>
        <p:txBody>
          <a:bodyPr/>
          <a:lstStyle/>
          <a:p>
            <a:r>
              <a:rPr lang="en-US" sz="3600" dirty="0"/>
              <a:t>When does weighting work?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81200" y="1484784"/>
            <a:ext cx="8229600" cy="475252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Target variables vary little within strata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Response probabilities vary little within strata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Target variable and response probabilities are not correlated within strata (=MAR)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79576" y="4293096"/>
            <a:ext cx="8229600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 Unit Nonresponse:</a:t>
            </a:r>
          </a:p>
          <a:p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Income varies little within gender and age (male/female)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Given gender and age, there is little variation in response rates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Given gender and age, there is no correlation between probability of response and income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8EF7DA-FDF1-474F-BD1A-FB5FB18AC3FD}"/>
              </a:ext>
            </a:extLst>
          </p:cNvPr>
          <p:cNvSpPr txBox="1"/>
          <p:nvPr/>
        </p:nvSpPr>
        <p:spPr>
          <a:xfrm>
            <a:off x="2279576" y="4365104"/>
            <a:ext cx="828092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/>
              <a:t>Unlikely</a:t>
            </a:r>
            <a:endParaRPr lang="nl-NL" sz="16600" dirty="0"/>
          </a:p>
        </p:txBody>
      </p:sp>
    </p:spTree>
    <p:extLst>
      <p:ext uri="{BB962C8B-B14F-4D97-AF65-F5344CB8AC3E}">
        <p14:creationId xmlns:p14="http://schemas.microsoft.com/office/powerpoint/2010/main" val="394249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274638"/>
            <a:ext cx="8784976" cy="1143000"/>
          </a:xfrm>
        </p:spPr>
        <p:txBody>
          <a:bodyPr>
            <a:normAutofit/>
          </a:bodyPr>
          <a:lstStyle/>
          <a:p>
            <a:r>
              <a:rPr lang="en-US" dirty="0"/>
              <a:t>How to weight better…</a:t>
            </a:r>
            <a:endParaRPr lang="nl-NL" sz="40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more variables in weighting </a:t>
            </a:r>
          </a:p>
          <a:p>
            <a:pPr lvl="1"/>
            <a:r>
              <a:rPr lang="en-US" dirty="0"/>
              <a:t>Gender, age, …</a:t>
            </a:r>
          </a:p>
          <a:p>
            <a:r>
              <a:rPr lang="en-US" dirty="0"/>
              <a:t>To improve relation X-&gt; R and X-&gt;Y</a:t>
            </a:r>
          </a:p>
          <a:p>
            <a:endParaRPr lang="en-US" dirty="0"/>
          </a:p>
          <a:p>
            <a:r>
              <a:rPr lang="en-US" dirty="0"/>
              <a:t>Problems:</a:t>
            </a:r>
          </a:p>
          <a:p>
            <a:r>
              <a:rPr lang="en-US" dirty="0"/>
              <a:t>1. There may be empty strata</a:t>
            </a:r>
          </a:p>
          <a:p>
            <a:pPr lvl="1"/>
            <a:r>
              <a:rPr lang="en-US" dirty="0"/>
              <a:t>Combine empty strata</a:t>
            </a:r>
          </a:p>
          <a:p>
            <a:pPr lvl="1"/>
            <a:r>
              <a:rPr lang="en-US" dirty="0"/>
              <a:t>Use fewer variables</a:t>
            </a:r>
          </a:p>
          <a:p>
            <a:r>
              <a:rPr lang="en-US" dirty="0"/>
              <a:t>2. The population distribution across all variables may not be available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2991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Raking </a:t>
            </a:r>
            <a:br>
              <a:rPr lang="en-US" sz="3600" dirty="0"/>
            </a:br>
            <a:r>
              <a:rPr lang="en-US" sz="3600" i="1" dirty="0"/>
              <a:t>aka multiplicative weighting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81200" y="1484784"/>
            <a:ext cx="8229600" cy="2736304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dirty="0"/>
              <a:t>Raked weights adjust the individual distributions of key survey variables to known joint population distributions. 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/>
              <a:t>Raking is an iterative process.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103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91544" y="228600"/>
            <a:ext cx="8219256" cy="9144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Raking: fictitious example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1948380" y="1043211"/>
            <a:ext cx="4040188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Survey distribution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3"/>
          </p:nvPr>
        </p:nvSpPr>
        <p:spPr>
          <a:xfrm>
            <a:off x="6139381" y="1052736"/>
            <a:ext cx="4041775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Population distribution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2"/>
          </p:nvPr>
        </p:nvSpPr>
        <p:spPr>
          <a:xfrm>
            <a:off x="1948380" y="1890936"/>
            <a:ext cx="4038600" cy="40386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sz="quarter" idx="4"/>
          </p:nvPr>
        </p:nvGraphicFramePr>
        <p:xfrm>
          <a:off x="2567608" y="1844825"/>
          <a:ext cx="2376264" cy="1368153"/>
        </p:xfrm>
        <a:graphic>
          <a:graphicData uri="http://schemas.openxmlformats.org/drawingml/2006/table">
            <a:tbl>
              <a:tblPr firstRow="1" firstCol="1" bandRow="1"/>
              <a:tblGrid>
                <a:gridCol w="1187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Gender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Male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52.3%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Female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47.7%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/>
        </p:nvGraphicFramePr>
        <p:xfrm>
          <a:off x="2639616" y="3307553"/>
          <a:ext cx="2232248" cy="2474304"/>
        </p:xfrm>
        <a:graphic>
          <a:graphicData uri="http://schemas.openxmlformats.org/drawingml/2006/table">
            <a:tbl>
              <a:tblPr firstRow="1" firstCol="1" bandRow="1"/>
              <a:tblGrid>
                <a:gridCol w="111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Age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16-25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12.0%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26-35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23.5%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36-45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36.4%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46-55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19.5%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56-65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8.6%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" name="Inhaltsplatzhalter 8"/>
          <p:cNvGraphicFramePr>
            <a:graphicFrameLocks/>
          </p:cNvGraphicFramePr>
          <p:nvPr/>
        </p:nvGraphicFramePr>
        <p:xfrm>
          <a:off x="6528048" y="1844825"/>
          <a:ext cx="2376264" cy="1368153"/>
        </p:xfrm>
        <a:graphic>
          <a:graphicData uri="http://schemas.openxmlformats.org/drawingml/2006/table">
            <a:tbl>
              <a:tblPr firstRow="1" firstCol="1" bandRow="1"/>
              <a:tblGrid>
                <a:gridCol w="1187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Gender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Male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50.0%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Female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50.0%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Tabelle 16"/>
          <p:cNvGraphicFramePr>
            <a:graphicFrameLocks noGrp="1"/>
          </p:cNvGraphicFramePr>
          <p:nvPr/>
        </p:nvGraphicFramePr>
        <p:xfrm>
          <a:off x="6600056" y="3307553"/>
          <a:ext cx="2232248" cy="2474304"/>
        </p:xfrm>
        <a:graphic>
          <a:graphicData uri="http://schemas.openxmlformats.org/drawingml/2006/table">
            <a:tbl>
              <a:tblPr firstRow="1" firstCol="1" bandRow="1"/>
              <a:tblGrid>
                <a:gridCol w="111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Age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16-25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26-35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36-45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46-55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56-65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Nach oben gekrümmter Pfeil 19"/>
          <p:cNvSpPr/>
          <p:nvPr/>
        </p:nvSpPr>
        <p:spPr>
          <a:xfrm>
            <a:off x="4206706" y="5781966"/>
            <a:ext cx="4337567" cy="694229"/>
          </a:xfrm>
          <a:prstGeom prst="curved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Nach oben gekrümmter Pfeil 20"/>
          <p:cNvSpPr/>
          <p:nvPr/>
        </p:nvSpPr>
        <p:spPr>
          <a:xfrm>
            <a:off x="4223717" y="3140969"/>
            <a:ext cx="4337567" cy="694229"/>
          </a:xfrm>
          <a:prstGeom prst="curved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Nach oben gekrümmter Pfeil 12"/>
          <p:cNvSpPr/>
          <p:nvPr/>
        </p:nvSpPr>
        <p:spPr>
          <a:xfrm>
            <a:off x="4376117" y="3293369"/>
            <a:ext cx="4337567" cy="694229"/>
          </a:xfrm>
          <a:prstGeom prst="curved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Nach oben gekrümmter Pfeil 13"/>
          <p:cNvSpPr/>
          <p:nvPr/>
        </p:nvSpPr>
        <p:spPr>
          <a:xfrm>
            <a:off x="4528517" y="3445769"/>
            <a:ext cx="4337567" cy="694229"/>
          </a:xfrm>
          <a:prstGeom prst="curved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Nach oben gekrümmter Pfeil 21"/>
          <p:cNvSpPr/>
          <p:nvPr/>
        </p:nvSpPr>
        <p:spPr>
          <a:xfrm>
            <a:off x="4359106" y="5934366"/>
            <a:ext cx="4337567" cy="694229"/>
          </a:xfrm>
          <a:prstGeom prst="curved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Nach oben gekrümmter Pfeil 22"/>
          <p:cNvSpPr/>
          <p:nvPr/>
        </p:nvSpPr>
        <p:spPr>
          <a:xfrm>
            <a:off x="4511506" y="6086766"/>
            <a:ext cx="4337567" cy="694229"/>
          </a:xfrm>
          <a:prstGeom prst="curved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3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13" grpId="0" animBg="1"/>
      <p:bldP spid="14" grpId="0" animBg="1"/>
      <p:bldP spid="22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91544" y="228600"/>
            <a:ext cx="8219256" cy="9144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Raking: fictitious example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1948380" y="1043211"/>
            <a:ext cx="4040188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Survey distribution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3"/>
          </p:nvPr>
        </p:nvSpPr>
        <p:spPr>
          <a:xfrm>
            <a:off x="6139381" y="1052736"/>
            <a:ext cx="4041775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Population distribution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2"/>
          </p:nvPr>
        </p:nvSpPr>
        <p:spPr>
          <a:xfrm>
            <a:off x="1948380" y="1890936"/>
            <a:ext cx="4038600" cy="40386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8" name="Inhaltsplatzhalter 2"/>
          <p:cNvSpPr txBox="1">
            <a:spLocks/>
          </p:cNvSpPr>
          <p:nvPr/>
        </p:nvSpPr>
        <p:spPr>
          <a:xfrm>
            <a:off x="1847528" y="5831115"/>
            <a:ext cx="8712968" cy="1008112"/>
          </a:xfrm>
          <a:prstGeom prst="rect">
            <a:avLst/>
          </a:prstGeom>
          <a:solidFill>
            <a:schemeClr val="bg1"/>
          </a:solidFill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lang="de-DE" sz="2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800"/>
              </a:spcBef>
              <a:buNone/>
            </a:pPr>
            <a:r>
              <a:rPr lang="de-DE" sz="2400" dirty="0">
                <a:solidFill>
                  <a:srgbClr val="C00000"/>
                </a:solidFill>
              </a:rPr>
              <a:t>The </a:t>
            </a:r>
            <a:r>
              <a:rPr lang="en-US" sz="2400" dirty="0">
                <a:solidFill>
                  <a:srgbClr val="C00000"/>
                </a:solidFill>
              </a:rPr>
              <a:t>survey distributions are iteratively adjusted to the age and gender population distributions until an equilibrium is reached</a:t>
            </a:r>
            <a:r>
              <a:rPr lang="de-DE" sz="2400" dirty="0">
                <a:solidFill>
                  <a:srgbClr val="C00000"/>
                </a:solidFill>
              </a:rPr>
              <a:t>. </a:t>
            </a:r>
            <a:endParaRPr lang="en-US" sz="2400" dirty="0">
              <a:solidFill>
                <a:srgbClr val="C00000"/>
              </a:solidFill>
            </a:endParaRP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sz="quarter" idx="4"/>
          </p:nvPr>
        </p:nvGraphicFramePr>
        <p:xfrm>
          <a:off x="2567608" y="1844825"/>
          <a:ext cx="2376264" cy="1368153"/>
        </p:xfrm>
        <a:graphic>
          <a:graphicData uri="http://schemas.openxmlformats.org/drawingml/2006/table">
            <a:tbl>
              <a:tblPr firstRow="1" firstCol="1" bandRow="1"/>
              <a:tblGrid>
                <a:gridCol w="1187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Gender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Male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52.3%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Female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47.7%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/>
        </p:nvGraphicFramePr>
        <p:xfrm>
          <a:off x="2639616" y="3307553"/>
          <a:ext cx="2232248" cy="2474304"/>
        </p:xfrm>
        <a:graphic>
          <a:graphicData uri="http://schemas.openxmlformats.org/drawingml/2006/table">
            <a:tbl>
              <a:tblPr firstRow="1" firstCol="1" bandRow="1"/>
              <a:tblGrid>
                <a:gridCol w="111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Age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16-25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12.0%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26-35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23.5%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36-45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36.4%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46-55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19.5%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56-65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8.6%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" name="Inhaltsplatzhalter 8"/>
          <p:cNvGraphicFramePr>
            <a:graphicFrameLocks/>
          </p:cNvGraphicFramePr>
          <p:nvPr/>
        </p:nvGraphicFramePr>
        <p:xfrm>
          <a:off x="6528048" y="1844825"/>
          <a:ext cx="2376264" cy="1368153"/>
        </p:xfrm>
        <a:graphic>
          <a:graphicData uri="http://schemas.openxmlformats.org/drawingml/2006/table">
            <a:tbl>
              <a:tblPr firstRow="1" firstCol="1" bandRow="1"/>
              <a:tblGrid>
                <a:gridCol w="1187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Gender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Male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50.0%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Female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50.0%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Tabelle 16"/>
          <p:cNvGraphicFramePr>
            <a:graphicFrameLocks noGrp="1"/>
          </p:cNvGraphicFramePr>
          <p:nvPr/>
        </p:nvGraphicFramePr>
        <p:xfrm>
          <a:off x="6600056" y="3307553"/>
          <a:ext cx="2232248" cy="2474304"/>
        </p:xfrm>
        <a:graphic>
          <a:graphicData uri="http://schemas.openxmlformats.org/drawingml/2006/table">
            <a:tbl>
              <a:tblPr firstRow="1" firstCol="1" bandRow="1"/>
              <a:tblGrid>
                <a:gridCol w="111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Age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16-25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26-35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36-45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46-55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56-65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1412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91544" y="228600"/>
            <a:ext cx="8219256" cy="9144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Raking: fictitious example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1948380" y="1043211"/>
            <a:ext cx="4040188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Survey distribution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3"/>
          </p:nvPr>
        </p:nvSpPr>
        <p:spPr>
          <a:xfrm>
            <a:off x="6139381" y="1052736"/>
            <a:ext cx="4041775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Population distribution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2"/>
          </p:nvPr>
        </p:nvSpPr>
        <p:spPr>
          <a:xfrm>
            <a:off x="1948380" y="1890936"/>
            <a:ext cx="4038600" cy="40386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sz="quarter" idx="4"/>
          </p:nvPr>
        </p:nvGraphicFramePr>
        <p:xfrm>
          <a:off x="2567608" y="1844825"/>
          <a:ext cx="2376264" cy="1368153"/>
        </p:xfrm>
        <a:graphic>
          <a:graphicData uri="http://schemas.openxmlformats.org/drawingml/2006/table">
            <a:tbl>
              <a:tblPr firstRow="1" firstCol="1" bandRow="1"/>
              <a:tblGrid>
                <a:gridCol w="1187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Gender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Male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52.3%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Female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47.7%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/>
        </p:nvGraphicFramePr>
        <p:xfrm>
          <a:off x="2639616" y="3307553"/>
          <a:ext cx="2232248" cy="2474304"/>
        </p:xfrm>
        <a:graphic>
          <a:graphicData uri="http://schemas.openxmlformats.org/drawingml/2006/table">
            <a:tbl>
              <a:tblPr firstRow="1" firstCol="1" bandRow="1"/>
              <a:tblGrid>
                <a:gridCol w="111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Age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16-25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12.0%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26-35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23.5%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36-45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36.4%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46-55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19.5%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56-65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8.6%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" name="Inhaltsplatzhalter 8"/>
          <p:cNvGraphicFramePr>
            <a:graphicFrameLocks/>
          </p:cNvGraphicFramePr>
          <p:nvPr/>
        </p:nvGraphicFramePr>
        <p:xfrm>
          <a:off x="6528048" y="1844825"/>
          <a:ext cx="2376264" cy="1368153"/>
        </p:xfrm>
        <a:graphic>
          <a:graphicData uri="http://schemas.openxmlformats.org/drawingml/2006/table">
            <a:tbl>
              <a:tblPr firstRow="1" firstCol="1" bandRow="1"/>
              <a:tblGrid>
                <a:gridCol w="1187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Gender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Male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50.0%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Female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50.0%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Tabelle 16"/>
          <p:cNvGraphicFramePr>
            <a:graphicFrameLocks noGrp="1"/>
          </p:cNvGraphicFramePr>
          <p:nvPr/>
        </p:nvGraphicFramePr>
        <p:xfrm>
          <a:off x="6600056" y="3307553"/>
          <a:ext cx="2232248" cy="2474304"/>
        </p:xfrm>
        <a:graphic>
          <a:graphicData uri="http://schemas.openxmlformats.org/drawingml/2006/table">
            <a:tbl>
              <a:tblPr firstRow="1" firstCol="1" bandRow="1"/>
              <a:tblGrid>
                <a:gridCol w="111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Age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16-25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26-35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36-45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46-55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56-65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hthoek 5">
            <a:extLst>
              <a:ext uri="{FF2B5EF4-FFF2-40B4-BE49-F238E27FC236}">
                <a16:creationId xmlns:a16="http://schemas.microsoft.com/office/drawing/2014/main" id="{166A3BB2-7EC8-C14D-B136-640A0ACE8429}"/>
              </a:ext>
            </a:extLst>
          </p:cNvPr>
          <p:cNvSpPr/>
          <p:nvPr/>
        </p:nvSpPr>
        <p:spPr>
          <a:xfrm>
            <a:off x="1529172" y="5951808"/>
            <a:ext cx="90313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nl-NL" dirty="0" err="1"/>
              <a:t>Raking</a:t>
            </a:r>
            <a:r>
              <a:rPr lang="nl-NL" dirty="0"/>
              <a:t> in R </a:t>
            </a:r>
            <a:r>
              <a:rPr lang="nl-NL" dirty="0" err="1"/>
              <a:t>with</a:t>
            </a:r>
            <a:r>
              <a:rPr lang="nl-NL" dirty="0"/>
              <a:t> survey </a:t>
            </a:r>
            <a:r>
              <a:rPr lang="nl-NL" dirty="0" err="1"/>
              <a:t>library</a:t>
            </a:r>
            <a:r>
              <a:rPr lang="nl-NL" dirty="0"/>
              <a:t>:</a:t>
            </a:r>
          </a:p>
          <a:p>
            <a:pPr lvl="1"/>
            <a:r>
              <a:rPr lang="nl-NL" dirty="0">
                <a:solidFill>
                  <a:srgbClr val="FF0000"/>
                </a:solidFill>
              </a:rPr>
              <a:t>rake</a:t>
            </a:r>
            <a:r>
              <a:rPr lang="nl-NL" dirty="0"/>
              <a:t>(design = </a:t>
            </a:r>
            <a:r>
              <a:rPr lang="nl-NL" dirty="0" err="1"/>
              <a:t>svy.unweighted</a:t>
            </a:r>
            <a:r>
              <a:rPr lang="nl-NL" dirty="0"/>
              <a:t>, </a:t>
            </a:r>
          </a:p>
          <a:p>
            <a:pPr lvl="1"/>
            <a:r>
              <a:rPr lang="nl-NL" dirty="0" err="1"/>
              <a:t>sample.margins</a:t>
            </a:r>
            <a:r>
              <a:rPr lang="nl-NL" dirty="0"/>
              <a:t> = list(~</a:t>
            </a:r>
            <a:r>
              <a:rPr lang="nl-NL" dirty="0" err="1"/>
              <a:t>sex</a:t>
            </a:r>
            <a:r>
              <a:rPr lang="nl-NL" dirty="0"/>
              <a:t>, ~</a:t>
            </a:r>
            <a:r>
              <a:rPr lang="nl-NL" dirty="0" err="1"/>
              <a:t>age</a:t>
            </a:r>
            <a:r>
              <a:rPr lang="nl-NL" dirty="0"/>
              <a:t>), </a:t>
            </a:r>
            <a:r>
              <a:rPr lang="nl-NL" dirty="0" err="1"/>
              <a:t>population.margins</a:t>
            </a:r>
            <a:r>
              <a:rPr lang="nl-NL" dirty="0"/>
              <a:t> = list(</a:t>
            </a:r>
            <a:r>
              <a:rPr lang="nl-NL" dirty="0" err="1"/>
              <a:t>sex.dist</a:t>
            </a:r>
            <a:r>
              <a:rPr lang="nl-NL" dirty="0"/>
              <a:t>, </a:t>
            </a:r>
            <a:r>
              <a:rPr lang="nl-NL" dirty="0" err="1"/>
              <a:t>age.dist</a:t>
            </a:r>
            <a:r>
              <a:rPr lang="nl-NL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263965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Alternative: Linear weighting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637112"/>
          </a:xfrm>
        </p:spPr>
        <p:txBody>
          <a:bodyPr>
            <a:normAutofit/>
          </a:bodyPr>
          <a:lstStyle/>
          <a:p>
            <a:r>
              <a:rPr lang="en-US" dirty="0"/>
              <a:t>Aka </a:t>
            </a:r>
            <a:r>
              <a:rPr lang="en-US" i="1" dirty="0"/>
              <a:t>Generalized Regression Estimator (GREG) or calibration</a:t>
            </a:r>
          </a:p>
          <a:p>
            <a:r>
              <a:rPr lang="en-US" dirty="0"/>
              <a:t>Fixes problem of empty population cells</a:t>
            </a:r>
          </a:p>
          <a:p>
            <a:r>
              <a:rPr lang="en-US" dirty="0"/>
              <a:t>Fixes problem of population distribution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Sample			Population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6309320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thanks to Jelke Bethlehem for this example </a:t>
            </a:r>
            <a:endParaRPr lang="nl-NL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85864" y="3724122"/>
          <a:ext cx="342038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5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Young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429978" y="3748016"/>
          <a:ext cx="342038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5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6824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Young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43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Programme </a:t>
            </a:r>
            <a:r>
              <a:rPr lang="nl-NL" dirty="0" err="1"/>
              <a:t>today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 err="1"/>
              <a:t>Exercise</a:t>
            </a:r>
            <a:r>
              <a:rPr lang="nl-NL" dirty="0"/>
              <a:t> last week</a:t>
            </a:r>
          </a:p>
          <a:p>
            <a:r>
              <a:rPr lang="nl-NL" dirty="0"/>
              <a:t>How </a:t>
            </a:r>
            <a:r>
              <a:rPr lang="nl-NL" dirty="0" err="1"/>
              <a:t>to</a:t>
            </a:r>
            <a:r>
              <a:rPr lang="nl-NL" dirty="0"/>
              <a:t> design </a:t>
            </a:r>
            <a:r>
              <a:rPr lang="nl-NL" dirty="0" err="1"/>
              <a:t>weights</a:t>
            </a:r>
            <a:endParaRPr lang="nl-NL" dirty="0"/>
          </a:p>
          <a:p>
            <a:r>
              <a:rPr lang="nl-NL" dirty="0"/>
              <a:t>Bias-</a:t>
            </a:r>
            <a:r>
              <a:rPr lang="nl-NL" dirty="0" err="1"/>
              <a:t>variance</a:t>
            </a:r>
            <a:r>
              <a:rPr lang="nl-NL" dirty="0"/>
              <a:t> </a:t>
            </a:r>
            <a:r>
              <a:rPr lang="nl-NL" dirty="0" err="1"/>
              <a:t>trade</a:t>
            </a:r>
            <a:r>
              <a:rPr lang="nl-NL" dirty="0"/>
              <a:t>-off</a:t>
            </a:r>
          </a:p>
          <a:p>
            <a:pPr lvl="1"/>
            <a:r>
              <a:rPr lang="nl-NL" dirty="0" err="1"/>
              <a:t>Adjustment</a:t>
            </a:r>
            <a:r>
              <a:rPr lang="nl-NL" dirty="0"/>
              <a:t> error</a:t>
            </a:r>
          </a:p>
          <a:p>
            <a:r>
              <a:rPr lang="nl-NL" dirty="0" err="1"/>
              <a:t>Brick</a:t>
            </a:r>
            <a:r>
              <a:rPr lang="nl-NL" dirty="0"/>
              <a:t> (2013)</a:t>
            </a:r>
          </a:p>
          <a:p>
            <a:r>
              <a:rPr lang="nl-NL" dirty="0"/>
              <a:t>Paradata</a:t>
            </a:r>
          </a:p>
          <a:p>
            <a:pPr lvl="1"/>
            <a:r>
              <a:rPr lang="nl-NL" dirty="0"/>
              <a:t>Short </a:t>
            </a:r>
            <a:r>
              <a:rPr lang="nl-NL" dirty="0" err="1"/>
              <a:t>lecture</a:t>
            </a:r>
            <a:endParaRPr lang="nl-NL" dirty="0"/>
          </a:p>
          <a:p>
            <a:pPr lvl="1"/>
            <a:r>
              <a:rPr lang="nl-NL" dirty="0"/>
              <a:t>How </a:t>
            </a:r>
            <a:r>
              <a:rPr lang="nl-NL" dirty="0" err="1"/>
              <a:t>to</a:t>
            </a:r>
            <a:r>
              <a:rPr lang="nl-NL" dirty="0"/>
              <a:t> design </a:t>
            </a:r>
            <a:r>
              <a:rPr lang="nl-NL" dirty="0" err="1"/>
              <a:t>and</a:t>
            </a:r>
            <a:r>
              <a:rPr lang="nl-NL" dirty="0"/>
              <a:t> select </a:t>
            </a:r>
            <a:r>
              <a:rPr lang="nl-NL" dirty="0" err="1"/>
              <a:t>covariates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weights</a:t>
            </a:r>
            <a:r>
              <a:rPr lang="nl-NL" dirty="0"/>
              <a:t>?</a:t>
            </a:r>
          </a:p>
          <a:p>
            <a:r>
              <a:rPr lang="nl-NL" dirty="0"/>
              <a:t>Class </a:t>
            </a:r>
            <a:r>
              <a:rPr lang="nl-NL" dirty="0" err="1"/>
              <a:t>discussion</a:t>
            </a:r>
            <a:endParaRPr lang="nl-NL" dirty="0"/>
          </a:p>
          <a:p>
            <a:r>
              <a:rPr lang="nl-NL" dirty="0" err="1"/>
              <a:t>Exercise</a:t>
            </a:r>
            <a:r>
              <a:rPr lang="nl-NL" dirty="0"/>
              <a:t> on </a:t>
            </a:r>
            <a:r>
              <a:rPr lang="nl-NL" dirty="0" err="1"/>
              <a:t>calibration</a:t>
            </a:r>
            <a:r>
              <a:rPr lang="nl-NL" dirty="0"/>
              <a:t>, </a:t>
            </a:r>
            <a:r>
              <a:rPr lang="nl-NL" dirty="0" err="1"/>
              <a:t>raking</a:t>
            </a:r>
            <a:endParaRPr lang="nl-NL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91480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weighting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6309320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thanks to Jelke Bethlehem for this example </a:t>
            </a:r>
            <a:endParaRPr lang="nl-NL" dirty="0"/>
          </a:p>
        </p:txBody>
      </p:sp>
      <p:sp>
        <p:nvSpPr>
          <p:cNvPr id="7" name="Rectangle 6"/>
          <p:cNvSpPr/>
          <p:nvPr/>
        </p:nvSpPr>
        <p:spPr>
          <a:xfrm>
            <a:off x="2135560" y="1028344"/>
            <a:ext cx="7776864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nl-NL" dirty="0"/>
          </a:p>
          <a:p>
            <a:r>
              <a:rPr lang="en-US" sz="2800" dirty="0"/>
              <a:t>Assume there are p continuous auxiliary variables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Similar to propensity score weighting (other link-function)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Required: vector of population means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Estimate: conditional RR (most likely) for combinations of categories of 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Best value for B (least squares):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/>
              <a:t>Sample-</a:t>
            </a:r>
            <a:r>
              <a:rPr lang="nl-NL" sz="2800" dirty="0" err="1"/>
              <a:t>based</a:t>
            </a:r>
            <a:r>
              <a:rPr lang="nl-NL" sz="2800" dirty="0"/>
              <a:t> </a:t>
            </a:r>
            <a:r>
              <a:rPr lang="nl-NL" sz="2800" dirty="0" err="1"/>
              <a:t>estimate</a:t>
            </a:r>
            <a:r>
              <a:rPr lang="nl-NL" sz="2800" dirty="0"/>
              <a:t> (full response):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671" y="4077072"/>
            <a:ext cx="265747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240" y="5376168"/>
            <a:ext cx="22479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0012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Linear weighting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686800" cy="521317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nl-NL" dirty="0" err="1"/>
              <a:t>Weight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X2 (as in </a:t>
            </a:r>
            <a:r>
              <a:rPr lang="nl-NL" dirty="0" err="1"/>
              <a:t>raking</a:t>
            </a:r>
            <a:r>
              <a:rPr lang="nl-NL" dirty="0"/>
              <a:t>): </a:t>
            </a:r>
          </a:p>
          <a:p>
            <a:pPr lvl="1"/>
            <a:r>
              <a:rPr lang="nl-NL" dirty="0" err="1"/>
              <a:t>Naive</a:t>
            </a:r>
            <a:r>
              <a:rPr lang="nl-NL" dirty="0"/>
              <a:t> - .51/.52 = .98 (But </a:t>
            </a:r>
            <a:r>
              <a:rPr lang="nl-NL" dirty="0" err="1"/>
              <a:t>correlated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x4-x6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586287"/>
              </p:ext>
            </p:extLst>
          </p:nvPr>
        </p:nvGraphicFramePr>
        <p:xfrm>
          <a:off x="1919536" y="1417638"/>
          <a:ext cx="597666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X6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Old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Old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nl-NL" dirty="0"/>
                        <a:t>Sample</a:t>
                      </a:r>
                      <a:r>
                        <a:rPr lang="nl-NL" baseline="0" dirty="0"/>
                        <a:t> prop</a:t>
                      </a:r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Population prop.</a:t>
                      </a:r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.27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Weights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rgbClr val="FF0000"/>
                          </a:solidFill>
                        </a:rPr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821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Linear weighting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686800" cy="521317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nl-NL" dirty="0" err="1"/>
              <a:t>Weight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X2 (as in </a:t>
            </a:r>
            <a:r>
              <a:rPr lang="nl-NL" dirty="0" err="1"/>
              <a:t>raking</a:t>
            </a:r>
            <a:r>
              <a:rPr lang="nl-NL" dirty="0"/>
              <a:t>): </a:t>
            </a:r>
          </a:p>
          <a:p>
            <a:pPr lvl="1"/>
            <a:r>
              <a:rPr lang="nl-NL" dirty="0" err="1"/>
              <a:t>Minimize</a:t>
            </a:r>
            <a:r>
              <a:rPr lang="nl-NL" dirty="0"/>
              <a:t> </a:t>
            </a:r>
            <a:r>
              <a:rPr lang="nl-NL" dirty="0" err="1"/>
              <a:t>total</a:t>
            </a:r>
            <a:r>
              <a:rPr lang="nl-NL" dirty="0"/>
              <a:t> </a:t>
            </a:r>
            <a:r>
              <a:rPr lang="nl-NL" dirty="0" err="1"/>
              <a:t>distance</a:t>
            </a:r>
            <a:r>
              <a:rPr lang="nl-NL" dirty="0"/>
              <a:t> </a:t>
            </a:r>
            <a:r>
              <a:rPr lang="nl-NL" dirty="0" err="1"/>
              <a:t>across</a:t>
            </a:r>
            <a:r>
              <a:rPr lang="nl-NL" dirty="0"/>
              <a:t> variables</a:t>
            </a:r>
          </a:p>
          <a:p>
            <a:pPr lvl="1"/>
            <a:r>
              <a:rPr lang="nl-NL" dirty="0"/>
              <a:t> </a:t>
            </a:r>
            <a:r>
              <a:rPr lang="nl-NL" dirty="0">
                <a:solidFill>
                  <a:srgbClr val="FF0000"/>
                </a:solidFill>
              </a:rPr>
              <a:t>.503</a:t>
            </a:r>
            <a:r>
              <a:rPr lang="nl-NL" dirty="0"/>
              <a:t>/ .52 = .967. </a:t>
            </a:r>
            <a:r>
              <a:rPr lang="nl-NL" dirty="0" err="1"/>
              <a:t>Weight</a:t>
            </a:r>
            <a:r>
              <a:rPr lang="nl-NL" dirty="0"/>
              <a:t> =</a:t>
            </a:r>
            <a:r>
              <a:rPr lang="nl-NL" dirty="0">
                <a:solidFill>
                  <a:srgbClr val="FF0000"/>
                </a:solidFill>
              </a:rPr>
              <a:t> -.033</a:t>
            </a:r>
          </a:p>
          <a:p>
            <a:endParaRPr lang="nl-NL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919536" y="1417638"/>
          <a:ext cx="597666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X6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Old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Old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nl-NL" dirty="0"/>
                        <a:t>Sample</a:t>
                      </a:r>
                      <a:r>
                        <a:rPr lang="nl-NL" baseline="0" dirty="0"/>
                        <a:t> prop</a:t>
                      </a:r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Population prop.</a:t>
                      </a:r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.27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Weights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rgbClr val="FF0000"/>
                          </a:solidFill>
                        </a:rPr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07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Linear weighting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2131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Linear weighting computations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Weight for young female = 1 +.033+.161=1.185 </a:t>
            </a:r>
            <a:endParaRPr lang="nl-NL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75520" y="2204864"/>
          <a:ext cx="597666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X6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Old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Old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nl-NL" dirty="0"/>
                        <a:t>Sample</a:t>
                      </a:r>
                      <a:r>
                        <a:rPr lang="nl-NL" baseline="0" dirty="0"/>
                        <a:t> prop</a:t>
                      </a:r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Population prop.</a:t>
                      </a:r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.27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Weights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1.00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-.033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.033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.161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-.095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-.066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57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Linear weighting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213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Linear weighting computations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75520" y="2204864"/>
          <a:ext cx="597666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X6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Old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Old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nl-NL" dirty="0"/>
                        <a:t>Sample</a:t>
                      </a:r>
                      <a:r>
                        <a:rPr lang="nl-NL" baseline="0" dirty="0"/>
                        <a:t> prop</a:t>
                      </a:r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Population prop.</a:t>
                      </a:r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.27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Weights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1.00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-.033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.033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.161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-.095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-.066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Rechthoek 3">
            <a:extLst>
              <a:ext uri="{FF2B5EF4-FFF2-40B4-BE49-F238E27FC236}">
                <a16:creationId xmlns:a16="http://schemas.microsoft.com/office/drawing/2014/main" id="{C4BD933E-8A68-454C-95BB-B8B5E1CB79AD}"/>
              </a:ext>
            </a:extLst>
          </p:cNvPr>
          <p:cNvSpPr/>
          <p:nvPr/>
        </p:nvSpPr>
        <p:spPr>
          <a:xfrm>
            <a:off x="1778725" y="5934670"/>
            <a:ext cx="83436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dirty="0"/>
              <a:t>In R using survey library: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Calibrate</a:t>
            </a:r>
            <a:r>
              <a:rPr lang="en-US" dirty="0"/>
              <a:t>(design=</a:t>
            </a:r>
            <a:r>
              <a:rPr lang="en-US" dirty="0" err="1"/>
              <a:t>svy.unweighted</a:t>
            </a:r>
            <a:r>
              <a:rPr lang="en-US" dirty="0"/>
              <a:t>, formula = ~</a:t>
            </a:r>
            <a:r>
              <a:rPr lang="en-US" dirty="0" err="1"/>
              <a:t>age+gender</a:t>
            </a:r>
            <a:r>
              <a:rPr lang="en-US" dirty="0"/>
              <a:t> , population=c(</a:t>
            </a:r>
            <a:r>
              <a:rPr lang="en-US" dirty="0" err="1"/>
              <a:t>sex.dist,age.dist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676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GREG or Raking?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1628801"/>
            <a:ext cx="8075240" cy="4497363"/>
          </a:xfrm>
        </p:spPr>
        <p:txBody>
          <a:bodyPr/>
          <a:lstStyle/>
          <a:p>
            <a:r>
              <a:rPr lang="en-US" dirty="0"/>
              <a:t>GREG</a:t>
            </a:r>
          </a:p>
          <a:p>
            <a:pPr lvl="1"/>
            <a:r>
              <a:rPr lang="en-US" dirty="0"/>
              <a:t>Clear model</a:t>
            </a:r>
          </a:p>
          <a:p>
            <a:pPr lvl="1"/>
            <a:r>
              <a:rPr lang="en-US" dirty="0"/>
              <a:t>Variance of estimators can be computed</a:t>
            </a:r>
          </a:p>
          <a:p>
            <a:pPr lvl="1"/>
            <a:r>
              <a:rPr lang="en-US" dirty="0"/>
              <a:t>Can include continuous weighting variables (e.g. age)</a:t>
            </a:r>
          </a:p>
          <a:p>
            <a:pPr lvl="1"/>
            <a:r>
              <a:rPr lang="en-US" dirty="0"/>
              <a:t>Assumptions of regression model (normality, linearity)</a:t>
            </a:r>
          </a:p>
          <a:p>
            <a:pPr lvl="1"/>
            <a:r>
              <a:rPr lang="en-US" dirty="0"/>
              <a:t>Weights may become negative (causing computational problems)</a:t>
            </a:r>
          </a:p>
          <a:p>
            <a:r>
              <a:rPr lang="en-US" dirty="0"/>
              <a:t>Raking</a:t>
            </a:r>
          </a:p>
          <a:p>
            <a:pPr lvl="1"/>
            <a:r>
              <a:rPr lang="en-US" dirty="0"/>
              <a:t>No model, no assumptions</a:t>
            </a:r>
          </a:p>
          <a:p>
            <a:pPr lvl="1"/>
            <a:r>
              <a:rPr lang="en-US" dirty="0"/>
              <a:t>No variance estimation</a:t>
            </a:r>
          </a:p>
          <a:p>
            <a:pPr lvl="1"/>
            <a:r>
              <a:rPr lang="en-US" dirty="0"/>
              <a:t>Only categorical variables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47341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910" y="898603"/>
            <a:ext cx="7914132" cy="572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81200" y="152401"/>
            <a:ext cx="8229600" cy="696239"/>
          </a:xfrm>
        </p:spPr>
        <p:txBody>
          <a:bodyPr>
            <a:normAutofit/>
          </a:bodyPr>
          <a:lstStyle/>
          <a:p>
            <a:r>
              <a:rPr lang="de-DE" sz="3600" dirty="0">
                <a:latin typeface="+mn-lt"/>
              </a:rPr>
              <a:t>Total Survey Error (TSE) Framework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291487" y="6424739"/>
            <a:ext cx="3550172" cy="4048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indent="-274320" algn="r">
              <a:spcBef>
                <a:spcPct val="0"/>
              </a:spcBef>
              <a:buClr>
                <a:srgbClr val="FCA914"/>
              </a:buClr>
              <a:buSzPct val="76000"/>
              <a:defRPr/>
            </a:pPr>
            <a:r>
              <a:rPr lang="en-US" dirty="0"/>
              <a:t>(Groves et al. 2009, p.48)</a:t>
            </a:r>
            <a:endParaRPr lang="de-DE" dirty="0"/>
          </a:p>
        </p:txBody>
      </p:sp>
      <p:sp>
        <p:nvSpPr>
          <p:cNvPr id="7" name="Ellipse 6"/>
          <p:cNvSpPr/>
          <p:nvPr/>
        </p:nvSpPr>
        <p:spPr>
          <a:xfrm>
            <a:off x="6888088" y="3762872"/>
            <a:ext cx="3672408" cy="2611904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367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910" y="898603"/>
            <a:ext cx="7914132" cy="572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81200" y="152401"/>
            <a:ext cx="8229600" cy="696239"/>
          </a:xfrm>
        </p:spPr>
        <p:txBody>
          <a:bodyPr>
            <a:normAutofit/>
          </a:bodyPr>
          <a:lstStyle/>
          <a:p>
            <a:r>
              <a:rPr lang="de-DE" sz="3600" dirty="0">
                <a:latin typeface="+mn-lt"/>
              </a:rPr>
              <a:t>Total Survey Error (TSE) Framework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291487" y="6424739"/>
            <a:ext cx="3550172" cy="4048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indent="-274320" algn="r">
              <a:spcBef>
                <a:spcPct val="0"/>
              </a:spcBef>
              <a:buClr>
                <a:srgbClr val="FCA914"/>
              </a:buClr>
              <a:buSzPct val="76000"/>
              <a:defRPr/>
            </a:pPr>
            <a:r>
              <a:rPr lang="en-US" dirty="0"/>
              <a:t>(Groves et al. 2009, p.48)</a:t>
            </a:r>
            <a:endParaRPr lang="de-DE" dirty="0"/>
          </a:p>
        </p:txBody>
      </p:sp>
      <p:sp>
        <p:nvSpPr>
          <p:cNvPr id="7" name="Ellipse 6"/>
          <p:cNvSpPr/>
          <p:nvPr/>
        </p:nvSpPr>
        <p:spPr>
          <a:xfrm>
            <a:off x="6816080" y="4958413"/>
            <a:ext cx="3240360" cy="1466327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285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trade-off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Bias</a:t>
                </a:r>
              </a:p>
              <a:p>
                <a:r>
                  <a:rPr lang="en-US" dirty="0"/>
                  <a:t>Sample mean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Weighted mean  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spcAft>
                    <a:spcPts val="600"/>
                  </a:spcAft>
                </a:pPr>
                <a:endParaRPr lang="en-US" dirty="0"/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b="1" dirty="0"/>
                  <a:t>Variance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dirty="0"/>
                  <a:t>If there is no correlation between survey weights and the characteristic to be estimated, maximum increase in variance of the mean is (Kish, 1965):</a:t>
                </a: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i="1" dirty="0">
                    <a:latin typeface="Cambria Math" pitchFamily="18" charset="0"/>
                    <a:ea typeface="Cambria Math" pitchFamily="18" charset="0"/>
                  </a:rPr>
                  <a:t>		UWE =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itchFamily="18" charset="0"/>
                        <a:ea typeface="Cambria Math" pitchFamily="18" charset="0"/>
                      </a:rPr>
                      <m:t>1</m:t>
                    </m:r>
                    <m:r>
                      <a:rPr lang="nl-NL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i="1">
                            <a:latin typeface="Cambria Math"/>
                          </a:rPr>
                          <m:t>𝑐𝑣</m:t>
                        </m:r>
                      </m:e>
                      <m:sup>
                        <m:r>
                          <a:rPr lang="nl-NL" i="1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nl-NL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nl-NL" i="1" dirty="0">
                  <a:latin typeface="Cambria Math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nl-NL" dirty="0">
                    <a:solidFill>
                      <a:srgbClr val="00000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nl-NL" i="1">
                        <a:solidFill>
                          <a:srgbClr val="000000"/>
                        </a:solidFill>
                        <a:latin typeface="Cambria Math"/>
                      </a:rPr>
                      <m:t>𝑐𝑣</m:t>
                    </m:r>
                    <m:r>
                      <a:rPr lang="nl-NL" i="1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  <m:r>
                      <a:rPr lang="nl-NL" i="1">
                        <a:solidFill>
                          <a:srgbClr val="000000"/>
                        </a:solidFill>
                        <a:latin typeface="Cambria Math"/>
                      </a:rPr>
                      <m:t>𝑠𝑡𝑎𝑛𝑑𝑎𝑟𝑑</m:t>
                    </m:r>
                    <m:r>
                      <a:rPr lang="nl-NL" i="1">
                        <a:solidFill>
                          <a:srgbClr val="000000"/>
                        </a:solidFill>
                        <a:latin typeface="Cambria Math"/>
                      </a:rPr>
                      <m:t> </m:t>
                    </m:r>
                    <m:r>
                      <a:rPr lang="nl-NL" i="1">
                        <a:solidFill>
                          <a:srgbClr val="000000"/>
                        </a:solidFill>
                        <a:latin typeface="Cambria Math"/>
                      </a:rPr>
                      <m:t>𝑑𝑒𝑣𝑖𝑎𝑡𝑖𝑜𝑛</m:t>
                    </m:r>
                    <m:d>
                      <m:dPr>
                        <m:ctrlPr>
                          <a:rPr lang="nl-N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nl-NL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nl-NL" i="1">
                        <a:solidFill>
                          <a:srgbClr val="000000"/>
                        </a:solidFill>
                        <a:latin typeface="Cambria Math"/>
                      </a:rPr>
                      <m:t>/</m:t>
                    </m:r>
                    <m:r>
                      <a:rPr lang="nl-NL" i="1">
                        <a:solidFill>
                          <a:srgbClr val="000000"/>
                        </a:solidFill>
                        <a:latin typeface="Cambria Math"/>
                      </a:rPr>
                      <m:t>𝑚𝑒𝑎𝑛</m:t>
                    </m:r>
                    <m:d>
                      <m:dPr>
                        <m:ctrlPr>
                          <a:rPr lang="nl-N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nl-NL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nl-NL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nl-NL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56" t="-283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0530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Succesful</a:t>
            </a:r>
            <a:r>
              <a:rPr lang="en-US" dirty="0"/>
              <a:t>  NR weighting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When (NR) weighting is </a:t>
            </a:r>
            <a:r>
              <a:rPr lang="en-US" dirty="0" err="1"/>
              <a:t>succesful</a:t>
            </a:r>
            <a:endParaRPr lang="en-US" dirty="0"/>
          </a:p>
          <a:p>
            <a:pPr lvl="2"/>
            <a:r>
              <a:rPr lang="en-US" dirty="0"/>
              <a:t>Little and </a:t>
            </a:r>
            <a:r>
              <a:rPr lang="en-US" dirty="0" err="1"/>
              <a:t>Vartivarian</a:t>
            </a:r>
            <a:r>
              <a:rPr lang="en-US" dirty="0"/>
              <a:t> (2005)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nl-NL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7620000" y="2971801"/>
            <a:ext cx="2590800" cy="2866985"/>
            <a:chOff x="672" y="1344"/>
            <a:chExt cx="816" cy="1172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672" y="1344"/>
              <a:ext cx="816" cy="1172"/>
              <a:chOff x="330" y="2736"/>
              <a:chExt cx="816" cy="1172"/>
            </a:xfrm>
          </p:grpSpPr>
          <p:sp>
            <p:nvSpPr>
              <p:cNvPr id="7" name="Text Box 5"/>
              <p:cNvSpPr txBox="1">
                <a:spLocks noChangeArrowheads="1"/>
              </p:cNvSpPr>
              <p:nvPr/>
            </p:nvSpPr>
            <p:spPr bwMode="auto">
              <a:xfrm>
                <a:off x="336" y="2736"/>
                <a:ext cx="336" cy="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r>
                  <a:rPr lang="en-US" altLang="nl-NL" sz="2400" dirty="0">
                    <a:solidFill>
                      <a:schemeClr val="tx1"/>
                    </a:solidFill>
                    <a:latin typeface="Times New Roman" pitchFamily="18" charset="0"/>
                  </a:rPr>
                  <a:t>X</a:t>
                </a:r>
              </a:p>
            </p:txBody>
          </p:sp>
          <p:sp>
            <p:nvSpPr>
              <p:cNvPr id="8" name="Text Box 6"/>
              <p:cNvSpPr txBox="1">
                <a:spLocks noChangeArrowheads="1"/>
              </p:cNvSpPr>
              <p:nvPr/>
            </p:nvSpPr>
            <p:spPr bwMode="auto">
              <a:xfrm>
                <a:off x="330" y="3312"/>
                <a:ext cx="336" cy="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r>
                  <a:rPr lang="en-US" altLang="nl-NL" sz="2400" dirty="0">
                    <a:solidFill>
                      <a:schemeClr val="tx1"/>
                    </a:solidFill>
                    <a:latin typeface="Times New Roman" pitchFamily="18" charset="0"/>
                  </a:rPr>
                  <a:t>R</a:t>
                </a:r>
              </a:p>
            </p:txBody>
          </p:sp>
          <p:sp>
            <p:nvSpPr>
              <p:cNvPr id="9" name="Text Box 7"/>
              <p:cNvSpPr txBox="1">
                <a:spLocks noChangeArrowheads="1"/>
              </p:cNvSpPr>
              <p:nvPr/>
            </p:nvSpPr>
            <p:spPr bwMode="auto">
              <a:xfrm>
                <a:off x="810" y="3315"/>
                <a:ext cx="336" cy="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r>
                  <a:rPr lang="en-US" altLang="nl-NL" sz="2400" dirty="0">
                    <a:solidFill>
                      <a:schemeClr val="tx1"/>
                    </a:solidFill>
                    <a:latin typeface="Times New Roman" pitchFamily="18" charset="0"/>
                  </a:rPr>
                  <a:t>Y</a:t>
                </a:r>
              </a:p>
            </p:txBody>
          </p:sp>
          <p:sp>
            <p:nvSpPr>
              <p:cNvPr id="10" name="Text Box 8"/>
              <p:cNvSpPr txBox="1">
                <a:spLocks noChangeArrowheads="1"/>
              </p:cNvSpPr>
              <p:nvPr/>
            </p:nvSpPr>
            <p:spPr bwMode="auto">
              <a:xfrm>
                <a:off x="810" y="2739"/>
                <a:ext cx="336" cy="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r>
                  <a:rPr lang="en-US" altLang="nl-NL" sz="2400">
                    <a:solidFill>
                      <a:schemeClr val="tx1"/>
                    </a:solidFill>
                    <a:latin typeface="Times New Roman" pitchFamily="18" charset="0"/>
                  </a:rPr>
                  <a:t>Z</a:t>
                </a:r>
              </a:p>
            </p:txBody>
          </p:sp>
          <p:sp>
            <p:nvSpPr>
              <p:cNvPr id="11" name="Line 9"/>
              <p:cNvSpPr>
                <a:spLocks noChangeShapeType="1"/>
              </p:cNvSpPr>
              <p:nvPr/>
            </p:nvSpPr>
            <p:spPr bwMode="auto">
              <a:xfrm>
                <a:off x="394" y="2954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12" name="Line 10"/>
              <p:cNvSpPr>
                <a:spLocks noChangeShapeType="1"/>
              </p:cNvSpPr>
              <p:nvPr/>
            </p:nvSpPr>
            <p:spPr bwMode="auto">
              <a:xfrm>
                <a:off x="858" y="2954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13" name="Text Box 11"/>
              <p:cNvSpPr txBox="1">
                <a:spLocks noChangeArrowheads="1"/>
              </p:cNvSpPr>
              <p:nvPr/>
            </p:nvSpPr>
            <p:spPr bwMode="auto">
              <a:xfrm>
                <a:off x="336" y="3744"/>
                <a:ext cx="768" cy="164"/>
              </a:xfrm>
              <a:prstGeom prst="rect">
                <a:avLst/>
              </a:prstGeom>
              <a:noFill/>
              <a:ln w="1270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r>
                  <a:rPr lang="en-US" altLang="nl-NL" sz="2000">
                    <a:solidFill>
                      <a:schemeClr val="tx1"/>
                    </a:solidFill>
                    <a:latin typeface="Times New Roman" pitchFamily="18" charset="0"/>
                  </a:rPr>
                  <a:t>MAR</a:t>
                </a:r>
              </a:p>
            </p:txBody>
          </p:sp>
        </p:grpSp>
        <p:sp>
          <p:nvSpPr>
            <p:cNvPr id="6" name="Line 12"/>
            <p:cNvSpPr>
              <a:spLocks noChangeShapeType="1"/>
            </p:cNvSpPr>
            <p:nvPr/>
          </p:nvSpPr>
          <p:spPr bwMode="auto">
            <a:xfrm>
              <a:off x="828" y="1525"/>
              <a:ext cx="288" cy="3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</p:grp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1981201" y="2558594"/>
          <a:ext cx="5600699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3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2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-&gt; Y weak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-&gt; Y strong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X-&gt;</a:t>
                      </a:r>
                      <a:r>
                        <a:rPr lang="en-US" baseline="0" dirty="0"/>
                        <a:t> R      weak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Nothing happens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Still</a:t>
                      </a:r>
                      <a:r>
                        <a:rPr lang="nl-NL" dirty="0"/>
                        <a:t> bias</a:t>
                      </a:r>
                    </a:p>
                    <a:p>
                      <a:r>
                        <a:rPr lang="nl-NL" dirty="0" err="1"/>
                        <a:t>Variance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deflation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-&gt;</a:t>
                      </a:r>
                      <a:r>
                        <a:rPr lang="en-US" baseline="0" dirty="0"/>
                        <a:t> R      strong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Still</a:t>
                      </a:r>
                      <a:r>
                        <a:rPr lang="en-US" baseline="0" dirty="0"/>
                        <a:t> bias</a:t>
                      </a:r>
                    </a:p>
                    <a:p>
                      <a:r>
                        <a:rPr lang="en-US" dirty="0"/>
                        <a:t>Variance inflation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Bias reduction</a:t>
                      </a:r>
                    </a:p>
                    <a:p>
                      <a:r>
                        <a:rPr lang="en-US" dirty="0"/>
                        <a:t>Variance reduction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0253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E13C07-F7B9-B44F-93AB-AF126F72A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 </a:t>
            </a:r>
            <a:r>
              <a:rPr lang="nl-NL" dirty="0" err="1"/>
              <a:t>nonresponse</a:t>
            </a:r>
            <a:r>
              <a:rPr lang="nl-NL" dirty="0"/>
              <a:t> </a:t>
            </a:r>
            <a:r>
              <a:rPr lang="nl-NL" dirty="0" err="1"/>
              <a:t>weights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AC83706-83EA-0D4D-86E9-B52BA5C42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Discussion</a:t>
            </a:r>
            <a:endParaRPr lang="nl-NL" dirty="0"/>
          </a:p>
          <a:p>
            <a:pPr lvl="1"/>
            <a:r>
              <a:rPr lang="nl-NL" dirty="0"/>
              <a:t>Is </a:t>
            </a:r>
            <a:r>
              <a:rPr lang="nl-NL" dirty="0" err="1"/>
              <a:t>weighting</a:t>
            </a:r>
            <a:r>
              <a:rPr lang="nl-NL" dirty="0"/>
              <a:t> </a:t>
            </a:r>
            <a:r>
              <a:rPr lang="nl-NL" dirty="0" err="1"/>
              <a:t>succesful</a:t>
            </a:r>
            <a:r>
              <a:rPr lang="nl-NL" dirty="0"/>
              <a:t>?</a:t>
            </a:r>
          </a:p>
          <a:p>
            <a:pPr lvl="1"/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happens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bias?</a:t>
            </a:r>
          </a:p>
          <a:p>
            <a:pPr lvl="2"/>
            <a:r>
              <a:rPr lang="nl-NL" dirty="0"/>
              <a:t>MAR or MNAR?</a:t>
            </a:r>
          </a:p>
          <a:p>
            <a:pPr lvl="1"/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happens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standard </a:t>
            </a:r>
            <a:r>
              <a:rPr lang="nl-NL" dirty="0" err="1"/>
              <a:t>errors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043187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trade-off(2)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avoid the inflation of variance</a:t>
            </a:r>
          </a:p>
          <a:p>
            <a:pPr lvl="1"/>
            <a:r>
              <a:rPr lang="en-US" dirty="0"/>
              <a:t>Outlier trimming</a:t>
            </a:r>
          </a:p>
          <a:p>
            <a:pPr lvl="1"/>
            <a:r>
              <a:rPr lang="en-US" dirty="0"/>
              <a:t>Trimming weights &gt;3 to 3</a:t>
            </a:r>
          </a:p>
          <a:p>
            <a:pPr lvl="1"/>
            <a:r>
              <a:rPr lang="en-US" dirty="0"/>
              <a:t>Propensity score weighting</a:t>
            </a:r>
          </a:p>
          <a:p>
            <a:pPr lvl="2"/>
            <a:r>
              <a:rPr lang="en-US" dirty="0"/>
              <a:t>Use 5 bands of propensity scores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305405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0B6105-5E36-4E43-879D-370FD58BD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Brick</a:t>
            </a:r>
            <a:r>
              <a:rPr lang="nl-NL" dirty="0"/>
              <a:t> (2013)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B4FC16B-4E11-AE49-A79D-A74728859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976" y="1600201"/>
            <a:ext cx="4978896" cy="3672955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D6BD55-5AFD-BD47-9F46-95865B07B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1600201"/>
            <a:ext cx="5040560" cy="4525963"/>
          </a:xfrm>
        </p:spPr>
        <p:txBody>
          <a:bodyPr>
            <a:normAutofit fontScale="92500" lnSpcReduction="10000"/>
          </a:bodyPr>
          <a:lstStyle/>
          <a:p>
            <a:r>
              <a:rPr lang="nl-NL" dirty="0"/>
              <a:t>Review of </a:t>
            </a:r>
            <a:r>
              <a:rPr lang="nl-NL" dirty="0" err="1"/>
              <a:t>weighting</a:t>
            </a:r>
            <a:r>
              <a:rPr lang="nl-NL" dirty="0"/>
              <a:t> approaches</a:t>
            </a:r>
          </a:p>
          <a:p>
            <a:r>
              <a:rPr lang="nl-NL" dirty="0"/>
              <a:t>RHG – response </a:t>
            </a:r>
            <a:r>
              <a:rPr lang="nl-NL" dirty="0" err="1"/>
              <a:t>homogeneity</a:t>
            </a:r>
            <a:r>
              <a:rPr lang="nl-NL" dirty="0"/>
              <a:t> </a:t>
            </a:r>
            <a:r>
              <a:rPr lang="nl-NL" dirty="0" err="1"/>
              <a:t>groups</a:t>
            </a:r>
            <a:endParaRPr lang="nl-NL" dirty="0"/>
          </a:p>
          <a:p>
            <a:pPr lvl="1"/>
            <a:r>
              <a:rPr lang="nl-NL" dirty="0" err="1"/>
              <a:t>Groups</a:t>
            </a:r>
            <a:r>
              <a:rPr lang="nl-NL" dirty="0"/>
              <a:t> of </a:t>
            </a:r>
            <a:r>
              <a:rPr lang="nl-NL" dirty="0" err="1"/>
              <a:t>propensity</a:t>
            </a:r>
            <a:r>
              <a:rPr lang="nl-NL" dirty="0"/>
              <a:t> score </a:t>
            </a:r>
            <a:r>
              <a:rPr lang="nl-NL" dirty="0" err="1"/>
              <a:t>models</a:t>
            </a:r>
            <a:r>
              <a:rPr lang="nl-NL" dirty="0"/>
              <a:t> </a:t>
            </a:r>
          </a:p>
          <a:p>
            <a:r>
              <a:rPr lang="nl-NL" dirty="0" err="1"/>
              <a:t>Responsive</a:t>
            </a:r>
            <a:r>
              <a:rPr lang="nl-NL" dirty="0"/>
              <a:t> design </a:t>
            </a:r>
            <a:r>
              <a:rPr lang="nl-NL" dirty="0" err="1"/>
              <a:t>models</a:t>
            </a:r>
            <a:r>
              <a:rPr lang="nl-NL" dirty="0"/>
              <a:t> </a:t>
            </a:r>
          </a:p>
          <a:p>
            <a:pPr lvl="1"/>
            <a:r>
              <a:rPr lang="nl-NL" dirty="0" err="1"/>
              <a:t>Adjust</a:t>
            </a:r>
            <a:r>
              <a:rPr lang="nl-NL" dirty="0"/>
              <a:t> fieldwork </a:t>
            </a:r>
            <a:r>
              <a:rPr lang="nl-NL" dirty="0" err="1"/>
              <a:t>efforts</a:t>
            </a:r>
            <a:r>
              <a:rPr lang="nl-NL" dirty="0"/>
              <a:t> </a:t>
            </a: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P</a:t>
            </a:r>
            <a:r>
              <a:rPr lang="nl-NL" sz="3000" baseline="-25000" dirty="0"/>
              <a:t>respond</a:t>
            </a:r>
            <a:r>
              <a:rPr lang="nl-NL" dirty="0"/>
              <a:t> = </a:t>
            </a:r>
            <a:r>
              <a:rPr lang="nl-NL" dirty="0" err="1"/>
              <a:t>equal</a:t>
            </a:r>
            <a:endParaRPr lang="nl-NL" dirty="0"/>
          </a:p>
          <a:p>
            <a:pPr lvl="1"/>
            <a:r>
              <a:rPr lang="nl-NL" dirty="0"/>
              <a:t>Var (p</a:t>
            </a:r>
            <a:r>
              <a:rPr lang="nl-NL" baseline="-25000" dirty="0"/>
              <a:t>respond</a:t>
            </a:r>
            <a:r>
              <a:rPr lang="nl-NL" dirty="0"/>
              <a:t>) = 0</a:t>
            </a:r>
            <a:endParaRPr lang="nl-NL" baseline="-25000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680433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6777B-5D7E-4B4A-8C0B-058E215C2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Designing</a:t>
            </a:r>
            <a:r>
              <a:rPr lang="nl-NL" dirty="0"/>
              <a:t> </a:t>
            </a:r>
            <a:r>
              <a:rPr lang="nl-NL" dirty="0" err="1"/>
              <a:t>weights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3574D9D-FAB7-E44A-9C93-BF537506D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Sample level information</a:t>
            </a:r>
          </a:p>
          <a:p>
            <a:pPr lvl="1"/>
            <a:r>
              <a:rPr lang="nl-NL" dirty="0" err="1"/>
              <a:t>Location</a:t>
            </a:r>
            <a:r>
              <a:rPr lang="nl-NL" dirty="0"/>
              <a:t>, gender, </a:t>
            </a:r>
            <a:r>
              <a:rPr lang="nl-NL" dirty="0" err="1"/>
              <a:t>age</a:t>
            </a:r>
            <a:r>
              <a:rPr lang="nl-NL" dirty="0"/>
              <a:t>, ….</a:t>
            </a:r>
          </a:p>
          <a:p>
            <a:pPr lvl="1"/>
            <a:r>
              <a:rPr lang="nl-NL" dirty="0">
                <a:solidFill>
                  <a:srgbClr val="FF0000"/>
                </a:solidFill>
              </a:rPr>
              <a:t>? </a:t>
            </a:r>
          </a:p>
          <a:p>
            <a:r>
              <a:rPr lang="nl-NL" dirty="0" err="1"/>
              <a:t>Population</a:t>
            </a:r>
            <a:r>
              <a:rPr lang="nl-NL" dirty="0"/>
              <a:t> level information</a:t>
            </a:r>
          </a:p>
          <a:p>
            <a:pPr lvl="1"/>
            <a:r>
              <a:rPr lang="nl-NL" dirty="0"/>
              <a:t>LOTS of </a:t>
            </a:r>
            <a:r>
              <a:rPr lang="nl-NL" dirty="0" err="1"/>
              <a:t>potential</a:t>
            </a:r>
            <a:r>
              <a:rPr lang="nl-NL" dirty="0"/>
              <a:t> variables</a:t>
            </a:r>
          </a:p>
          <a:p>
            <a:pPr lvl="1"/>
            <a:r>
              <a:rPr lang="nl-NL" dirty="0"/>
              <a:t>Gender, </a:t>
            </a:r>
            <a:r>
              <a:rPr lang="nl-NL" dirty="0" err="1"/>
              <a:t>age</a:t>
            </a:r>
            <a:r>
              <a:rPr lang="nl-NL" dirty="0"/>
              <a:t>, </a:t>
            </a:r>
            <a:r>
              <a:rPr lang="nl-NL" dirty="0" err="1"/>
              <a:t>education</a:t>
            </a:r>
            <a:r>
              <a:rPr lang="nl-NL" dirty="0"/>
              <a:t>, </a:t>
            </a:r>
            <a:r>
              <a:rPr lang="nl-NL" dirty="0" err="1"/>
              <a:t>ethnicity</a:t>
            </a:r>
            <a:r>
              <a:rPr lang="nl-NL" dirty="0"/>
              <a:t>, </a:t>
            </a:r>
            <a:r>
              <a:rPr lang="nl-NL" dirty="0" err="1"/>
              <a:t>region</a:t>
            </a:r>
            <a:r>
              <a:rPr lang="nl-NL" dirty="0"/>
              <a:t>, </a:t>
            </a:r>
            <a:r>
              <a:rPr lang="nl-NL" dirty="0" err="1"/>
              <a:t>income</a:t>
            </a:r>
            <a:endParaRPr lang="nl-NL" dirty="0"/>
          </a:p>
          <a:p>
            <a:pPr lvl="1"/>
            <a:r>
              <a:rPr lang="nl-NL" sz="2000" dirty="0" err="1"/>
              <a:t>Membership</a:t>
            </a:r>
            <a:r>
              <a:rPr lang="nl-NL" sz="2000" dirty="0"/>
              <a:t> of </a:t>
            </a:r>
            <a:r>
              <a:rPr lang="nl-NL" sz="2000" dirty="0" err="1"/>
              <a:t>union</a:t>
            </a:r>
            <a:r>
              <a:rPr lang="nl-NL" sz="2000" dirty="0"/>
              <a:t>, </a:t>
            </a:r>
            <a:r>
              <a:rPr lang="nl-NL" sz="2000" dirty="0" err="1"/>
              <a:t>newspaper</a:t>
            </a:r>
            <a:r>
              <a:rPr lang="nl-NL" sz="2000" dirty="0"/>
              <a:t> </a:t>
            </a:r>
            <a:r>
              <a:rPr lang="nl-NL" sz="2000" dirty="0" err="1"/>
              <a:t>readership</a:t>
            </a:r>
            <a:r>
              <a:rPr lang="nl-NL" sz="2000" dirty="0"/>
              <a:t>, </a:t>
            </a:r>
            <a:r>
              <a:rPr lang="nl-NL" sz="2000" dirty="0" err="1"/>
              <a:t>politically</a:t>
            </a:r>
            <a:r>
              <a:rPr lang="nl-NL" sz="2000" dirty="0"/>
              <a:t> </a:t>
            </a:r>
            <a:r>
              <a:rPr lang="nl-NL" sz="2000" dirty="0" err="1"/>
              <a:t>active</a:t>
            </a:r>
            <a:r>
              <a:rPr lang="nl-NL" sz="2000" dirty="0"/>
              <a:t>, </a:t>
            </a:r>
            <a:r>
              <a:rPr lang="nl-NL" sz="2000" dirty="0" err="1"/>
              <a:t>visited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Efteling, </a:t>
            </a:r>
            <a:r>
              <a:rPr lang="nl-NL" sz="2000" dirty="0" err="1"/>
              <a:t>etc</a:t>
            </a:r>
            <a:r>
              <a:rPr lang="nl-NL" sz="2000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401909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6777B-5D7E-4B4A-8C0B-058E215C2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Designing</a:t>
            </a:r>
            <a:r>
              <a:rPr lang="nl-NL" dirty="0"/>
              <a:t> </a:t>
            </a:r>
            <a:r>
              <a:rPr lang="nl-NL" dirty="0" err="1"/>
              <a:t>weights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3574D9D-FAB7-E44A-9C93-BF537506D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Sample level information</a:t>
            </a:r>
          </a:p>
          <a:p>
            <a:pPr lvl="1"/>
            <a:r>
              <a:rPr lang="nl-NL" dirty="0" err="1"/>
              <a:t>Location</a:t>
            </a:r>
            <a:r>
              <a:rPr lang="nl-NL" dirty="0"/>
              <a:t>, gender, </a:t>
            </a:r>
            <a:r>
              <a:rPr lang="nl-NL" dirty="0" err="1"/>
              <a:t>age</a:t>
            </a:r>
            <a:r>
              <a:rPr lang="nl-NL" dirty="0"/>
              <a:t>, ….</a:t>
            </a:r>
          </a:p>
          <a:p>
            <a:pPr lvl="1"/>
            <a:r>
              <a:rPr lang="nl-NL" dirty="0">
                <a:solidFill>
                  <a:srgbClr val="FF0000"/>
                </a:solidFill>
              </a:rPr>
              <a:t>? ---- paradata</a:t>
            </a:r>
          </a:p>
          <a:p>
            <a:r>
              <a:rPr lang="nl-NL" dirty="0" err="1"/>
              <a:t>Population</a:t>
            </a:r>
            <a:r>
              <a:rPr lang="nl-NL" dirty="0"/>
              <a:t> level information</a:t>
            </a:r>
          </a:p>
          <a:p>
            <a:pPr lvl="1"/>
            <a:r>
              <a:rPr lang="nl-NL" dirty="0"/>
              <a:t>LOTS of </a:t>
            </a:r>
            <a:r>
              <a:rPr lang="nl-NL" dirty="0" err="1"/>
              <a:t>potential</a:t>
            </a:r>
            <a:r>
              <a:rPr lang="nl-NL" dirty="0"/>
              <a:t> variables</a:t>
            </a:r>
          </a:p>
          <a:p>
            <a:pPr lvl="1"/>
            <a:r>
              <a:rPr lang="nl-NL" dirty="0"/>
              <a:t>Gender, </a:t>
            </a:r>
            <a:r>
              <a:rPr lang="nl-NL" dirty="0" err="1"/>
              <a:t>age</a:t>
            </a:r>
            <a:r>
              <a:rPr lang="nl-NL" dirty="0"/>
              <a:t>, </a:t>
            </a:r>
            <a:r>
              <a:rPr lang="nl-NL" dirty="0" err="1"/>
              <a:t>education</a:t>
            </a:r>
            <a:r>
              <a:rPr lang="nl-NL" dirty="0"/>
              <a:t>, </a:t>
            </a:r>
            <a:r>
              <a:rPr lang="nl-NL" dirty="0" err="1"/>
              <a:t>ethnicity</a:t>
            </a:r>
            <a:r>
              <a:rPr lang="nl-NL" dirty="0"/>
              <a:t>, </a:t>
            </a:r>
            <a:r>
              <a:rPr lang="nl-NL" dirty="0" err="1"/>
              <a:t>region</a:t>
            </a:r>
            <a:r>
              <a:rPr lang="nl-NL" dirty="0"/>
              <a:t>, </a:t>
            </a:r>
            <a:r>
              <a:rPr lang="nl-NL" dirty="0" err="1"/>
              <a:t>income</a:t>
            </a:r>
            <a:endParaRPr lang="nl-NL" dirty="0"/>
          </a:p>
          <a:p>
            <a:pPr lvl="1"/>
            <a:r>
              <a:rPr lang="nl-NL" sz="2000" dirty="0" err="1"/>
              <a:t>Membership</a:t>
            </a:r>
            <a:r>
              <a:rPr lang="nl-NL" sz="2000" dirty="0"/>
              <a:t> of </a:t>
            </a:r>
            <a:r>
              <a:rPr lang="nl-NL" sz="2000" dirty="0" err="1"/>
              <a:t>union</a:t>
            </a:r>
            <a:r>
              <a:rPr lang="nl-NL" sz="2000" dirty="0"/>
              <a:t>, </a:t>
            </a:r>
            <a:r>
              <a:rPr lang="nl-NL" sz="2000" dirty="0" err="1"/>
              <a:t>newspaper</a:t>
            </a:r>
            <a:r>
              <a:rPr lang="nl-NL" sz="2000" dirty="0"/>
              <a:t> </a:t>
            </a:r>
            <a:r>
              <a:rPr lang="nl-NL" sz="2000" dirty="0" err="1"/>
              <a:t>readership</a:t>
            </a:r>
            <a:r>
              <a:rPr lang="nl-NL" sz="2000" dirty="0"/>
              <a:t>, </a:t>
            </a:r>
            <a:r>
              <a:rPr lang="nl-NL" sz="2000" dirty="0" err="1"/>
              <a:t>politically</a:t>
            </a:r>
            <a:r>
              <a:rPr lang="nl-NL" sz="2000" dirty="0"/>
              <a:t> </a:t>
            </a:r>
            <a:r>
              <a:rPr lang="nl-NL" sz="2000" dirty="0" err="1"/>
              <a:t>active</a:t>
            </a:r>
            <a:r>
              <a:rPr lang="nl-NL" sz="2000" dirty="0"/>
              <a:t>, </a:t>
            </a:r>
            <a:r>
              <a:rPr lang="nl-NL" sz="2000" dirty="0" err="1"/>
              <a:t>visited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Efteling, </a:t>
            </a:r>
            <a:r>
              <a:rPr lang="nl-NL" sz="2000" dirty="0" err="1"/>
              <a:t>etc</a:t>
            </a:r>
            <a:r>
              <a:rPr lang="nl-NL" sz="2000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6630751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Paradata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By-product of doing research</a:t>
            </a:r>
            <a:endParaRPr lang="nl-NL" dirty="0"/>
          </a:p>
          <a:p>
            <a:r>
              <a:rPr lang="en-US" dirty="0"/>
              <a:t>Surveys</a:t>
            </a:r>
          </a:p>
          <a:p>
            <a:pPr lvl="1"/>
            <a:r>
              <a:rPr lang="en-US" dirty="0"/>
              <a:t>F2f: Interviewer observations</a:t>
            </a:r>
          </a:p>
          <a:p>
            <a:pPr lvl="2"/>
            <a:r>
              <a:rPr lang="en-US" dirty="0"/>
              <a:t>Or Recordings </a:t>
            </a:r>
          </a:p>
          <a:p>
            <a:pPr lvl="1"/>
            <a:r>
              <a:rPr lang="en-US" dirty="0"/>
              <a:t>CATI: Call record data</a:t>
            </a:r>
          </a:p>
          <a:p>
            <a:pPr lvl="1"/>
            <a:r>
              <a:rPr lang="en-US" dirty="0"/>
              <a:t>WEB: Browser data, Response timings, section timings, evaluation questions, etc.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981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Paradata</a:t>
            </a:r>
            <a:r>
              <a:rPr lang="en-US" dirty="0"/>
              <a:t> – so what?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Interviewer observations</a:t>
            </a:r>
          </a:p>
          <a:p>
            <a:pPr lvl="1"/>
            <a:r>
              <a:rPr lang="en-US" dirty="0"/>
              <a:t>Useful in nonresponse corrections</a:t>
            </a:r>
          </a:p>
          <a:p>
            <a:pPr lvl="2"/>
            <a:r>
              <a:rPr lang="en-US" dirty="0"/>
              <a:t>Strong link X -&gt; Y</a:t>
            </a:r>
          </a:p>
          <a:p>
            <a:pPr lvl="1"/>
            <a:endParaRPr lang="nl-NL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429126" y="3763244"/>
            <a:ext cx="1285875" cy="2009775"/>
            <a:chOff x="678" y="1344"/>
            <a:chExt cx="810" cy="1266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678" y="1344"/>
              <a:ext cx="810" cy="1266"/>
              <a:chOff x="336" y="2736"/>
              <a:chExt cx="810" cy="1266"/>
            </a:xfrm>
          </p:grpSpPr>
          <p:sp>
            <p:nvSpPr>
              <p:cNvPr id="7" name="Text Box 5"/>
              <p:cNvSpPr txBox="1">
                <a:spLocks noChangeArrowheads="1"/>
              </p:cNvSpPr>
              <p:nvPr/>
            </p:nvSpPr>
            <p:spPr bwMode="auto">
              <a:xfrm>
                <a:off x="336" y="2736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r>
                  <a:rPr lang="en-US" altLang="nl-NL" sz="2400">
                    <a:solidFill>
                      <a:schemeClr val="tx1"/>
                    </a:solidFill>
                    <a:latin typeface="Times New Roman" pitchFamily="18" charset="0"/>
                  </a:rPr>
                  <a:t>X</a:t>
                </a:r>
              </a:p>
            </p:txBody>
          </p:sp>
          <p:sp>
            <p:nvSpPr>
              <p:cNvPr id="10" name="Text Box 8"/>
              <p:cNvSpPr txBox="1">
                <a:spLocks noChangeArrowheads="1"/>
              </p:cNvSpPr>
              <p:nvPr/>
            </p:nvSpPr>
            <p:spPr bwMode="auto">
              <a:xfrm>
                <a:off x="810" y="2739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r>
                  <a:rPr lang="en-US" altLang="nl-NL" sz="2400">
                    <a:solidFill>
                      <a:schemeClr val="tx1"/>
                    </a:solidFill>
                    <a:latin typeface="Times New Roman" pitchFamily="18" charset="0"/>
                  </a:rPr>
                  <a:t>Z</a:t>
                </a:r>
              </a:p>
            </p:txBody>
          </p:sp>
          <p:sp>
            <p:nvSpPr>
              <p:cNvPr id="11" name="Line 9"/>
              <p:cNvSpPr>
                <a:spLocks noChangeShapeType="1"/>
              </p:cNvSpPr>
              <p:nvPr/>
            </p:nvSpPr>
            <p:spPr bwMode="auto">
              <a:xfrm>
                <a:off x="480" y="3024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12" name="Line 10"/>
              <p:cNvSpPr>
                <a:spLocks noChangeShapeType="1"/>
              </p:cNvSpPr>
              <p:nvPr/>
            </p:nvSpPr>
            <p:spPr bwMode="auto">
              <a:xfrm>
                <a:off x="954" y="3027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13" name="Text Box 11"/>
              <p:cNvSpPr txBox="1">
                <a:spLocks noChangeArrowheads="1"/>
              </p:cNvSpPr>
              <p:nvPr/>
            </p:nvSpPr>
            <p:spPr bwMode="auto">
              <a:xfrm>
                <a:off x="336" y="3744"/>
                <a:ext cx="768" cy="258"/>
              </a:xfrm>
              <a:prstGeom prst="rect">
                <a:avLst/>
              </a:prstGeom>
              <a:noFill/>
              <a:ln w="1270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r>
                  <a:rPr lang="en-US" altLang="nl-NL" sz="2000">
                    <a:solidFill>
                      <a:schemeClr val="tx1"/>
                    </a:solidFill>
                    <a:latin typeface="Times New Roman" pitchFamily="18" charset="0"/>
                  </a:rPr>
                  <a:t>MAR</a:t>
                </a:r>
              </a:p>
            </p:txBody>
          </p:sp>
        </p:grpSp>
        <p:sp>
          <p:nvSpPr>
            <p:cNvPr id="6" name="Line 12"/>
            <p:cNvSpPr>
              <a:spLocks noChangeShapeType="1"/>
            </p:cNvSpPr>
            <p:nvPr/>
          </p:nvSpPr>
          <p:spPr bwMode="auto">
            <a:xfrm>
              <a:off x="933" y="1605"/>
              <a:ext cx="288" cy="3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6562726" y="3768007"/>
            <a:ext cx="1285875" cy="2009775"/>
            <a:chOff x="2502" y="1344"/>
            <a:chExt cx="810" cy="1266"/>
          </a:xfrm>
        </p:grpSpPr>
        <p:grpSp>
          <p:nvGrpSpPr>
            <p:cNvPr id="15" name="Group 14"/>
            <p:cNvGrpSpPr>
              <a:grpSpLocks/>
            </p:cNvGrpSpPr>
            <p:nvPr/>
          </p:nvGrpSpPr>
          <p:grpSpPr bwMode="auto">
            <a:xfrm>
              <a:off x="2502" y="1344"/>
              <a:ext cx="810" cy="1266"/>
              <a:chOff x="336" y="2736"/>
              <a:chExt cx="810" cy="1266"/>
            </a:xfrm>
          </p:grpSpPr>
          <p:sp>
            <p:nvSpPr>
              <p:cNvPr id="18" name="Text Box 15"/>
              <p:cNvSpPr txBox="1">
                <a:spLocks noChangeArrowheads="1"/>
              </p:cNvSpPr>
              <p:nvPr/>
            </p:nvSpPr>
            <p:spPr bwMode="auto">
              <a:xfrm>
                <a:off x="336" y="2736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r>
                  <a:rPr lang="en-US" altLang="nl-NL" sz="2400">
                    <a:solidFill>
                      <a:schemeClr val="tx1"/>
                    </a:solidFill>
                    <a:latin typeface="Times New Roman" pitchFamily="18" charset="0"/>
                  </a:rPr>
                  <a:t>X</a:t>
                </a:r>
              </a:p>
            </p:txBody>
          </p:sp>
          <p:sp>
            <p:nvSpPr>
              <p:cNvPr id="21" name="Text Box 18"/>
              <p:cNvSpPr txBox="1">
                <a:spLocks noChangeArrowheads="1"/>
              </p:cNvSpPr>
              <p:nvPr/>
            </p:nvSpPr>
            <p:spPr bwMode="auto">
              <a:xfrm>
                <a:off x="810" y="2739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r>
                  <a:rPr lang="en-US" altLang="nl-NL" sz="2400">
                    <a:solidFill>
                      <a:schemeClr val="tx1"/>
                    </a:solidFill>
                    <a:latin typeface="Times New Roman" pitchFamily="18" charset="0"/>
                  </a:rPr>
                  <a:t>Z</a:t>
                </a:r>
              </a:p>
            </p:txBody>
          </p:sp>
          <p:sp>
            <p:nvSpPr>
              <p:cNvPr id="22" name="Line 19"/>
              <p:cNvSpPr>
                <a:spLocks noChangeShapeType="1"/>
              </p:cNvSpPr>
              <p:nvPr/>
            </p:nvSpPr>
            <p:spPr bwMode="auto">
              <a:xfrm>
                <a:off x="480" y="3024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3" name="Line 20"/>
              <p:cNvSpPr>
                <a:spLocks noChangeShapeType="1"/>
              </p:cNvSpPr>
              <p:nvPr/>
            </p:nvSpPr>
            <p:spPr bwMode="auto">
              <a:xfrm>
                <a:off x="954" y="3027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4" name="Text Box 21"/>
              <p:cNvSpPr txBox="1">
                <a:spLocks noChangeArrowheads="1"/>
              </p:cNvSpPr>
              <p:nvPr/>
            </p:nvSpPr>
            <p:spPr bwMode="auto">
              <a:xfrm>
                <a:off x="336" y="3744"/>
                <a:ext cx="768" cy="258"/>
              </a:xfrm>
              <a:prstGeom prst="rect">
                <a:avLst/>
              </a:prstGeom>
              <a:noFill/>
              <a:ln w="1270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r>
                  <a:rPr lang="en-US" altLang="nl-NL" sz="2000" dirty="0">
                    <a:solidFill>
                      <a:schemeClr val="tx1"/>
                    </a:solidFill>
                    <a:latin typeface="Times New Roman" pitchFamily="18" charset="0"/>
                  </a:rPr>
                  <a:t>MNAR</a:t>
                </a:r>
              </a:p>
            </p:txBody>
          </p:sp>
        </p:grp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>
              <a:off x="2754" y="1605"/>
              <a:ext cx="288" cy="3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17" name="Line 23"/>
            <p:cNvSpPr>
              <a:spLocks noChangeShapeType="1"/>
            </p:cNvSpPr>
            <p:nvPr/>
          </p:nvSpPr>
          <p:spPr bwMode="auto">
            <a:xfrm>
              <a:off x="2745" y="2073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</p:grp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2392508" y="3730626"/>
            <a:ext cx="1285875" cy="2009775"/>
            <a:chOff x="336" y="2736"/>
            <a:chExt cx="810" cy="1266"/>
          </a:xfrm>
        </p:grpSpPr>
        <p:sp>
          <p:nvSpPr>
            <p:cNvPr id="28" name="Text Box 5"/>
            <p:cNvSpPr txBox="1">
              <a:spLocks noChangeArrowheads="1"/>
            </p:cNvSpPr>
            <p:nvPr/>
          </p:nvSpPr>
          <p:spPr bwMode="auto">
            <a:xfrm>
              <a:off x="336" y="273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r>
                <a:rPr lang="en-US" altLang="nl-NL" sz="240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29" name="Text Box 6"/>
            <p:cNvSpPr txBox="1">
              <a:spLocks noChangeArrowheads="1"/>
            </p:cNvSpPr>
            <p:nvPr/>
          </p:nvSpPr>
          <p:spPr bwMode="auto">
            <a:xfrm>
              <a:off x="802" y="331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r>
                <a:rPr lang="en-US" altLang="nl-NL" sz="2400" dirty="0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30" name="Text Box 7"/>
            <p:cNvSpPr txBox="1">
              <a:spLocks noChangeArrowheads="1"/>
            </p:cNvSpPr>
            <p:nvPr/>
          </p:nvSpPr>
          <p:spPr bwMode="auto">
            <a:xfrm>
              <a:off x="380" y="331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r>
                <a:rPr lang="en-US" altLang="nl-NL" sz="2400" dirty="0">
                  <a:solidFill>
                    <a:schemeClr val="tx1"/>
                  </a:solidFill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31" name="Text Box 8"/>
            <p:cNvSpPr txBox="1">
              <a:spLocks noChangeArrowheads="1"/>
            </p:cNvSpPr>
            <p:nvPr/>
          </p:nvSpPr>
          <p:spPr bwMode="auto">
            <a:xfrm>
              <a:off x="810" y="2739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r>
                <a:rPr lang="en-US" altLang="nl-NL" sz="2400">
                  <a:solidFill>
                    <a:schemeClr val="tx1"/>
                  </a:solidFill>
                  <a:latin typeface="Times New Roman" pitchFamily="18" charset="0"/>
                </a:rPr>
                <a:t>Z</a:t>
              </a:r>
            </a:p>
          </p:txBody>
        </p:sp>
        <p:sp>
          <p:nvSpPr>
            <p:cNvPr id="32" name="Line 9"/>
            <p:cNvSpPr>
              <a:spLocks noChangeShapeType="1"/>
            </p:cNvSpPr>
            <p:nvPr/>
          </p:nvSpPr>
          <p:spPr bwMode="auto">
            <a:xfrm>
              <a:off x="480" y="3024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3" name="Line 10"/>
            <p:cNvSpPr>
              <a:spLocks noChangeShapeType="1"/>
            </p:cNvSpPr>
            <p:nvPr/>
          </p:nvSpPr>
          <p:spPr bwMode="auto">
            <a:xfrm>
              <a:off x="954" y="3027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4" name="Text Box 11"/>
            <p:cNvSpPr txBox="1">
              <a:spLocks noChangeArrowheads="1"/>
            </p:cNvSpPr>
            <p:nvPr/>
          </p:nvSpPr>
          <p:spPr bwMode="auto">
            <a:xfrm>
              <a:off x="336" y="3744"/>
              <a:ext cx="768" cy="258"/>
            </a:xfrm>
            <a:prstGeom prst="rect">
              <a:avLst/>
            </a:prstGeom>
            <a:noFill/>
            <a:ln w="12700">
              <a:solidFill>
                <a:schemeClr val="folHlink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r>
                <a:rPr lang="en-US" altLang="nl-NL" sz="2000" dirty="0">
                  <a:solidFill>
                    <a:schemeClr val="tx1"/>
                  </a:solidFill>
                  <a:latin typeface="Times New Roman" pitchFamily="18" charset="0"/>
                </a:rPr>
                <a:t>MCAR</a:t>
              </a:r>
            </a:p>
          </p:txBody>
        </p:sp>
      </p:grp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6" name="Text Box 6">
            <a:extLst>
              <a:ext uri="{FF2B5EF4-FFF2-40B4-BE49-F238E27FC236}">
                <a16:creationId xmlns:a16="http://schemas.microsoft.com/office/drawing/2014/main" id="{4611A3A3-C6C2-E141-A80F-9F8DAE8CF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3227" y="464502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nl-NL" sz="2400" dirty="0">
                <a:solidFill>
                  <a:schemeClr val="tx1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37" name="Text Box 7">
            <a:extLst>
              <a:ext uri="{FF2B5EF4-FFF2-40B4-BE49-F238E27FC236}">
                <a16:creationId xmlns:a16="http://schemas.microsoft.com/office/drawing/2014/main" id="{7F3CAB44-6FE8-0E44-BFD3-3C78B2C87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3302" y="464502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nl-NL" sz="2400" dirty="0">
                <a:solidFill>
                  <a:schemeClr val="tx1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38" name="Text Box 6">
            <a:extLst>
              <a:ext uri="{FF2B5EF4-FFF2-40B4-BE49-F238E27FC236}">
                <a16:creationId xmlns:a16="http://schemas.microsoft.com/office/drawing/2014/main" id="{5E58B7A8-4BB4-5B4D-8B86-85C4B68FD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2864" y="464502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nl-NL" sz="2400" dirty="0">
                <a:solidFill>
                  <a:schemeClr val="tx1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39" name="Text Box 7">
            <a:extLst>
              <a:ext uri="{FF2B5EF4-FFF2-40B4-BE49-F238E27FC236}">
                <a16:creationId xmlns:a16="http://schemas.microsoft.com/office/drawing/2014/main" id="{22339482-8ED3-3D4B-B750-ABACC4A17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2939" y="464502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nl-NL" sz="2400" dirty="0">
                <a:solidFill>
                  <a:schemeClr val="tx1"/>
                </a:solidFill>
                <a:latin typeface="Times New Roman" pitchFamily="18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9552030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Interviewer observations </a:t>
            </a:r>
            <a:br>
              <a:rPr lang="en-US" dirty="0"/>
            </a:br>
            <a:r>
              <a:rPr lang="en-US" dirty="0"/>
              <a:t>example Casas-Cordero (2010)</a:t>
            </a:r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6476999"/>
            <a:ext cx="8229600" cy="30480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Figure taken from Casas-Cordero (2010)</a:t>
            </a:r>
            <a:endParaRPr lang="nl-N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24000"/>
            <a:ext cx="5010150" cy="4872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BD3D1C-06CF-4216-BF9F-1DA41D900FE0}"/>
              </a:ext>
            </a:extLst>
          </p:cNvPr>
          <p:cNvSpPr/>
          <p:nvPr/>
        </p:nvSpPr>
        <p:spPr>
          <a:xfrm>
            <a:off x="5725472" y="2209800"/>
            <a:ext cx="42567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Relations X -&gt; R.</a:t>
            </a:r>
          </a:p>
          <a:p>
            <a:r>
              <a:rPr lang="en-US" dirty="0"/>
              <a:t>Bivariate (logistic) relations rather weak,</a:t>
            </a:r>
          </a:p>
          <a:p>
            <a:r>
              <a:rPr lang="en-US" dirty="0"/>
              <a:t>… but strong link with Y?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79597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Interviewer observations (2)</a:t>
            </a:r>
            <a:br>
              <a:rPr lang="en-US" dirty="0"/>
            </a:br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6476999"/>
            <a:ext cx="8229600" cy="30480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Relation X-&gt; Y. Figure taken from Casas-Cordero (2010)</a:t>
            </a:r>
            <a:endParaRPr lang="nl-NL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827" y="1600201"/>
            <a:ext cx="682434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770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record data?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 analysis</a:t>
            </a:r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260600"/>
            <a:ext cx="508975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52600" y="5671511"/>
            <a:ext cx="830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Taken from </a:t>
            </a:r>
            <a:r>
              <a:rPr lang="en-US" sz="1200" dirty="0" err="1"/>
              <a:t>Durrant</a:t>
            </a:r>
            <a:r>
              <a:rPr lang="en-US" sz="1200" dirty="0"/>
              <a:t>, </a:t>
            </a:r>
            <a:r>
              <a:rPr lang="en-US" sz="1200" dirty="0" err="1"/>
              <a:t>Mavlovskaya</a:t>
            </a:r>
            <a:r>
              <a:rPr lang="en-US" sz="1200" dirty="0"/>
              <a:t> &amp; Smith, 2014, Sequence analysis as a tool for analysing call record data. NCRM working papers</a:t>
            </a:r>
            <a:endParaRPr lang="nl-NL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14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record data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5671511"/>
            <a:ext cx="830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Taken from </a:t>
            </a:r>
            <a:r>
              <a:rPr lang="en-US" sz="1200" dirty="0" err="1"/>
              <a:t>Durrant</a:t>
            </a:r>
            <a:r>
              <a:rPr lang="en-US" sz="1200" dirty="0"/>
              <a:t>, </a:t>
            </a:r>
            <a:r>
              <a:rPr lang="en-US" sz="1200" dirty="0" err="1"/>
              <a:t>Mavlovskaya</a:t>
            </a:r>
            <a:r>
              <a:rPr lang="en-US" sz="1200" dirty="0"/>
              <a:t> &amp; Smith, 2014, Sequence analysis as a tool for analysing call record data. NCRM working papers</a:t>
            </a:r>
            <a:endParaRPr lang="nl-NL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926" y="1583213"/>
            <a:ext cx="9181074" cy="310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2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74DF6-EE77-4251-97E9-BFC88108E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Weighting methods	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B9424-DB66-4741-8AB2-902DC68C1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Propensity score weighting</a:t>
            </a:r>
          </a:p>
          <a:p>
            <a:pPr lvl="1"/>
            <a:r>
              <a:rPr lang="en-US" dirty="0"/>
              <a:t>Often using frame information from sample</a:t>
            </a:r>
          </a:p>
          <a:p>
            <a:pPr lvl="1"/>
            <a:r>
              <a:rPr lang="nl-NL" dirty="0"/>
              <a:t>Last week</a:t>
            </a:r>
          </a:p>
          <a:p>
            <a:r>
              <a:rPr lang="nl-NL" dirty="0"/>
              <a:t>2. post-</a:t>
            </a:r>
            <a:r>
              <a:rPr lang="nl-NL" dirty="0" err="1"/>
              <a:t>stratification</a:t>
            </a:r>
            <a:endParaRPr lang="nl-NL" dirty="0"/>
          </a:p>
          <a:p>
            <a:r>
              <a:rPr lang="nl-NL" dirty="0"/>
              <a:t>3. </a:t>
            </a:r>
            <a:r>
              <a:rPr lang="nl-NL" dirty="0" err="1"/>
              <a:t>linear</a:t>
            </a:r>
            <a:r>
              <a:rPr lang="nl-NL" dirty="0"/>
              <a:t> </a:t>
            </a:r>
            <a:r>
              <a:rPr lang="nl-NL" dirty="0" err="1"/>
              <a:t>weighting</a:t>
            </a:r>
            <a:r>
              <a:rPr lang="nl-NL" dirty="0"/>
              <a:t> (GREG)</a:t>
            </a:r>
          </a:p>
          <a:p>
            <a:r>
              <a:rPr lang="nl-NL" dirty="0"/>
              <a:t>4. </a:t>
            </a:r>
            <a:r>
              <a:rPr lang="nl-NL" dirty="0" err="1"/>
              <a:t>Raking</a:t>
            </a:r>
            <a:endParaRPr lang="nl-NL" dirty="0"/>
          </a:p>
          <a:p>
            <a:pPr lvl="1"/>
            <a:r>
              <a:rPr lang="nl-NL" dirty="0"/>
              <a:t>2-4 </a:t>
            </a:r>
            <a:r>
              <a:rPr lang="nl-NL" dirty="0" err="1"/>
              <a:t>often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on </a:t>
            </a:r>
            <a:r>
              <a:rPr lang="nl-NL" dirty="0" err="1"/>
              <a:t>population</a:t>
            </a:r>
            <a:r>
              <a:rPr lang="nl-NL" dirty="0"/>
              <a:t> </a:t>
            </a:r>
            <a:r>
              <a:rPr lang="nl-NL" dirty="0" err="1"/>
              <a:t>statistics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616872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http://www.sawtooth.com/sawtooth/site/images/uploads/image/Image/CDSCBCL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008" y="1268760"/>
            <a:ext cx="3976516" cy="490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Fieldwork monitoring</a:t>
            </a:r>
            <a:br>
              <a:rPr lang="en-GB" dirty="0"/>
            </a:br>
            <a:r>
              <a:rPr lang="en-GB" sz="2800" dirty="0"/>
              <a:t>Telephone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828801"/>
            <a:ext cx="7696200" cy="4297363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Telephone</a:t>
            </a:r>
          </a:p>
          <a:p>
            <a:pPr lvl="1"/>
            <a:r>
              <a:rPr lang="en-GB" dirty="0"/>
              <a:t>Highly centralized </a:t>
            </a:r>
          </a:p>
          <a:p>
            <a:pPr lvl="1"/>
            <a:r>
              <a:rPr lang="en-GB" dirty="0"/>
              <a:t>Automatic call schedules -&gt;</a:t>
            </a:r>
          </a:p>
          <a:p>
            <a:pPr lvl="1"/>
            <a:endParaRPr lang="en-GB" dirty="0"/>
          </a:p>
          <a:p>
            <a:r>
              <a:rPr lang="en-GB" dirty="0"/>
              <a:t>If not automated</a:t>
            </a:r>
          </a:p>
          <a:p>
            <a:pPr lvl="1"/>
            <a:r>
              <a:rPr lang="en-GB" dirty="0"/>
              <a:t>Vary the time and day of calling</a:t>
            </a:r>
          </a:p>
          <a:p>
            <a:pPr lvl="1"/>
            <a:r>
              <a:rPr lang="en-GB" dirty="0"/>
              <a:t>Try to predict best calling times</a:t>
            </a:r>
          </a:p>
          <a:p>
            <a:pPr lvl="2"/>
            <a:r>
              <a:rPr lang="en-GB" dirty="0"/>
              <a:t>E.g. if someone works, probably try in evening</a:t>
            </a:r>
          </a:p>
          <a:p>
            <a:pPr lvl="1"/>
            <a:r>
              <a:rPr lang="en-GB" dirty="0"/>
              <a:t>Keep to your appointments</a:t>
            </a:r>
          </a:p>
          <a:p>
            <a:pPr lvl="1"/>
            <a:r>
              <a:rPr lang="en-GB" dirty="0"/>
              <a:t>Record interviewers if possible</a:t>
            </a:r>
          </a:p>
          <a:p>
            <a:pPr lvl="2"/>
            <a:r>
              <a:rPr lang="en-GB" dirty="0"/>
              <a:t>For analysis and quality control purposes</a:t>
            </a:r>
          </a:p>
        </p:txBody>
      </p:sp>
      <p:pic>
        <p:nvPicPr>
          <p:cNvPr id="8194" name="Picture 2" descr="http://www.independentdata.org/design/images/about_callcent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708" y="116632"/>
            <a:ext cx="2409825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827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Paradata</a:t>
            </a:r>
            <a:r>
              <a:rPr lang="en-US" dirty="0"/>
              <a:t> – web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5736" y="1143001"/>
            <a:ext cx="2022264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User Agent strings: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1"/>
            <a:ext cx="7121736" cy="572192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572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8000"/>
                    </a14:imgEffect>
                    <a14:imgEffect>
                      <a14:brightnessContrast bright="44000" contrast="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-76200"/>
            <a:ext cx="10058400" cy="808137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81200" y="1701507"/>
            <a:ext cx="8229600" cy="45259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Device type: </a:t>
            </a:r>
            <a:r>
              <a:rPr lang="en-US" dirty="0" err="1">
                <a:solidFill>
                  <a:srgbClr val="FF0000"/>
                </a:solidFill>
              </a:rPr>
              <a:t>ipad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Operating system: OS X 6.1.3</a:t>
            </a:r>
          </a:p>
          <a:p>
            <a:r>
              <a:rPr lang="en-US" dirty="0">
                <a:solidFill>
                  <a:srgbClr val="FF0000"/>
                </a:solidFill>
              </a:rPr>
              <a:t>Browser: Safari</a:t>
            </a:r>
          </a:p>
          <a:p>
            <a:r>
              <a:rPr lang="en-US" dirty="0">
                <a:solidFill>
                  <a:srgbClr val="FF0000"/>
                </a:solidFill>
              </a:rPr>
              <a:t>Version: 6.0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1143000"/>
            <a:ext cx="6400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886200" y="1371600"/>
            <a:ext cx="0" cy="4572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775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User agent strings</a:t>
            </a:r>
            <a:br>
              <a:rPr lang="en-US" dirty="0"/>
            </a:br>
            <a:r>
              <a:rPr lang="en-US" dirty="0"/>
              <a:t>Example by Lugtig and Toepoel (2015)</a:t>
            </a:r>
            <a:br>
              <a:rPr lang="en-US" dirty="0"/>
            </a:b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81200" y="1600200"/>
          <a:ext cx="8534400" cy="35505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7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4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61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25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2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75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62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744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39859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% Device used in month (t)</a:t>
                      </a:r>
                      <a:endParaRPr lang="nl-NL" sz="18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% Device used in May</a:t>
                      </a:r>
                      <a:endParaRPr lang="nl-NL" sz="18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85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PC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Tablet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Phone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No participation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 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N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% of wave respondents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6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April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PC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dirty="0">
                          <a:solidFill>
                            <a:srgbClr val="FF0000"/>
                          </a:solidFill>
                          <a:effectLst/>
                        </a:rPr>
                        <a:t>77.4</a:t>
                      </a:r>
                      <a:endParaRPr lang="nl-NL" sz="1800" dirty="0">
                        <a:solidFill>
                          <a:srgbClr val="FF0000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1.1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dirty="0">
                          <a:effectLst/>
                        </a:rPr>
                        <a:t>0.4</a:t>
                      </a:r>
                      <a:endParaRPr lang="nl-NL" sz="18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21.1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 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4966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90.2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6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 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Tablet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19.3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dirty="0">
                          <a:solidFill>
                            <a:srgbClr val="FF0000"/>
                          </a:solidFill>
                          <a:effectLst/>
                        </a:rPr>
                        <a:t>24.4</a:t>
                      </a:r>
                      <a:endParaRPr lang="nl-NL" sz="1800" dirty="0">
                        <a:solidFill>
                          <a:srgbClr val="FF0000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0.2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dirty="0">
                          <a:solidFill>
                            <a:srgbClr val="FF0000"/>
                          </a:solidFill>
                          <a:effectLst/>
                        </a:rPr>
                        <a:t>56.1</a:t>
                      </a:r>
                      <a:endParaRPr lang="nl-NL" sz="1800" dirty="0">
                        <a:solidFill>
                          <a:srgbClr val="FF0000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 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435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7.8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6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 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Phone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33.9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4.6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dirty="0">
                          <a:solidFill>
                            <a:srgbClr val="FF0000"/>
                          </a:solidFill>
                          <a:effectLst/>
                        </a:rPr>
                        <a:t>30.3</a:t>
                      </a:r>
                      <a:endParaRPr lang="nl-NL" sz="1800" dirty="0">
                        <a:solidFill>
                          <a:srgbClr val="FF0000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dirty="0">
                          <a:solidFill>
                            <a:srgbClr val="FF0000"/>
                          </a:solidFill>
                          <a:effectLst/>
                        </a:rPr>
                        <a:t>31.2</a:t>
                      </a:r>
                      <a:endParaRPr lang="nl-NL" sz="1800" dirty="0">
                        <a:solidFill>
                          <a:srgbClr val="FF0000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 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109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2.0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33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 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No participation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37.6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2.1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0.8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dirty="0">
                          <a:effectLst/>
                        </a:rPr>
                        <a:t>59.4</a:t>
                      </a:r>
                      <a:endParaRPr lang="nl-NL" sz="18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 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715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dirty="0">
                          <a:effectLst/>
                        </a:rPr>
                        <a:t>-</a:t>
                      </a:r>
                      <a:endParaRPr lang="nl-NL" sz="18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494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User agent strings</a:t>
            </a:r>
            <a:br>
              <a:rPr lang="en-US" dirty="0"/>
            </a:br>
            <a:r>
              <a:rPr lang="en-US" dirty="0"/>
              <a:t>Example by Lugtig and Toepoel (2)</a:t>
            </a:r>
            <a:br>
              <a:rPr lang="en-US" dirty="0"/>
            </a:b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086" y="1447801"/>
            <a:ext cx="6190314" cy="5412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548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8229600" cy="1143000"/>
          </a:xfrm>
        </p:spPr>
        <p:txBody>
          <a:bodyPr/>
          <a:lstStyle/>
          <a:p>
            <a:r>
              <a:rPr lang="en-US" dirty="0" err="1"/>
              <a:t>Paradata</a:t>
            </a:r>
            <a:r>
              <a:rPr lang="en-US" dirty="0"/>
              <a:t> +++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1" y="1600201"/>
            <a:ext cx="4553805" cy="4525963"/>
          </a:xfrm>
        </p:spPr>
        <p:txBody>
          <a:bodyPr/>
          <a:lstStyle/>
          <a:p>
            <a:r>
              <a:rPr lang="en-US" dirty="0"/>
              <a:t>Taken from Toepoel and Lugtig (2014)</a:t>
            </a:r>
          </a:p>
          <a:p>
            <a:pPr lvl="1"/>
            <a:r>
              <a:rPr lang="en-US" dirty="0"/>
              <a:t>more in week “designed big data”</a:t>
            </a:r>
            <a:endParaRPr lang="nl-NL" dirty="0"/>
          </a:p>
        </p:txBody>
      </p:sp>
      <p:pic>
        <p:nvPicPr>
          <p:cNvPr id="6" name="Picture 5" descr="gps locations.bmp"/>
          <p:cNvPicPr/>
          <p:nvPr/>
        </p:nvPicPr>
        <p:blipFill>
          <a:blip r:embed="rId2" cstate="print"/>
          <a:srcRect l="6378" t="5920" r="69978" b="25956"/>
          <a:stretch>
            <a:fillRect/>
          </a:stretch>
        </p:blipFill>
        <p:spPr>
          <a:xfrm>
            <a:off x="6535005" y="2352861"/>
            <a:ext cx="4126992" cy="447532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467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A142E-F3D1-4BFA-B214-2F8B74022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paradata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28CC0-6C79-48B0-8650-6B50A7D28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Scheduling what to do next -&gt; reduce costs</a:t>
            </a:r>
          </a:p>
          <a:p>
            <a:pPr lvl="1"/>
            <a:r>
              <a:rPr lang="en-US" dirty="0"/>
              <a:t>Call scheduling, interviewer visits</a:t>
            </a:r>
          </a:p>
          <a:p>
            <a:r>
              <a:rPr lang="en-US" dirty="0"/>
              <a:t>Planning next wave of data collection</a:t>
            </a:r>
          </a:p>
          <a:p>
            <a:pPr lvl="1"/>
            <a:r>
              <a:rPr lang="en-US" dirty="0"/>
              <a:t>Longitudinal, or repeated surveys</a:t>
            </a:r>
          </a:p>
          <a:p>
            <a:r>
              <a:rPr lang="en-US" dirty="0"/>
              <a:t>For corrections!</a:t>
            </a:r>
          </a:p>
          <a:p>
            <a:pPr lvl="1"/>
            <a:r>
              <a:rPr lang="en-US" dirty="0"/>
              <a:t>Use interviewer observations to weight (or impute)</a:t>
            </a:r>
          </a:p>
          <a:p>
            <a:pPr lvl="1"/>
            <a:r>
              <a:rPr lang="en-US" dirty="0"/>
              <a:t>Use type of nonresponse and make separate models.</a:t>
            </a:r>
          </a:p>
          <a:p>
            <a:pPr lvl="2"/>
            <a:r>
              <a:rPr lang="nl-NL" dirty="0" err="1"/>
              <a:t>Noncontact</a:t>
            </a:r>
            <a:r>
              <a:rPr lang="nl-NL" dirty="0"/>
              <a:t> &lt;- </a:t>
            </a:r>
            <a:r>
              <a:rPr lang="nl-NL" dirty="0" err="1"/>
              <a:t>age</a:t>
            </a:r>
            <a:r>
              <a:rPr lang="nl-NL" dirty="0"/>
              <a:t> + #</a:t>
            </a:r>
            <a:r>
              <a:rPr lang="nl-NL" dirty="0" err="1"/>
              <a:t>hh</a:t>
            </a:r>
            <a:r>
              <a:rPr lang="nl-NL" dirty="0"/>
              <a:t> members + </a:t>
            </a:r>
            <a:r>
              <a:rPr lang="nl-NL" dirty="0" err="1"/>
              <a:t>work</a:t>
            </a:r>
            <a:endParaRPr lang="nl-NL" dirty="0"/>
          </a:p>
          <a:p>
            <a:pPr lvl="2"/>
            <a:r>
              <a:rPr lang="nl-NL" dirty="0" err="1"/>
              <a:t>Refusal</a:t>
            </a:r>
            <a:r>
              <a:rPr lang="nl-NL" dirty="0"/>
              <a:t> &lt;- level of </a:t>
            </a:r>
            <a:r>
              <a:rPr lang="nl-NL" dirty="0" err="1"/>
              <a:t>education</a:t>
            </a:r>
            <a:r>
              <a:rPr lang="nl-NL" dirty="0"/>
              <a:t> + gender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B24D9A-A184-4C81-B7B7-251BE693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830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B5BDD-BEEB-104A-9369-F5E2DB366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Designing</a:t>
            </a:r>
            <a:r>
              <a:rPr lang="nl-NL" dirty="0"/>
              <a:t> </a:t>
            </a:r>
            <a:r>
              <a:rPr lang="nl-NL" dirty="0" err="1"/>
              <a:t>weights</a:t>
            </a:r>
            <a:r>
              <a:rPr lang="nl-NL" dirty="0"/>
              <a:t> in 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48D753-5052-B54B-B985-27E792040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0"/>
            <a:ext cx="8507288" cy="514116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nl-NL" dirty="0"/>
              <a:t>Design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study</a:t>
            </a:r>
            <a:r>
              <a:rPr lang="nl-NL" dirty="0"/>
              <a:t> </a:t>
            </a:r>
            <a:r>
              <a:rPr lang="nl-NL" dirty="0" err="1"/>
              <a:t>such</a:t>
            </a:r>
            <a:r>
              <a:rPr lang="nl-NL" dirty="0"/>
              <a:t> </a:t>
            </a:r>
            <a:r>
              <a:rPr lang="nl-NL" dirty="0" err="1"/>
              <a:t>that</a:t>
            </a:r>
            <a:endParaRPr lang="nl-NL" dirty="0"/>
          </a:p>
          <a:p>
            <a:pPr marL="457200" indent="-457200"/>
            <a:r>
              <a:rPr lang="nl-NL" dirty="0" err="1"/>
              <a:t>You</a:t>
            </a:r>
            <a:r>
              <a:rPr lang="nl-NL" dirty="0"/>
              <a:t> get a </a:t>
            </a:r>
            <a:r>
              <a:rPr lang="nl-NL" dirty="0" err="1"/>
              <a:t>rich</a:t>
            </a:r>
            <a:r>
              <a:rPr lang="nl-NL" dirty="0"/>
              <a:t> frame (paradata)</a:t>
            </a:r>
          </a:p>
          <a:p>
            <a:pPr marL="457200" indent="-457200"/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ask</a:t>
            </a:r>
            <a:r>
              <a:rPr lang="nl-NL" dirty="0"/>
              <a:t> </a:t>
            </a:r>
            <a:r>
              <a:rPr lang="nl-NL" dirty="0" err="1"/>
              <a:t>about</a:t>
            </a:r>
            <a:r>
              <a:rPr lang="nl-NL" dirty="0"/>
              <a:t> </a:t>
            </a:r>
            <a:r>
              <a:rPr lang="nl-NL" dirty="0" err="1"/>
              <a:t>known</a:t>
            </a:r>
            <a:r>
              <a:rPr lang="nl-NL" dirty="0"/>
              <a:t> </a:t>
            </a:r>
            <a:r>
              <a:rPr lang="nl-NL" dirty="0" err="1"/>
              <a:t>population</a:t>
            </a:r>
            <a:r>
              <a:rPr lang="nl-NL" dirty="0"/>
              <a:t> </a:t>
            </a:r>
            <a:r>
              <a:rPr lang="nl-NL" dirty="0" err="1"/>
              <a:t>statistics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predict</a:t>
            </a:r>
            <a:r>
              <a:rPr lang="nl-NL" dirty="0"/>
              <a:t> Y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2. </a:t>
            </a:r>
            <a:r>
              <a:rPr lang="nl-NL" dirty="0" err="1"/>
              <a:t>Find</a:t>
            </a:r>
            <a:r>
              <a:rPr lang="nl-NL" dirty="0"/>
              <a:t> variables (x)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predict</a:t>
            </a:r>
            <a:r>
              <a:rPr lang="nl-NL" dirty="0"/>
              <a:t> </a:t>
            </a:r>
            <a:r>
              <a:rPr lang="nl-NL" dirty="0" err="1"/>
              <a:t>both</a:t>
            </a:r>
            <a:r>
              <a:rPr lang="nl-NL" dirty="0"/>
              <a:t> R </a:t>
            </a:r>
            <a:r>
              <a:rPr lang="nl-NL" dirty="0" err="1"/>
              <a:t>and</a:t>
            </a:r>
            <a:r>
              <a:rPr lang="nl-NL" dirty="0"/>
              <a:t> Y</a:t>
            </a:r>
          </a:p>
          <a:p>
            <a:r>
              <a:rPr lang="nl-NL" dirty="0" err="1"/>
              <a:t>propensity</a:t>
            </a:r>
            <a:r>
              <a:rPr lang="nl-NL" dirty="0"/>
              <a:t> score </a:t>
            </a:r>
            <a:r>
              <a:rPr lang="nl-NL" dirty="0" err="1"/>
              <a:t>weighting</a:t>
            </a:r>
            <a:endParaRPr lang="nl-NL" dirty="0"/>
          </a:p>
          <a:p>
            <a:r>
              <a:rPr lang="nl-NL" dirty="0" err="1"/>
              <a:t>Poststratify</a:t>
            </a:r>
            <a:endParaRPr lang="nl-NL" dirty="0"/>
          </a:p>
          <a:p>
            <a:r>
              <a:rPr lang="nl-NL" dirty="0" err="1"/>
              <a:t>calibrate</a:t>
            </a:r>
            <a:r>
              <a:rPr lang="nl-NL" dirty="0"/>
              <a:t> (</a:t>
            </a:r>
            <a:r>
              <a:rPr lang="nl-NL" dirty="0" err="1"/>
              <a:t>linear</a:t>
            </a:r>
            <a:r>
              <a:rPr lang="nl-NL" dirty="0"/>
              <a:t> </a:t>
            </a:r>
            <a:r>
              <a:rPr lang="nl-NL" dirty="0" err="1"/>
              <a:t>weighting</a:t>
            </a:r>
            <a:r>
              <a:rPr lang="nl-NL" dirty="0"/>
              <a:t>)</a:t>
            </a:r>
          </a:p>
          <a:p>
            <a:r>
              <a:rPr lang="nl-NL" dirty="0"/>
              <a:t>Rake</a:t>
            </a:r>
          </a:p>
          <a:p>
            <a:pPr marL="0" indent="0">
              <a:buNone/>
            </a:pPr>
            <a:r>
              <a:rPr lang="nl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44601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50106"/>
          </a:xfrm>
        </p:spPr>
        <p:txBody>
          <a:bodyPr/>
          <a:lstStyle/>
          <a:p>
            <a:r>
              <a:rPr lang="en-US" dirty="0"/>
              <a:t>Combining weights</a:t>
            </a:r>
            <a:endParaRPr lang="en-US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81200" y="1484784"/>
            <a:ext cx="8435280" cy="4824536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en-US" dirty="0"/>
              <a:t>Designing weights can have several stages. For example: </a:t>
            </a:r>
          </a:p>
          <a:p>
            <a:pPr marL="514350" indent="-514350">
              <a:lnSpc>
                <a:spcPct val="11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+mj-lt"/>
              <a:buAutoNum type="arabicPeriod"/>
            </a:pPr>
            <a:r>
              <a:rPr lang="en-US" dirty="0"/>
              <a:t>The design weight is derived from the sampling frame (and the household selection during fieldwork).</a:t>
            </a:r>
          </a:p>
          <a:p>
            <a:pPr marL="514350" indent="-514350">
              <a:lnSpc>
                <a:spcPct val="11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+mj-lt"/>
              <a:buAutoNum type="arabicPeriod"/>
            </a:pPr>
            <a:r>
              <a:rPr lang="en-US" dirty="0"/>
              <a:t>Propensity-score weights are calculated using information from the sampling frame and the response indicator. </a:t>
            </a:r>
          </a:p>
          <a:p>
            <a:pPr marL="514350" indent="-514350">
              <a:lnSpc>
                <a:spcPct val="11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+mj-lt"/>
              <a:buAutoNum type="arabicPeriod"/>
            </a:pPr>
            <a:r>
              <a:rPr lang="en-US" dirty="0"/>
              <a:t>The data are post-stratified to known population distributions</a:t>
            </a:r>
            <a:r>
              <a:rPr lang="de-DE" dirty="0"/>
              <a:t>.</a:t>
            </a:r>
          </a:p>
          <a:p>
            <a:pPr marL="0" indent="0">
              <a:lnSpc>
                <a:spcPct val="110000"/>
              </a:lnSpc>
              <a:spcBef>
                <a:spcPts val="1800"/>
              </a:spcBef>
              <a:buClr>
                <a:schemeClr val="tx2"/>
              </a:buClr>
              <a:buSzPct val="90000"/>
              <a:buNone/>
            </a:pP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combined</a:t>
            </a:r>
            <a:r>
              <a:rPr lang="de-DE" dirty="0"/>
              <a:t> : W1 * W2 * W3 = </a:t>
            </a:r>
            <a:r>
              <a:rPr lang="de-DE" dirty="0" err="1"/>
              <a:t>Wt</a:t>
            </a:r>
            <a:endParaRPr lang="de-DE" dirty="0"/>
          </a:p>
          <a:p>
            <a:pPr>
              <a:lnSpc>
                <a:spcPct val="110000"/>
              </a:lnSpc>
              <a:spcBef>
                <a:spcPts val="1800"/>
              </a:spcBef>
              <a:buClr>
                <a:schemeClr val="tx2"/>
              </a:buClr>
              <a:buSzPct val="90000"/>
            </a:pPr>
            <a:r>
              <a:rPr lang="de-DE" dirty="0" err="1">
                <a:solidFill>
                  <a:srgbClr val="FF0000"/>
                </a:solidFill>
              </a:rPr>
              <a:t>Often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only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the</a:t>
            </a:r>
            <a:r>
              <a:rPr lang="de-DE" dirty="0">
                <a:solidFill>
                  <a:srgbClr val="FF0000"/>
                </a:solidFill>
              </a:rPr>
              <a:t> total </a:t>
            </a:r>
            <a:r>
              <a:rPr lang="de-DE" dirty="0" err="1">
                <a:solidFill>
                  <a:srgbClr val="FF0000"/>
                </a:solidFill>
              </a:rPr>
              <a:t>Weight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included</a:t>
            </a:r>
            <a:r>
              <a:rPr lang="de-DE" dirty="0">
                <a:solidFill>
                  <a:srgbClr val="FF0000"/>
                </a:solidFill>
              </a:rPr>
              <a:t> in </a:t>
            </a:r>
            <a:r>
              <a:rPr lang="de-DE" dirty="0" err="1">
                <a:solidFill>
                  <a:srgbClr val="FF0000"/>
                </a:solidFill>
              </a:rPr>
              <a:t>public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datasets</a:t>
            </a:r>
            <a:endParaRPr lang="de-DE" dirty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  <a:spcBef>
                <a:spcPts val="1800"/>
              </a:spcBef>
              <a:buClr>
                <a:schemeClr val="tx2"/>
              </a:buClr>
              <a:buSzPct val="90000"/>
            </a:pPr>
            <a:r>
              <a:rPr lang="de-DE" dirty="0" err="1">
                <a:solidFill>
                  <a:srgbClr val="FF0000"/>
                </a:solidFill>
              </a:rPr>
              <a:t>No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detailed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information</a:t>
            </a:r>
            <a:r>
              <a:rPr lang="de-DE" dirty="0">
                <a:solidFill>
                  <a:srgbClr val="FF0000"/>
                </a:solidFill>
              </a:rPr>
              <a:t> on </a:t>
            </a:r>
            <a:r>
              <a:rPr lang="de-DE" dirty="0" err="1">
                <a:solidFill>
                  <a:srgbClr val="FF0000"/>
                </a:solidFill>
              </a:rPr>
              <a:t>sampling</a:t>
            </a:r>
            <a:r>
              <a:rPr lang="de-DE" dirty="0">
                <a:solidFill>
                  <a:srgbClr val="FF0000"/>
                </a:solidFill>
              </a:rPr>
              <a:t> design </a:t>
            </a:r>
            <a:r>
              <a:rPr lang="de-DE" dirty="0" err="1">
                <a:solidFill>
                  <a:srgbClr val="FF0000"/>
                </a:solidFill>
              </a:rPr>
              <a:t>or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nonresponse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correlates</a:t>
            </a:r>
            <a:endParaRPr lang="de-DE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  <a:spcBef>
                <a:spcPts val="1800"/>
              </a:spcBef>
              <a:buClr>
                <a:schemeClr val="tx2"/>
              </a:buClr>
              <a:buSzPct val="90000"/>
            </a:pPr>
            <a:r>
              <a:rPr lang="de-DE" dirty="0" err="1">
                <a:solidFill>
                  <a:srgbClr val="FF0000"/>
                </a:solidFill>
              </a:rPr>
              <a:t>Or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svydesign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for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sampling</a:t>
            </a:r>
            <a:r>
              <a:rPr lang="de-DE" dirty="0">
                <a:solidFill>
                  <a:srgbClr val="FF0000"/>
                </a:solidFill>
              </a:rPr>
              <a:t> plan, </a:t>
            </a:r>
            <a:r>
              <a:rPr lang="de-DE" dirty="0" err="1">
                <a:solidFill>
                  <a:srgbClr val="FF0000"/>
                </a:solidFill>
              </a:rPr>
              <a:t>use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weights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for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nonresponse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and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coverage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8859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DF2D24-6469-5548-85DD-B1A1F0C0B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Class </a:t>
            </a:r>
            <a:r>
              <a:rPr lang="nl-NL" dirty="0" err="1"/>
              <a:t>exercise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E5575E9-1837-0943-BFD8-14B63D8D3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Website of </a:t>
            </a:r>
            <a:r>
              <a:rPr lang="nl-NL" dirty="0" err="1"/>
              <a:t>Statistics</a:t>
            </a:r>
            <a:r>
              <a:rPr lang="nl-NL" dirty="0"/>
              <a:t> Netherlands: statline</a:t>
            </a:r>
          </a:p>
          <a:p>
            <a:pPr lvl="1"/>
            <a:r>
              <a:rPr lang="nl-NL" dirty="0">
                <a:hlinkClick r:id="rId2"/>
              </a:rPr>
              <a:t>https://opendata.cbs.nl/statline/#/CBS/en/</a:t>
            </a:r>
            <a:endParaRPr lang="nl-NL" dirty="0"/>
          </a:p>
          <a:p>
            <a:r>
              <a:rPr lang="nl-NL" dirty="0" err="1"/>
              <a:t>Find</a:t>
            </a:r>
            <a:r>
              <a:rPr lang="nl-NL" dirty="0"/>
              <a:t> </a:t>
            </a:r>
            <a:r>
              <a:rPr lang="nl-NL" dirty="0" err="1"/>
              <a:t>auxiliary</a:t>
            </a:r>
            <a:r>
              <a:rPr lang="nl-NL" dirty="0"/>
              <a:t> variables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scenario</a:t>
            </a:r>
          </a:p>
          <a:p>
            <a:pPr lvl="1"/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predict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Y</a:t>
            </a:r>
          </a:p>
          <a:p>
            <a:pPr lvl="1"/>
            <a:r>
              <a:rPr lang="nl-NL" dirty="0"/>
              <a:t>…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nonresponse</a:t>
            </a:r>
            <a:endParaRPr lang="nl-NL" dirty="0"/>
          </a:p>
          <a:p>
            <a:r>
              <a:rPr lang="nl-NL" dirty="0"/>
              <a:t>15 minutes in </a:t>
            </a:r>
            <a:r>
              <a:rPr lang="nl-NL" dirty="0" err="1"/>
              <a:t>groups</a:t>
            </a:r>
            <a:r>
              <a:rPr lang="nl-NL" dirty="0"/>
              <a:t> of 4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68185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50106"/>
          </a:xfrm>
        </p:spPr>
        <p:txBody>
          <a:bodyPr/>
          <a:lstStyle/>
          <a:p>
            <a:r>
              <a:rPr lang="en-US" sz="3600" dirty="0"/>
              <a:t>Nonresponse bias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35560" y="5724257"/>
            <a:ext cx="8435280" cy="64807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Note that nonresponse bias is always estimate-specific!</a:t>
            </a:r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2135561" y="1484784"/>
            <a:ext cx="388778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66000"/>
              </a:lnSpc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lnSpc>
                <a:spcPct val="66000"/>
              </a:lnSpc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2pPr>
            <a:lvl3pPr>
              <a:lnSpc>
                <a:spcPct val="66000"/>
              </a:lnSpc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3pPr>
            <a:lvl4pPr>
              <a:lnSpc>
                <a:spcPct val="66000"/>
              </a:lnSpc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4pPr>
            <a:lvl5pPr>
              <a:lnSpc>
                <a:spcPct val="66000"/>
              </a:lnSpc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5pPr>
            <a:lvl6pPr fontAlgn="base">
              <a:lnSpc>
                <a:spcPct val="6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6pPr>
            <a:lvl7pPr fontAlgn="base">
              <a:lnSpc>
                <a:spcPct val="6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7pPr>
            <a:lvl8pPr fontAlgn="base">
              <a:lnSpc>
                <a:spcPct val="6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8pPr>
            <a:lvl9pPr fontAlgn="base">
              <a:lnSpc>
                <a:spcPct val="6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</a:pPr>
            <a:r>
              <a:rPr lang="en-US" sz="2400" u="sng" dirty="0">
                <a:solidFill>
                  <a:schemeClr val="tx1"/>
                </a:solidFill>
                <a:latin typeface="+mn-lt"/>
                <a:cs typeface="Arial" charset="0"/>
              </a:rPr>
              <a:t>Deterministic</a:t>
            </a:r>
            <a:endParaRPr lang="en-GB" sz="2400" u="sng" dirty="0">
              <a:solidFill>
                <a:schemeClr val="tx1"/>
              </a:solidFill>
              <a:latin typeface="+mn-lt"/>
              <a:cs typeface="Arial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ClrTx/>
              <a:buSzTx/>
            </a:pPr>
            <a:r>
              <a:rPr lang="en-US" sz="2400" dirty="0">
                <a:solidFill>
                  <a:schemeClr val="tx1"/>
                </a:solidFill>
                <a:latin typeface="+mn-lt"/>
                <a:cs typeface="Arial" charset="0"/>
              </a:rPr>
              <a:t>It is a function of the nonresponse rate </a:t>
            </a:r>
            <a:r>
              <a:rPr lang="en-US" sz="2400" i="1" dirty="0">
                <a:solidFill>
                  <a:schemeClr val="tx1"/>
                </a:solidFill>
                <a:latin typeface="+mn-lt"/>
                <a:cs typeface="Arial" charset="0"/>
              </a:rPr>
              <a:t>M/N </a:t>
            </a:r>
            <a:r>
              <a:rPr lang="en-US" sz="2400" dirty="0">
                <a:solidFill>
                  <a:schemeClr val="tx1"/>
                </a:solidFill>
                <a:latin typeface="+mn-lt"/>
                <a:cs typeface="Arial" charset="0"/>
              </a:rPr>
              <a:t>and the difference between the respondents’ </a:t>
            </a:r>
            <a:r>
              <a:rPr lang="en-US" sz="2400" i="1" dirty="0">
                <a:solidFill>
                  <a:schemeClr val="tx1"/>
                </a:solidFill>
                <a:latin typeface="+mn-lt"/>
                <a:cs typeface="Arial" charset="0"/>
              </a:rPr>
              <a:t>r </a:t>
            </a:r>
            <a:r>
              <a:rPr lang="en-US" sz="2400" dirty="0">
                <a:solidFill>
                  <a:schemeClr val="tx1"/>
                </a:solidFill>
                <a:latin typeface="+mn-lt"/>
                <a:cs typeface="Arial" charset="0"/>
              </a:rPr>
              <a:t>and the nonrespondents’ </a:t>
            </a:r>
            <a:r>
              <a:rPr lang="en-US" sz="2400" i="1" dirty="0">
                <a:solidFill>
                  <a:schemeClr val="tx1"/>
                </a:solidFill>
                <a:latin typeface="+mn-lt"/>
                <a:cs typeface="Arial" charset="0"/>
              </a:rPr>
              <a:t>m </a:t>
            </a:r>
            <a:r>
              <a:rPr lang="en-US" sz="2400" dirty="0">
                <a:solidFill>
                  <a:schemeClr val="tx1"/>
                </a:solidFill>
                <a:latin typeface="+mn-lt"/>
                <a:cs typeface="Arial" charset="0"/>
              </a:rPr>
              <a:t>population values.</a:t>
            </a:r>
            <a:endParaRPr lang="de-DE" sz="2400" dirty="0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6258399" y="1484784"/>
            <a:ext cx="4409601" cy="275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u="sng" dirty="0">
                <a:cs typeface="Arial" charset="0"/>
              </a:rPr>
              <a:t>Probabilistic</a:t>
            </a:r>
            <a:endParaRPr lang="en-GB" sz="2400" u="sng" dirty="0">
              <a:cs typeface="Arial" charset="0"/>
            </a:endParaRPr>
          </a:p>
          <a:p>
            <a:pPr>
              <a:spcBef>
                <a:spcPts val="600"/>
              </a:spcBef>
            </a:pPr>
            <a:r>
              <a:rPr lang="en-US" sz="2400" dirty="0">
                <a:cs typeface="Arial" charset="0"/>
              </a:rPr>
              <a:t>It is a function of the correlation σ of the survey outcome y with the response propensity ρ and the mean response propensity measured in the target population (Bethlehem 2002).</a:t>
            </a:r>
            <a:endParaRPr lang="de-DE" sz="2400" dirty="0">
              <a:cs typeface="Arial" charset="0"/>
            </a:endParaRPr>
          </a:p>
        </p:txBody>
      </p:sp>
      <p:graphicFrame>
        <p:nvGraphicFramePr>
          <p:cNvPr id="6" name="Object 13"/>
          <p:cNvGraphicFramePr>
            <a:graphicFrameLocks noChangeAspect="1"/>
          </p:cNvGraphicFramePr>
          <p:nvPr/>
        </p:nvGraphicFramePr>
        <p:xfrm>
          <a:off x="2135561" y="4378379"/>
          <a:ext cx="2822623" cy="876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2" imgW="1384300" imgH="431800" progId="Equation.3">
                  <p:embed/>
                </p:oleObj>
              </mc:Choice>
              <mc:Fallback>
                <p:oleObj name="Formel" r:id="rId2" imgW="1384300" imgH="431800" progId="Equation.3">
                  <p:embed/>
                  <p:pic>
                    <p:nvPicPr>
                      <p:cNvPr id="6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561" y="4378379"/>
                        <a:ext cx="2822623" cy="8766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8"/>
          <p:cNvGraphicFramePr>
            <a:graphicFrameLocks noChangeAspect="1"/>
          </p:cNvGraphicFramePr>
          <p:nvPr/>
        </p:nvGraphicFramePr>
        <p:xfrm>
          <a:off x="6280982" y="4380508"/>
          <a:ext cx="1680221" cy="932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4" imgW="799753" imgH="444307" progId="Equation.3">
                  <p:embed/>
                </p:oleObj>
              </mc:Choice>
              <mc:Fallback>
                <p:oleObj name="Formel" r:id="rId4" imgW="799753" imgH="444307" progId="Equation.3">
                  <p:embed/>
                  <p:pic>
                    <p:nvPicPr>
                      <p:cNvPr id="7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0982" y="4380508"/>
                        <a:ext cx="1680221" cy="9325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143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variables in R…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‘survey’ library</a:t>
            </a:r>
          </a:p>
          <a:p>
            <a:r>
              <a:rPr lang="en-US" dirty="0"/>
              <a:t>Imagine: auxiliary data for sex, age 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PostStratify</a:t>
            </a:r>
            <a:r>
              <a:rPr lang="en-US" dirty="0"/>
              <a:t>(design=</a:t>
            </a:r>
            <a:r>
              <a:rPr lang="nl-NL" dirty="0"/>
              <a:t> </a:t>
            </a:r>
            <a:r>
              <a:rPr lang="nl-NL" dirty="0" err="1"/>
              <a:t>svy.unweighted</a:t>
            </a:r>
            <a:r>
              <a:rPr lang="nl-NL" dirty="0"/>
              <a:t>, </a:t>
            </a:r>
            <a:r>
              <a:rPr lang="nl-NL" dirty="0" err="1"/>
              <a:t>strata</a:t>
            </a:r>
            <a:r>
              <a:rPr lang="nl-NL" dirty="0"/>
              <a:t> = </a:t>
            </a:r>
            <a:r>
              <a:rPr lang="nl-NL" dirty="0" err="1"/>
              <a:t>agegender</a:t>
            </a:r>
            <a:r>
              <a:rPr lang="nl-NL" dirty="0"/>
              <a:t>, </a:t>
            </a:r>
            <a:r>
              <a:rPr lang="nl-NL" dirty="0" err="1"/>
              <a:t>population</a:t>
            </a:r>
            <a:r>
              <a:rPr lang="nl-NL" dirty="0"/>
              <a:t>=</a:t>
            </a:r>
            <a:r>
              <a:rPr lang="nl-NL" dirty="0" err="1"/>
              <a:t>agegender.dist</a:t>
            </a:r>
            <a:endParaRPr lang="nl-NL" dirty="0"/>
          </a:p>
          <a:p>
            <a:pPr lvl="1"/>
            <a:r>
              <a:rPr lang="nl-NL" dirty="0">
                <a:solidFill>
                  <a:srgbClr val="FF0000"/>
                </a:solidFill>
              </a:rPr>
              <a:t>rake</a:t>
            </a:r>
            <a:r>
              <a:rPr lang="nl-NL" dirty="0"/>
              <a:t>(design = </a:t>
            </a:r>
            <a:r>
              <a:rPr lang="nl-NL" dirty="0" err="1"/>
              <a:t>svy.unweighted</a:t>
            </a:r>
            <a:r>
              <a:rPr lang="nl-NL" dirty="0"/>
              <a:t>,</a:t>
            </a:r>
            <a:br>
              <a:rPr lang="nl-NL" dirty="0"/>
            </a:br>
            <a:r>
              <a:rPr lang="nl-NL" dirty="0" err="1"/>
              <a:t>sample.margins</a:t>
            </a:r>
            <a:r>
              <a:rPr lang="nl-NL" dirty="0"/>
              <a:t> = list(~</a:t>
            </a:r>
            <a:r>
              <a:rPr lang="nl-NL" dirty="0" err="1"/>
              <a:t>sex</a:t>
            </a:r>
            <a:r>
              <a:rPr lang="nl-NL" dirty="0"/>
              <a:t>, ~</a:t>
            </a:r>
            <a:r>
              <a:rPr lang="nl-NL" dirty="0" err="1"/>
              <a:t>age</a:t>
            </a:r>
            <a:r>
              <a:rPr lang="nl-NL" dirty="0"/>
              <a:t>),</a:t>
            </a:r>
            <a:br>
              <a:rPr lang="nl-NL" dirty="0"/>
            </a:br>
            <a:r>
              <a:rPr lang="nl-NL" dirty="0" err="1"/>
              <a:t>population.margins</a:t>
            </a:r>
            <a:r>
              <a:rPr lang="nl-NL" dirty="0"/>
              <a:t> = list(</a:t>
            </a:r>
            <a:r>
              <a:rPr lang="nl-NL" dirty="0" err="1"/>
              <a:t>sex.dist</a:t>
            </a:r>
            <a:r>
              <a:rPr lang="nl-NL" dirty="0"/>
              <a:t>, </a:t>
            </a:r>
            <a:r>
              <a:rPr lang="nl-NL" dirty="0" err="1"/>
              <a:t>age.dist</a:t>
            </a:r>
            <a:r>
              <a:rPr lang="nl-NL" dirty="0"/>
              <a:t>))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Calibrate</a:t>
            </a:r>
            <a:r>
              <a:rPr lang="en-US" dirty="0"/>
              <a:t>(design=</a:t>
            </a:r>
            <a:r>
              <a:rPr lang="en-US" dirty="0" err="1"/>
              <a:t>svy.unweighted</a:t>
            </a:r>
            <a:r>
              <a:rPr lang="en-US" dirty="0"/>
              <a:t>, formula = ~</a:t>
            </a:r>
            <a:r>
              <a:rPr lang="en-US" dirty="0" err="1"/>
              <a:t>age+gender</a:t>
            </a:r>
            <a:r>
              <a:rPr lang="en-US" dirty="0"/>
              <a:t> , population=c(</a:t>
            </a:r>
            <a:r>
              <a:rPr lang="en-US" dirty="0" err="1"/>
              <a:t>sex.dist,age.dist</a:t>
            </a:r>
            <a:r>
              <a:rPr lang="en-US" dirty="0"/>
              <a:t>)</a:t>
            </a:r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686654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Finish exercise on creating weights</a:t>
            </a:r>
          </a:p>
          <a:p>
            <a:r>
              <a:rPr lang="en-US" dirty="0"/>
              <a:t>Next week:</a:t>
            </a:r>
          </a:p>
          <a:p>
            <a:pPr lvl="1"/>
            <a:r>
              <a:rPr lang="en-US" dirty="0"/>
              <a:t>Designed big data</a:t>
            </a:r>
          </a:p>
        </p:txBody>
      </p:sp>
    </p:spTree>
    <p:extLst>
      <p:ext uri="{BB962C8B-B14F-4D97-AF65-F5344CB8AC3E}">
        <p14:creationId xmlns:p14="http://schemas.microsoft.com/office/powerpoint/2010/main" val="42637693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Now</a:t>
            </a:r>
            <a:r>
              <a:rPr lang="nl-NL" dirty="0"/>
              <a:t>: </a:t>
            </a:r>
            <a:r>
              <a:rPr lang="nl-NL" dirty="0" err="1"/>
              <a:t>work</a:t>
            </a:r>
            <a:r>
              <a:rPr lang="nl-NL" dirty="0"/>
              <a:t> on </a:t>
            </a:r>
            <a:r>
              <a:rPr lang="nl-NL" dirty="0" err="1"/>
              <a:t>exercise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 on </a:t>
            </a:r>
            <a:r>
              <a:rPr lang="nl-NL" dirty="0" err="1"/>
              <a:t>creating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</a:t>
            </a:r>
            <a:r>
              <a:rPr lang="nl-NL" dirty="0" err="1"/>
              <a:t>weights</a:t>
            </a:r>
            <a:endParaRPr lang="nl-NL" dirty="0"/>
          </a:p>
          <a:p>
            <a:pPr lvl="1"/>
            <a:r>
              <a:rPr lang="nl-NL" dirty="0" err="1"/>
              <a:t>Poststratification</a:t>
            </a:r>
            <a:endParaRPr lang="nl-NL" dirty="0"/>
          </a:p>
          <a:p>
            <a:pPr lvl="1"/>
            <a:r>
              <a:rPr lang="nl-NL" dirty="0" err="1"/>
              <a:t>Propensity</a:t>
            </a:r>
            <a:r>
              <a:rPr lang="nl-NL" dirty="0"/>
              <a:t> </a:t>
            </a:r>
            <a:r>
              <a:rPr lang="nl-NL" dirty="0" err="1"/>
              <a:t>weighting</a:t>
            </a:r>
            <a:endParaRPr lang="nl-NL" dirty="0"/>
          </a:p>
          <a:p>
            <a:pPr lvl="1"/>
            <a:r>
              <a:rPr lang="nl-NL" dirty="0" err="1"/>
              <a:t>Raking</a:t>
            </a:r>
            <a:endParaRPr lang="nl-NL" dirty="0"/>
          </a:p>
          <a:p>
            <a:pPr lvl="1"/>
            <a:endParaRPr lang="nl-NL" dirty="0"/>
          </a:p>
          <a:p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/>
              <a:t> survey package</a:t>
            </a:r>
          </a:p>
        </p:txBody>
      </p:sp>
    </p:spTree>
    <p:extLst>
      <p:ext uri="{BB962C8B-B14F-4D97-AF65-F5344CB8AC3E}">
        <p14:creationId xmlns:p14="http://schemas.microsoft.com/office/powerpoint/2010/main" val="1841361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sz="3600" dirty="0"/>
              <a:t>Propensity weighting </a:t>
            </a:r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2135561" y="1484784"/>
            <a:ext cx="388778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66000"/>
              </a:lnSpc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lnSpc>
                <a:spcPct val="66000"/>
              </a:lnSpc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2pPr>
            <a:lvl3pPr>
              <a:lnSpc>
                <a:spcPct val="66000"/>
              </a:lnSpc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3pPr>
            <a:lvl4pPr>
              <a:lnSpc>
                <a:spcPct val="66000"/>
              </a:lnSpc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4pPr>
            <a:lvl5pPr>
              <a:lnSpc>
                <a:spcPct val="66000"/>
              </a:lnSpc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5pPr>
            <a:lvl6pPr fontAlgn="base">
              <a:lnSpc>
                <a:spcPct val="6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6pPr>
            <a:lvl7pPr fontAlgn="base">
              <a:lnSpc>
                <a:spcPct val="6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7pPr>
            <a:lvl8pPr fontAlgn="base">
              <a:lnSpc>
                <a:spcPct val="6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8pPr>
            <a:lvl9pPr fontAlgn="base">
              <a:lnSpc>
                <a:spcPct val="6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</a:pPr>
            <a:r>
              <a:rPr lang="en-US" sz="2400" u="sng" dirty="0">
                <a:solidFill>
                  <a:schemeClr val="bg1">
                    <a:lumMod val="75000"/>
                  </a:schemeClr>
                </a:solidFill>
                <a:latin typeface="+mn-lt"/>
                <a:cs typeface="Arial" charset="0"/>
              </a:rPr>
              <a:t>Deterministic</a:t>
            </a:r>
            <a:endParaRPr lang="en-GB" sz="2400" u="sng" dirty="0">
              <a:solidFill>
                <a:schemeClr val="bg1">
                  <a:lumMod val="75000"/>
                </a:schemeClr>
              </a:solidFill>
              <a:latin typeface="+mn-lt"/>
              <a:cs typeface="Arial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ClrTx/>
              <a:buSzTx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+mn-lt"/>
                <a:cs typeface="Arial" charset="0"/>
              </a:rPr>
              <a:t>It is a function of the nonresponse rate </a:t>
            </a: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+mn-lt"/>
                <a:cs typeface="Arial" charset="0"/>
              </a:rPr>
              <a:t>M/N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+mn-lt"/>
                <a:cs typeface="Arial" charset="0"/>
              </a:rPr>
              <a:t>and the difference between the respondents’ </a:t>
            </a: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+mn-lt"/>
                <a:cs typeface="Arial" charset="0"/>
              </a:rPr>
              <a:t>r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+mn-lt"/>
                <a:cs typeface="Arial" charset="0"/>
              </a:rPr>
              <a:t>and the nonrespondents’ </a:t>
            </a: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+mn-lt"/>
                <a:cs typeface="Arial" charset="0"/>
              </a:rPr>
              <a:t>m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+mn-lt"/>
                <a:cs typeface="Arial" charset="0"/>
              </a:rPr>
              <a:t>population values.</a:t>
            </a:r>
            <a:endParaRPr lang="de-DE" sz="2400" dirty="0">
              <a:solidFill>
                <a:schemeClr val="bg1">
                  <a:lumMod val="75000"/>
                </a:schemeClr>
              </a:solidFill>
              <a:latin typeface="+mn-lt"/>
              <a:cs typeface="Arial" charset="0"/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6258399" y="1484784"/>
            <a:ext cx="4409601" cy="275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u="sng" dirty="0">
                <a:solidFill>
                  <a:srgbClr val="FF0000"/>
                </a:solidFill>
                <a:cs typeface="Arial" charset="0"/>
              </a:rPr>
              <a:t>Probabilistic</a:t>
            </a:r>
            <a:endParaRPr lang="en-GB" sz="2400" b="1" u="sng" dirty="0">
              <a:solidFill>
                <a:srgbClr val="FF0000"/>
              </a:solidFill>
              <a:cs typeface="Arial" charset="0"/>
            </a:endParaRPr>
          </a:p>
          <a:p>
            <a:pPr>
              <a:spcBef>
                <a:spcPts val="600"/>
              </a:spcBef>
            </a:pPr>
            <a:r>
              <a:rPr lang="en-US" sz="2400" dirty="0">
                <a:cs typeface="Arial" charset="0"/>
              </a:rPr>
              <a:t>It is a function of the correlation σ of the survey outcome y with the response propensity ρ and the mean response propensity measured in the target population (Bethlehem 2002).</a:t>
            </a:r>
            <a:endParaRPr lang="de-DE" sz="2400" dirty="0">
              <a:cs typeface="Arial" charset="0"/>
            </a:endParaRPr>
          </a:p>
        </p:txBody>
      </p:sp>
      <p:graphicFrame>
        <p:nvGraphicFramePr>
          <p:cNvPr id="6" name="Object 13"/>
          <p:cNvGraphicFramePr>
            <a:graphicFrameLocks noChangeAspect="1"/>
          </p:cNvGraphicFramePr>
          <p:nvPr/>
        </p:nvGraphicFramePr>
        <p:xfrm>
          <a:off x="2135561" y="4378379"/>
          <a:ext cx="2822623" cy="876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2" imgW="1384300" imgH="431800" progId="Equation.3">
                  <p:embed/>
                </p:oleObj>
              </mc:Choice>
              <mc:Fallback>
                <p:oleObj name="Formel" r:id="rId2" imgW="1384300" imgH="431800" progId="Equation.3">
                  <p:embed/>
                  <p:pic>
                    <p:nvPicPr>
                      <p:cNvPr id="6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561" y="4378379"/>
                        <a:ext cx="2822623" cy="8766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8"/>
          <p:cNvGraphicFramePr>
            <a:graphicFrameLocks noChangeAspect="1"/>
          </p:cNvGraphicFramePr>
          <p:nvPr/>
        </p:nvGraphicFramePr>
        <p:xfrm>
          <a:off x="6280982" y="4380508"/>
          <a:ext cx="1680221" cy="932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4" imgW="799753" imgH="444307" progId="Equation.3">
                  <p:embed/>
                </p:oleObj>
              </mc:Choice>
              <mc:Fallback>
                <p:oleObj name="Formel" r:id="rId4" imgW="799753" imgH="444307" progId="Equation.3">
                  <p:embed/>
                  <p:pic>
                    <p:nvPicPr>
                      <p:cNvPr id="7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0982" y="4380508"/>
                        <a:ext cx="1680221" cy="9325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502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50106"/>
          </a:xfrm>
        </p:spPr>
        <p:txBody>
          <a:bodyPr/>
          <a:lstStyle/>
          <a:p>
            <a:r>
              <a:rPr lang="en-US" dirty="0"/>
              <a:t>Propensity-score weights</a:t>
            </a:r>
            <a:endParaRPr lang="en-US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81200" y="1484784"/>
            <a:ext cx="8435280" cy="4104456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en-US" dirty="0"/>
              <a:t>For propensity-score weights (logistic regression) models estimate the response propensity (</a:t>
            </a:r>
            <a:r>
              <a:rPr lang="en-US" dirty="0">
                <a:solidFill>
                  <a:srgbClr val="FF0000"/>
                </a:solidFill>
              </a:rPr>
              <a:t>predicted probability</a:t>
            </a:r>
            <a:r>
              <a:rPr lang="en-US" dirty="0"/>
              <a:t>) of each sample unit given a set of covariates.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dirty="0"/>
              <a:t>Response rate for all linear combinations of for example:</a:t>
            </a:r>
          </a:p>
          <a:p>
            <a:pPr lvl="1">
              <a:lnSpc>
                <a:spcPct val="110000"/>
              </a:lnSpc>
              <a:spcBef>
                <a:spcPts val="1800"/>
              </a:spcBef>
            </a:pPr>
            <a:r>
              <a:rPr lang="en-US" dirty="0"/>
              <a:t>response[0;1] ~ </a:t>
            </a:r>
            <a:r>
              <a:rPr lang="en-US" dirty="0" err="1"/>
              <a:t>gender+age+region+typehouse</a:t>
            </a:r>
            <a:endParaRPr lang="en-US" dirty="0"/>
          </a:p>
          <a:p>
            <a:pPr marL="0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en-US" dirty="0"/>
              <a:t>Weight is the scaled inverse of the predicted response propensity of each sample unit.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dirty="0"/>
              <a:t>Design weight = </a:t>
            </a:r>
            <a:r>
              <a:rPr lang="en-US" dirty="0">
                <a:solidFill>
                  <a:srgbClr val="FF0000"/>
                </a:solidFill>
              </a:rPr>
              <a:t>sample inclusion </a:t>
            </a:r>
            <a:r>
              <a:rPr lang="en-US" dirty="0"/>
              <a:t>probability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dirty="0"/>
              <a:t>Propensity weight = </a:t>
            </a:r>
            <a:r>
              <a:rPr lang="en-US" dirty="0">
                <a:solidFill>
                  <a:srgbClr val="FF0000"/>
                </a:solidFill>
              </a:rPr>
              <a:t>participation</a:t>
            </a:r>
            <a:r>
              <a:rPr lang="en-US" dirty="0"/>
              <a:t> probability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18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326" y="3289141"/>
            <a:ext cx="4710675" cy="3409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50106"/>
          </a:xfrm>
        </p:spPr>
        <p:txBody>
          <a:bodyPr/>
          <a:lstStyle/>
          <a:p>
            <a:r>
              <a:rPr lang="en-US" sz="3600" dirty="0"/>
              <a:t>Post-stratification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81200" y="1484784"/>
            <a:ext cx="8229600" cy="4968552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dirty="0"/>
              <a:t>Deterministic approach</a:t>
            </a:r>
          </a:p>
          <a:p>
            <a:pPr>
              <a:spcBef>
                <a:spcPts val="1800"/>
              </a:spcBef>
            </a:pPr>
            <a:r>
              <a:rPr lang="en-US" dirty="0"/>
              <a:t>Uses population statistics</a:t>
            </a:r>
          </a:p>
          <a:p>
            <a:pPr>
              <a:spcBef>
                <a:spcPts val="1800"/>
              </a:spcBef>
            </a:pPr>
            <a:r>
              <a:rPr lang="en-US" dirty="0"/>
              <a:t>Correct multiple error sources in one go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Nonresponse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Coverage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Ellipse 6"/>
          <p:cNvSpPr/>
          <p:nvPr/>
        </p:nvSpPr>
        <p:spPr>
          <a:xfrm>
            <a:off x="9653398" y="3573017"/>
            <a:ext cx="1080120" cy="649965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9653398" y="4918449"/>
            <a:ext cx="1080120" cy="649965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7191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Post-stratification: fictitious example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1948380" y="1043211"/>
            <a:ext cx="4040188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Survey distribution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3"/>
          </p:nvPr>
        </p:nvSpPr>
        <p:spPr>
          <a:xfrm>
            <a:off x="6139381" y="1052736"/>
            <a:ext cx="4041775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Population distribution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2"/>
          </p:nvPr>
        </p:nvSpPr>
        <p:spPr>
          <a:xfrm>
            <a:off x="1948380" y="1890936"/>
            <a:ext cx="4038600" cy="40386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sz="quarter" idx="4"/>
          </p:nvPr>
        </p:nvGraphicFramePr>
        <p:xfrm>
          <a:off x="2030732" y="1962200"/>
          <a:ext cx="3615894" cy="3173716"/>
        </p:xfrm>
        <a:graphic>
          <a:graphicData uri="http://schemas.openxmlformats.org/drawingml/2006/table">
            <a:tbl>
              <a:tblPr firstRow="1" firstCol="1" bandRow="1"/>
              <a:tblGrid>
                <a:gridCol w="1205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5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52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3388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Age</a:t>
                      </a:r>
                    </a:p>
                  </a:txBody>
                  <a:tcPr marL="15005" marR="1500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Gender</a:t>
                      </a:r>
                    </a:p>
                  </a:txBody>
                  <a:tcPr marL="15005" marR="15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3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Male</a:t>
                      </a:r>
                    </a:p>
                  </a:txBody>
                  <a:tcPr marL="15005" marR="1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Female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3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16-25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6.1%</a:t>
                      </a:r>
                    </a:p>
                  </a:txBody>
                  <a:tcPr marL="15005" marR="1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5.9%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3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26-35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12.8%</a:t>
                      </a:r>
                    </a:p>
                  </a:txBody>
                  <a:tcPr marL="15005" marR="1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10.7%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3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36-45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19.5%</a:t>
                      </a:r>
                    </a:p>
                  </a:txBody>
                  <a:tcPr marL="15005" marR="1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16.9%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3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46-55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15005" marR="1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9.5%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3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56-65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3.9%</a:t>
                      </a:r>
                    </a:p>
                  </a:txBody>
                  <a:tcPr marL="15005" marR="1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4.7%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" name="Tabelle 12"/>
          <p:cNvGraphicFramePr>
            <a:graphicFrameLocks noGrp="1"/>
          </p:cNvGraphicFramePr>
          <p:nvPr/>
        </p:nvGraphicFramePr>
        <p:xfrm>
          <a:off x="6207197" y="2034209"/>
          <a:ext cx="4066005" cy="3024336"/>
        </p:xfrm>
        <a:graphic>
          <a:graphicData uri="http://schemas.openxmlformats.org/drawingml/2006/table">
            <a:tbl>
              <a:tblPr firstRow="1" firstCol="1" bandRow="1"/>
              <a:tblGrid>
                <a:gridCol w="1355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5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5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8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Age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Gender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Male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Female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16-25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26-35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36-45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46-55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56-65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Nach oben gekrümmter Pfeil 13"/>
          <p:cNvSpPr/>
          <p:nvPr/>
        </p:nvSpPr>
        <p:spPr>
          <a:xfrm>
            <a:off x="3830932" y="3258344"/>
            <a:ext cx="4536504" cy="864096"/>
          </a:xfrm>
          <a:prstGeom prst="curved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Inhaltsplatzhalter 2"/>
          <p:cNvSpPr txBox="1">
            <a:spLocks/>
          </p:cNvSpPr>
          <p:nvPr/>
        </p:nvSpPr>
        <p:spPr>
          <a:xfrm>
            <a:off x="2017204" y="5373216"/>
            <a:ext cx="8229600" cy="1008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lang="de-DE" sz="2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80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Male respondents aged 16-25 receive a weight of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w = 0.1/0.061 = 1.639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52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14" grpId="0" animBg="1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2780</Words>
  <Application>Microsoft Office PowerPoint</Application>
  <PresentationFormat>Widescreen</PresentationFormat>
  <Paragraphs>1002</Paragraphs>
  <Slides>52</Slides>
  <Notes>10</Notes>
  <HiddenSlides>3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Calibri</vt:lpstr>
      <vt:lpstr>Cambria Math</vt:lpstr>
      <vt:lpstr>Times New Roman</vt:lpstr>
      <vt:lpstr>Wingdings 3</vt:lpstr>
      <vt:lpstr>Office Theme</vt:lpstr>
      <vt:lpstr>Formel</vt:lpstr>
      <vt:lpstr>Survey data analysis Week 9: “Designing weights”</vt:lpstr>
      <vt:lpstr>Programme today</vt:lpstr>
      <vt:lpstr>Exercise nonresponse weights</vt:lpstr>
      <vt:lpstr>Weighting methods </vt:lpstr>
      <vt:lpstr>Nonresponse bias</vt:lpstr>
      <vt:lpstr>Propensity weighting </vt:lpstr>
      <vt:lpstr>Propensity-score weights</vt:lpstr>
      <vt:lpstr>Post-stratification</vt:lpstr>
      <vt:lpstr>Post-stratification: fictitious example</vt:lpstr>
      <vt:lpstr>Post-stratification: fictitious example</vt:lpstr>
      <vt:lpstr>Post-stratification: fictitious example</vt:lpstr>
      <vt:lpstr>When does weighting work?</vt:lpstr>
      <vt:lpstr>When does weighting work?</vt:lpstr>
      <vt:lpstr>How to weight better…</vt:lpstr>
      <vt:lpstr>Raking  aka multiplicative weighting</vt:lpstr>
      <vt:lpstr>Raking: fictitious example</vt:lpstr>
      <vt:lpstr>Raking: fictitious example</vt:lpstr>
      <vt:lpstr>Raking: fictitious example</vt:lpstr>
      <vt:lpstr>Alternative: Linear weighting</vt:lpstr>
      <vt:lpstr>Linear weighting</vt:lpstr>
      <vt:lpstr>Linear weighting</vt:lpstr>
      <vt:lpstr>Linear weighting</vt:lpstr>
      <vt:lpstr>Linear weighting</vt:lpstr>
      <vt:lpstr>Linear weighting</vt:lpstr>
      <vt:lpstr>GREG or Raking?</vt:lpstr>
      <vt:lpstr>Total Survey Error (TSE) Framework</vt:lpstr>
      <vt:lpstr>Total Survey Error (TSE) Framework</vt:lpstr>
      <vt:lpstr>Bias-variance trade-off</vt:lpstr>
      <vt:lpstr>Succesful  NR weighting</vt:lpstr>
      <vt:lpstr>Bias-variance trade-off(2)</vt:lpstr>
      <vt:lpstr>Brick (2013)</vt:lpstr>
      <vt:lpstr>Designing weights</vt:lpstr>
      <vt:lpstr>Designing weights</vt:lpstr>
      <vt:lpstr>Paradata</vt:lpstr>
      <vt:lpstr>Paradata – so what?</vt:lpstr>
      <vt:lpstr>Interviewer observations  example Casas-Cordero (2010)</vt:lpstr>
      <vt:lpstr>Interviewer observations (2) </vt:lpstr>
      <vt:lpstr>Call record data?</vt:lpstr>
      <vt:lpstr>Call record data</vt:lpstr>
      <vt:lpstr>Fieldwork monitoring Telephone </vt:lpstr>
      <vt:lpstr>Paradata – web</vt:lpstr>
      <vt:lpstr>PowerPoint Presentation</vt:lpstr>
      <vt:lpstr>User agent strings Example by Lugtig and Toepoel (2015) </vt:lpstr>
      <vt:lpstr>User agent strings Example by Lugtig and Toepoel (2) </vt:lpstr>
      <vt:lpstr>Paradata +++</vt:lpstr>
      <vt:lpstr>How to use paradata</vt:lpstr>
      <vt:lpstr>Designing weights in R</vt:lpstr>
      <vt:lpstr>Combining weights</vt:lpstr>
      <vt:lpstr>Class exercise</vt:lpstr>
      <vt:lpstr>How to use variables in R…</vt:lpstr>
      <vt:lpstr>Next week</vt:lpstr>
      <vt:lpstr>Now: work on exercise</vt:lpstr>
    </vt:vector>
  </TitlesOfParts>
  <Company>Utrecht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Nonresponse and weighting</dc:title>
  <dc:creator>Lugtig, P.J. (Peter)</dc:creator>
  <cp:lastModifiedBy>Lugtig, P.J. (Peter)</cp:lastModifiedBy>
  <cp:revision>76</cp:revision>
  <cp:lastPrinted>2017-12-05T15:50:24Z</cp:lastPrinted>
  <dcterms:created xsi:type="dcterms:W3CDTF">2016-07-08T11:48:01Z</dcterms:created>
  <dcterms:modified xsi:type="dcterms:W3CDTF">2023-10-16T11:47:57Z</dcterms:modified>
</cp:coreProperties>
</file>