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06" r:id="rId3"/>
    <p:sldId id="409" r:id="rId4"/>
    <p:sldId id="257" r:id="rId5"/>
    <p:sldId id="402" r:id="rId6"/>
    <p:sldId id="401" r:id="rId7"/>
    <p:sldId id="392" r:id="rId8"/>
    <p:sldId id="420" r:id="rId9"/>
    <p:sldId id="261" r:id="rId10"/>
    <p:sldId id="262" r:id="rId11"/>
    <p:sldId id="412" r:id="rId12"/>
    <p:sldId id="320" r:id="rId13"/>
    <p:sldId id="267" r:id="rId14"/>
    <p:sldId id="271" r:id="rId15"/>
    <p:sldId id="275" r:id="rId16"/>
    <p:sldId id="413" r:id="rId17"/>
    <p:sldId id="414" r:id="rId18"/>
    <p:sldId id="416" r:id="rId19"/>
    <p:sldId id="415" r:id="rId20"/>
    <p:sldId id="322" r:id="rId21"/>
    <p:sldId id="268" r:id="rId22"/>
    <p:sldId id="269" r:id="rId23"/>
    <p:sldId id="302" r:id="rId24"/>
    <p:sldId id="303" r:id="rId25"/>
    <p:sldId id="421" r:id="rId26"/>
    <p:sldId id="270" r:id="rId27"/>
    <p:sldId id="411" r:id="rId28"/>
    <p:sldId id="419" r:id="rId29"/>
    <p:sldId id="285" r:id="rId30"/>
    <p:sldId id="418" r:id="rId31"/>
    <p:sldId id="315" r:id="rId32"/>
    <p:sldId id="422" r:id="rId33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2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8:</a:t>
            </a:r>
            <a:br>
              <a:rPr lang="en-US" dirty="0"/>
            </a:br>
            <a:r>
              <a:rPr lang="en-US" dirty="0"/>
              <a:t>“Nonresponse and nonresponse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Main causes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125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refusal, don’t know, breakoff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non-location, 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non-contact, refusal, unable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29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0EC71-6639-EC4C-A06F-559C697F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prevent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C46BE3-C909-9246-855F-5C17C6962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noticed</a:t>
            </a:r>
            <a:r>
              <a:rPr lang="nl-NL" dirty="0"/>
              <a:t> in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adopted</a:t>
            </a:r>
            <a:r>
              <a:rPr lang="nl-NL" dirty="0"/>
              <a:t> survey?</a:t>
            </a:r>
          </a:p>
        </p:txBody>
      </p:sp>
    </p:spTree>
    <p:extLst>
      <p:ext uri="{BB962C8B-B14F-4D97-AF65-F5344CB8AC3E}">
        <p14:creationId xmlns:p14="http://schemas.microsoft.com/office/powerpoint/2010/main" val="256242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prevent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A good questionnaire, invitation letter, etc.</a:t>
            </a:r>
          </a:p>
          <a:p>
            <a:pPr marL="914400" lvl="1" indent="-514350"/>
            <a:r>
              <a:rPr lang="en-US" dirty="0"/>
              <a:t>keep it simple, keep it simple, test it</a:t>
            </a:r>
            <a:endParaRPr lang="nl-NL" dirty="0"/>
          </a:p>
          <a:p>
            <a:pPr marL="514350" indent="-514350">
              <a:buAutoNum type="arabicPeriod"/>
            </a:pPr>
            <a:r>
              <a:rPr lang="en-US" dirty="0"/>
              <a:t>Incentives</a:t>
            </a:r>
          </a:p>
          <a:p>
            <a:pPr marL="914400" lvl="1" indent="-514350"/>
            <a:r>
              <a:rPr lang="en-US" dirty="0"/>
              <a:t>Preferable unconditional, and cash</a:t>
            </a:r>
          </a:p>
          <a:p>
            <a:pPr marL="0" indent="0">
              <a:buNone/>
            </a:pPr>
            <a:r>
              <a:rPr lang="en-US" dirty="0"/>
              <a:t>3. Multiple contact attempts</a:t>
            </a:r>
          </a:p>
          <a:p>
            <a:pPr marL="0" indent="0">
              <a:buNone/>
            </a:pPr>
            <a:r>
              <a:rPr lang="en-US" dirty="0"/>
              <a:t>4. Multiple modes (e-mail, mail, phone, f2f)</a:t>
            </a:r>
          </a:p>
          <a:p>
            <a:pPr marL="0" indent="0">
              <a:buNone/>
            </a:pPr>
            <a:r>
              <a:rPr lang="en-US" dirty="0"/>
              <a:t>5. Refusal conversion</a:t>
            </a:r>
          </a:p>
          <a:p>
            <a:pPr marL="0" indent="0">
              <a:buNone/>
            </a:pPr>
            <a:r>
              <a:rPr lang="en-US" dirty="0"/>
              <a:t>	- Interviewer training</a:t>
            </a:r>
          </a:p>
          <a:p>
            <a:pPr marL="0" indent="0">
              <a:buNone/>
            </a:pPr>
            <a:r>
              <a:rPr lang="en-US" dirty="0"/>
              <a:t>6. Be responsive to questions/remarks/problems</a:t>
            </a:r>
          </a:p>
          <a:p>
            <a:pPr marL="0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marL="91440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03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nonresponse</a:t>
            </a:r>
            <a:endParaRPr lang="nl-NL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981200" y="1412776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Item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Rich information on individual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Partial (household)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600" dirty="0"/>
              <a:t>Proxy-answers, information on household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800" dirty="0"/>
              <a:t>Attrition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2000" dirty="0"/>
              <a:t>Information from earlier waves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dirty="0"/>
              <a:t>Unit nonresponse</a:t>
            </a:r>
          </a:p>
          <a:p>
            <a:pPr lvl="1">
              <a:lnSpc>
                <a:spcPct val="120000"/>
              </a:lnSpc>
              <a:spcBef>
                <a:spcPts val="1800"/>
              </a:spcBef>
            </a:pPr>
            <a:r>
              <a:rPr lang="en-US" sz="1800" dirty="0"/>
              <a:t>Weak individual information (only frame)</a:t>
            </a:r>
            <a:br>
              <a:rPr lang="en-US" sz="1600" dirty="0"/>
            </a:br>
            <a:endParaRPr lang="en-US" sz="16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760296" y="1916832"/>
            <a:ext cx="72008" cy="37444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00256" y="56612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weighting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8184232" y="15475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Imputation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76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What is nonresponse bias?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507288" cy="50405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Nonresponse bias occurs when the sampled units (e.g. individual, household, business …) are not or only partially observed (e.g. interviewed)</a:t>
            </a:r>
          </a:p>
          <a:p>
            <a:pPr>
              <a:lnSpc>
                <a:spcPct val="120000"/>
              </a:lnSpc>
              <a:spcBef>
                <a:spcPts val="2400"/>
              </a:spcBef>
            </a:pP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/>
              <a:t> observed units are systematically different from unobserved units. </a:t>
            </a:r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  <a:p>
            <a:pPr>
              <a:lnSpc>
                <a:spcPct val="12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329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MCAR, MAR, NMAR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363272" cy="48245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Completely At Random (MCAR): </a:t>
            </a:r>
            <a:br>
              <a:rPr lang="en-US" sz="2400" dirty="0"/>
            </a:br>
            <a:r>
              <a:rPr lang="en-US" sz="2000" dirty="0"/>
              <a:t>The responding units are a random subsample of the gross sample. 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Missing At Random (MAR):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However, the auxiliary information </a:t>
            </a:r>
            <a:r>
              <a:rPr lang="en-US" sz="2000" i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renders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/>
              <a:t> 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2400" dirty="0"/>
              <a:t>Not Missing At Random (NMAR): </a:t>
            </a:r>
            <a:br>
              <a:rPr lang="en-US" sz="2400" dirty="0"/>
            </a:br>
            <a:r>
              <a:rPr lang="en-US" sz="2000" dirty="0"/>
              <a:t>The responding units are not a random subsample of the gross sample. In addition, the</a:t>
            </a:r>
            <a:r>
              <a:rPr lang="de-DE" sz="2000" dirty="0"/>
              <a:t> </a:t>
            </a:r>
            <a:r>
              <a:rPr lang="en-US" sz="2000" dirty="0"/>
              <a:t>auxiliary information </a:t>
            </a:r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render the relationship between </a:t>
            </a:r>
            <a:r>
              <a:rPr lang="en-US" sz="2000" i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and response </a:t>
            </a:r>
            <a:r>
              <a:rPr lang="en-US" sz="2000" i="1" dirty="0">
                <a:solidFill>
                  <a:srgbClr val="FF0000"/>
                </a:solidFill>
              </a:rPr>
              <a:t>r</a:t>
            </a:r>
            <a:r>
              <a:rPr lang="en-US" sz="2000" i="1" dirty="0"/>
              <a:t> </a:t>
            </a:r>
            <a:r>
              <a:rPr lang="en-US" sz="2000" dirty="0"/>
              <a:t>independent</a:t>
            </a:r>
            <a:r>
              <a:rPr lang="de-DE" sz="2000" dirty="0"/>
              <a:t>. </a:t>
            </a:r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445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5600" y="2492897"/>
            <a:ext cx="4752528" cy="3428526"/>
            <a:chOff x="971600" y="3717032"/>
            <a:chExt cx="3456384" cy="230714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3820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before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871864" y="2534116"/>
            <a:ext cx="2376264" cy="3387307"/>
            <a:chOff x="2699792" y="3744769"/>
            <a:chExt cx="1728192" cy="2279403"/>
          </a:xfrm>
        </p:grpSpPr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5B384B50-D7AF-FA47-BFBD-49AF856385BB}"/>
              </a:ext>
            </a:extLst>
          </p:cNvPr>
          <p:cNvCxnSpPr>
            <a:cxnSpLocks/>
          </p:cNvCxnSpPr>
          <p:nvPr/>
        </p:nvCxnSpPr>
        <p:spPr>
          <a:xfrm flipH="1" flipV="1">
            <a:off x="3101499" y="5661249"/>
            <a:ext cx="176216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333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MAR - </a:t>
            </a:r>
            <a:r>
              <a:rPr lang="nl-NL" dirty="0" err="1">
                <a:solidFill>
                  <a:srgbClr val="FF0000"/>
                </a:solidFill>
              </a:rPr>
              <a:t>after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5600" y="2492897"/>
            <a:ext cx="4752528" cy="3428526"/>
            <a:chOff x="971600" y="3717032"/>
            <a:chExt cx="3456384" cy="230714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9125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mechanisms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4508" y="1600201"/>
            <a:ext cx="4676292" cy="4525963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MCAR</a:t>
            </a:r>
          </a:p>
          <a:p>
            <a:pPr marL="0" indent="0">
              <a:buNone/>
            </a:pPr>
            <a:r>
              <a:rPr lang="nl-NL" dirty="0"/>
              <a:t>MAR</a:t>
            </a:r>
          </a:p>
          <a:p>
            <a:pPr marL="0" indent="0">
              <a:buNone/>
            </a:pPr>
            <a:r>
              <a:rPr lang="nl-NL" dirty="0">
                <a:solidFill>
                  <a:srgbClr val="FF0000"/>
                </a:solidFill>
              </a:rPr>
              <a:t>MNAR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836" y="538209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23592" y="2492897"/>
            <a:ext cx="4752528" cy="3428526"/>
            <a:chOff x="971600" y="3717032"/>
            <a:chExt cx="3456384" cy="230714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434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 flipH="1" flipV="1">
              <a:off x="1412254" y="5849095"/>
              <a:ext cx="1281572" cy="1"/>
            </a:xfrm>
            <a:prstGeom prst="line">
              <a:avLst/>
            </a:prstGeom>
            <a:ln w="254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786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Lecture</a:t>
            </a:r>
            <a:r>
              <a:rPr lang="nl-NL" dirty="0"/>
              <a:t> on NR</a:t>
            </a:r>
          </a:p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3718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response rates in surveys:</a:t>
            </a:r>
          </a:p>
          <a:p>
            <a:pPr lvl="1"/>
            <a:r>
              <a:rPr lang="en-US" dirty="0"/>
              <a:t>~5-50%</a:t>
            </a:r>
          </a:p>
          <a:p>
            <a:pPr lvl="1"/>
            <a:r>
              <a:rPr lang="en-US" dirty="0"/>
              <a:t>Nonresponse: 50-95%! </a:t>
            </a:r>
          </a:p>
          <a:p>
            <a:r>
              <a:rPr lang="en-US" dirty="0"/>
              <a:t>Item-nonresponse for income question:</a:t>
            </a:r>
          </a:p>
          <a:p>
            <a:pPr lvl="1"/>
            <a:r>
              <a:rPr lang="en-US" dirty="0"/>
              <a:t>~25%</a:t>
            </a:r>
          </a:p>
          <a:p>
            <a:pPr lvl="1"/>
            <a:endParaRPr lang="en-US" dirty="0"/>
          </a:p>
          <a:p>
            <a:r>
              <a:rPr lang="en-US" dirty="0"/>
              <a:t>What do we have: MCAR, MAR, or MNAR?</a:t>
            </a:r>
          </a:p>
          <a:p>
            <a:pPr lvl="1"/>
            <a:r>
              <a:rPr lang="en-US" dirty="0"/>
              <a:t>Discuss!</a:t>
            </a:r>
          </a:p>
        </p:txBody>
      </p:sp>
    </p:spTree>
    <p:extLst>
      <p:ext uri="{BB962C8B-B14F-4D97-AF65-F5344CB8AC3E}">
        <p14:creationId xmlns:p14="http://schemas.microsoft.com/office/powerpoint/2010/main" val="23510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nonresponse (weeks 11,12)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covariates (x) at level of respondent </a:t>
            </a:r>
          </a:p>
          <a:p>
            <a:r>
              <a:rPr lang="en-US" dirty="0"/>
              <a:t>Strongly related to both response (R) and Y</a:t>
            </a:r>
          </a:p>
          <a:p>
            <a:r>
              <a:rPr lang="en-US" dirty="0"/>
              <a:t>MCAR, MAR, MNAR models</a:t>
            </a:r>
            <a:endParaRPr lang="nl-NL" dirty="0"/>
          </a:p>
        </p:txBody>
      </p:sp>
      <p:sp>
        <p:nvSpPr>
          <p:cNvPr id="6" name="TextBox 5"/>
          <p:cNvSpPr txBox="1"/>
          <p:nvPr/>
        </p:nvSpPr>
        <p:spPr>
          <a:xfrm>
            <a:off x="2481028" y="56612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6168008" y="3906923"/>
            <a:ext cx="3672408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item </a:t>
            </a:r>
            <a:r>
              <a:rPr lang="en-US" b="1" dirty="0" err="1"/>
              <a:t>missings</a:t>
            </a:r>
            <a:r>
              <a:rPr lang="en-US" b="1" dirty="0"/>
              <a:t> in income: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Education, wealth, age, gender, value of house (X)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predict income (Y) and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 away relation R-Y</a:t>
            </a:r>
          </a:p>
          <a:p>
            <a:pPr marL="285750" indent="-285750">
              <a:buFontTx/>
              <a:buChar char="-"/>
            </a:pPr>
            <a:endParaRPr lang="nl-NL" dirty="0"/>
          </a:p>
        </p:txBody>
      </p:sp>
      <p:grpSp>
        <p:nvGrpSpPr>
          <p:cNvPr id="19" name="Group 18"/>
          <p:cNvGrpSpPr/>
          <p:nvPr/>
        </p:nvGrpSpPr>
        <p:grpSpPr>
          <a:xfrm>
            <a:off x="2495600" y="3717033"/>
            <a:ext cx="3456384" cy="2518539"/>
            <a:chOff x="971600" y="3717032"/>
            <a:chExt cx="3456384" cy="2518539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3717032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X</a:t>
              </a:r>
              <a:endParaRPr lang="nl-NL" sz="36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99792" y="5589240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Y</a:t>
              </a:r>
              <a:endParaRPr lang="nl-NL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99792" y="3744769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Z</a:t>
              </a:r>
              <a:endParaRPr lang="nl-NL" sz="36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187624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187624" y="4293096"/>
              <a:ext cx="1584176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915816" y="4293096"/>
              <a:ext cx="0" cy="1368152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3"/>
            </p:cNvCxnSpPr>
            <p:nvPr/>
          </p:nvCxnSpPr>
          <p:spPr>
            <a:xfrm flipH="1" flipV="1">
              <a:off x="1403648" y="5984413"/>
              <a:ext cx="1281572" cy="1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90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nonresponse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Few covariates (x) at level of respondent</a:t>
            </a:r>
          </a:p>
          <a:p>
            <a:pPr lvl="1"/>
            <a:r>
              <a:rPr lang="en-US" dirty="0"/>
              <a:t>Often only address, or e-mail </a:t>
            </a:r>
          </a:p>
          <a:p>
            <a:r>
              <a:rPr lang="en-US" dirty="0"/>
              <a:t>Weakly related to both response (R) and Y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3717033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X</a:t>
            </a:r>
            <a:endParaRPr lang="nl-NL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481028" y="5661249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</a:t>
            </a:r>
            <a:endParaRPr lang="nl-NL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23792" y="5589241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</a:t>
            </a:r>
            <a:endParaRPr lang="nl-NL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4223792" y="3744770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Z</a:t>
            </a:r>
            <a:endParaRPr lang="nl-NL" sz="3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711624" y="4293096"/>
            <a:ext cx="0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711624" y="4293096"/>
            <a:ext cx="1584176" cy="1368152"/>
          </a:xfrm>
          <a:prstGeom prst="straightConnector1">
            <a:avLst/>
          </a:prstGeom>
          <a:ln w="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39816" y="4293096"/>
            <a:ext cx="0" cy="1368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68008" y="3906922"/>
            <a:ext cx="3672408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Example Unit Nonresponse: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Only use address (house price)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 predict income (Y), but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explain relation R-Y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successful in NR correction</a:t>
            </a:r>
            <a:endParaRPr lang="nl-NL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H="1" flipV="1">
            <a:off x="2927648" y="5984414"/>
            <a:ext cx="1281572" cy="1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17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Why weight?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Coverage: </a:t>
            </a:r>
            <a:r>
              <a:rPr lang="en-US" dirty="0"/>
              <a:t>sampling list may not cover target population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Nonresponse: </a:t>
            </a:r>
            <a:r>
              <a:rPr lang="en-US" dirty="0"/>
              <a:t>not all people in sample will end up in data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	-&gt; adjustment weights for coverage/NR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24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Design weights (repeat from weeks 3-6)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686800" cy="47525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SRS: equal probabilities </a:t>
            </a:r>
          </a:p>
          <a:p>
            <a:pPr>
              <a:spcBef>
                <a:spcPts val="1800"/>
              </a:spcBef>
            </a:pPr>
            <a:r>
              <a:rPr lang="en-US" dirty="0"/>
              <a:t> no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Stratified, cluster, multistage</a:t>
            </a:r>
          </a:p>
          <a:p>
            <a:pPr>
              <a:spcBef>
                <a:spcPts val="1800"/>
              </a:spcBef>
            </a:pPr>
            <a:r>
              <a:rPr lang="en-US" dirty="0"/>
              <a:t>need design weights for unbiased </a:t>
            </a:r>
            <a:r>
              <a:rPr lang="en-US" dirty="0" err="1"/>
              <a:t>estimatesSee</a:t>
            </a:r>
            <a:r>
              <a:rPr lang="en-US" dirty="0"/>
              <a:t> slides for those weeks</a:t>
            </a:r>
          </a:p>
          <a:p>
            <a:pPr>
              <a:spcBef>
                <a:spcPts val="1800"/>
              </a:spcBef>
            </a:pPr>
            <a:r>
              <a:rPr lang="en-US" dirty="0"/>
              <a:t>Weights not needed if: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you specify correct </a:t>
            </a:r>
            <a:r>
              <a:rPr lang="en-US" dirty="0" err="1"/>
              <a:t>svydesign</a:t>
            </a:r>
            <a:r>
              <a:rPr lang="en-US" dirty="0"/>
              <a:t> (ids=~, strata=~, ….)</a:t>
            </a:r>
          </a:p>
          <a:p>
            <a:pPr lvl="1">
              <a:spcBef>
                <a:spcPts val="1800"/>
              </a:spcBef>
            </a:pPr>
            <a:r>
              <a:rPr lang="en-US" sz="2400" dirty="0"/>
              <a:t>Y</a:t>
            </a:r>
            <a:r>
              <a:rPr lang="en-US" dirty="0"/>
              <a:t>ou use a HT-estimator (weight = ~</a:t>
            </a:r>
            <a:r>
              <a:rPr lang="en-US" dirty="0" err="1"/>
              <a:t>inclusionprobabilities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6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Different kinds of weights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Sampling: </a:t>
            </a:r>
            <a:r>
              <a:rPr lang="en-US" dirty="0"/>
              <a:t>selection probabilities may differ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 also known as (aka) design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Nonresponse weights</a:t>
            </a: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FF0000"/>
                </a:solidFill>
              </a:rPr>
              <a:t>Nonresponse: </a:t>
            </a:r>
            <a:r>
              <a:rPr lang="en-US" sz="2400" dirty="0"/>
              <a:t>not all people in sample will end up in data</a:t>
            </a:r>
          </a:p>
          <a:p>
            <a:pPr lvl="1">
              <a:spcBef>
                <a:spcPts val="1800"/>
              </a:spcBef>
            </a:pPr>
            <a:r>
              <a:rPr lang="en-US" sz="2000" dirty="0">
                <a:solidFill>
                  <a:srgbClr val="FF0000"/>
                </a:solidFill>
              </a:rPr>
              <a:t> + Coverage: </a:t>
            </a:r>
            <a:r>
              <a:rPr lang="en-US" sz="2000" dirty="0"/>
              <a:t>sampling list may not cover target population</a:t>
            </a:r>
          </a:p>
          <a:p>
            <a:pPr>
              <a:spcBef>
                <a:spcPts val="1800"/>
              </a:spcBef>
            </a:pPr>
            <a:r>
              <a:rPr lang="en-US" sz="2400" dirty="0"/>
              <a:t>Aka adjustment weights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Analysis weights </a:t>
            </a:r>
            <a:r>
              <a:rPr lang="en-US" sz="2400" dirty="0">
                <a:solidFill>
                  <a:srgbClr val="FF0000"/>
                </a:solidFill>
              </a:rPr>
              <a:t>= sampling weight * nonresponse weight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1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idea behind NR weighting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values at level of (sub)population</a:t>
            </a:r>
          </a:p>
          <a:p>
            <a:r>
              <a:rPr lang="en-US" dirty="0"/>
              <a:t>One weighting model for all substantive analysis</a:t>
            </a:r>
          </a:p>
          <a:p>
            <a:pPr lvl="1"/>
            <a:r>
              <a:rPr lang="en-US" dirty="0"/>
              <a:t>In imputation model often Y-specific.</a:t>
            </a:r>
          </a:p>
          <a:p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81028" y="3717033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13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FEE4-7B69-4132-9110-6656EF17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level data?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92CEB-D1D0-4DED-AC54-29C6599A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Sampling frame (nonresponse)</a:t>
            </a:r>
          </a:p>
          <a:p>
            <a:pPr lvl="1"/>
            <a:r>
              <a:rPr lang="en-US" dirty="0"/>
              <a:t>Address.</a:t>
            </a:r>
          </a:p>
          <a:p>
            <a:pPr lvl="2"/>
            <a:r>
              <a:rPr lang="en-US" dirty="0"/>
              <a:t>Can be enriched (e.g. use google </a:t>
            </a:r>
            <a:r>
              <a:rPr lang="en-US" dirty="0" err="1"/>
              <a:t>streetview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Statistics Netherlands: admin data</a:t>
            </a:r>
          </a:p>
          <a:p>
            <a:r>
              <a:rPr lang="en-US" dirty="0"/>
              <a:t>2. Population level statistics (coverage + NR)</a:t>
            </a:r>
          </a:p>
          <a:p>
            <a:pPr lvl="1"/>
            <a:r>
              <a:rPr lang="en-US" dirty="0"/>
              <a:t>Gender (50/50), age, income, region, nationality</a:t>
            </a:r>
          </a:p>
          <a:p>
            <a:pPr lvl="1"/>
            <a:r>
              <a:rPr lang="en-US" dirty="0"/>
              <a:t>Next week…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56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weighting works</a:t>
            </a:r>
            <a:endParaRPr lang="nl-NL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63272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This week: X variables on sampling 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R</a:t>
            </a:r>
            <a:r>
              <a:rPr lang="en-US" baseline="-25000" dirty="0"/>
              <a:t>0,1</a:t>
            </a:r>
            <a:r>
              <a:rPr lang="en-US" dirty="0"/>
              <a:t> with X</a:t>
            </a:r>
          </a:p>
          <a:p>
            <a:pPr marL="514350" indent="-514350">
              <a:buAutoNum type="arabicPeriod" startAt="3"/>
            </a:pPr>
            <a:r>
              <a:rPr lang="nl-NL" dirty="0"/>
              <a:t>Get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  <a:p>
            <a:pPr marL="514350" indent="-514350">
              <a:buAutoNum type="arabicPeriod" startAt="3"/>
            </a:pPr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inverse of </a:t>
            </a:r>
            <a:r>
              <a:rPr lang="nl-NL" dirty="0" err="1"/>
              <a:t>probabilities</a:t>
            </a:r>
            <a:endParaRPr lang="nl-NL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81028" y="3717033"/>
            <a:ext cx="3470956" cy="2590547"/>
            <a:chOff x="957028" y="3717032"/>
            <a:chExt cx="3470956" cy="2590547"/>
          </a:xfrm>
        </p:grpSpPr>
        <p:grpSp>
          <p:nvGrpSpPr>
            <p:cNvPr id="4" name="Group 3"/>
            <p:cNvGrpSpPr/>
            <p:nvPr/>
          </p:nvGrpSpPr>
          <p:grpSpPr>
            <a:xfrm>
              <a:off x="971600" y="3717032"/>
              <a:ext cx="3456384" cy="2518539"/>
              <a:chOff x="971600" y="3717032"/>
              <a:chExt cx="3456384" cy="251853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971600" y="3717032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X</a:t>
                </a:r>
                <a:endParaRPr lang="nl-NL" sz="36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699792" y="5589240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Y</a:t>
                </a:r>
                <a:endParaRPr lang="nl-NL" sz="3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699792" y="3744769"/>
                <a:ext cx="17281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Z</a:t>
                </a:r>
                <a:endParaRPr lang="nl-NL" sz="3600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1187624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187624" y="4293096"/>
                <a:ext cx="1584176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2915816" y="4293096"/>
                <a:ext cx="0" cy="1368152"/>
              </a:xfrm>
              <a:prstGeom prst="straightConnector1">
                <a:avLst/>
              </a:prstGeom>
              <a:ln w="254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1403648" y="5984413"/>
                <a:ext cx="1281572" cy="1"/>
              </a:xfrm>
              <a:prstGeom prst="line">
                <a:avLst/>
              </a:prstGeom>
              <a:ln w="2540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957028" y="5661248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</a:t>
              </a:r>
              <a:endParaRPr lang="nl-NL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38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435280" cy="410445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propensity-score weights </a:t>
            </a:r>
            <a:r>
              <a:rPr lang="en-US" dirty="0"/>
              <a:t>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Save predicted probabilities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of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Details of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methods</a:t>
            </a:r>
            <a:endParaRPr lang="nl-NL" dirty="0"/>
          </a:p>
          <a:p>
            <a:pPr lvl="1"/>
            <a:r>
              <a:rPr lang="nl-NL" dirty="0" err="1"/>
              <a:t>Kalton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Flores-</a:t>
            </a:r>
            <a:r>
              <a:rPr lang="nl-NL" dirty="0" err="1"/>
              <a:t>cervantes</a:t>
            </a:r>
            <a:r>
              <a:rPr lang="nl-NL" dirty="0"/>
              <a:t> (2003)</a:t>
            </a:r>
          </a:p>
          <a:p>
            <a:pPr lvl="1"/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/>
              <a:t>Sampling frame data is </a:t>
            </a:r>
            <a:r>
              <a:rPr lang="nl-NL" dirty="0" err="1"/>
              <a:t>limited</a:t>
            </a:r>
            <a:endParaRPr lang="nl-NL" dirty="0"/>
          </a:p>
          <a:p>
            <a:pPr lvl="1"/>
            <a:r>
              <a:rPr lang="nl-NL" dirty="0" err="1"/>
              <a:t>Population</a:t>
            </a:r>
            <a:r>
              <a:rPr lang="nl-NL" dirty="0"/>
              <a:t> information is </a:t>
            </a:r>
            <a:r>
              <a:rPr lang="nl-NL" dirty="0" err="1"/>
              <a:t>limited</a:t>
            </a:r>
            <a:endParaRPr lang="nl-NL" dirty="0"/>
          </a:p>
          <a:p>
            <a:pPr lvl="2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more information?</a:t>
            </a:r>
          </a:p>
          <a:p>
            <a:pPr lvl="1"/>
            <a:r>
              <a:rPr lang="nl-NL" dirty="0"/>
              <a:t>Next week:</a:t>
            </a:r>
          </a:p>
          <a:p>
            <a:pPr lvl="1"/>
            <a:r>
              <a:rPr lang="nl-NL" dirty="0" err="1"/>
              <a:t>Section</a:t>
            </a:r>
            <a:r>
              <a:rPr lang="nl-NL" dirty="0"/>
              <a:t> 7: paradata?</a:t>
            </a:r>
          </a:p>
          <a:p>
            <a:pPr lvl="1"/>
            <a:r>
              <a:rPr lang="nl-NL" dirty="0" err="1"/>
              <a:t>Population</a:t>
            </a:r>
            <a:r>
              <a:rPr lang="nl-NL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46888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weeks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795320" cy="4525963"/>
          </a:xfrm>
        </p:spPr>
        <p:txBody>
          <a:bodyPr>
            <a:normAutofit/>
          </a:bodyPr>
          <a:lstStyle/>
          <a:p>
            <a:r>
              <a:rPr lang="en-US" dirty="0"/>
              <a:t>Next week: designing weights</a:t>
            </a:r>
          </a:p>
          <a:p>
            <a:r>
              <a:rPr lang="en-US" dirty="0"/>
              <a:t>After that</a:t>
            </a:r>
          </a:p>
          <a:p>
            <a:pPr lvl="1"/>
            <a:r>
              <a:rPr lang="en-US" dirty="0"/>
              <a:t>Designed big data</a:t>
            </a:r>
          </a:p>
          <a:p>
            <a:pPr lvl="1"/>
            <a:r>
              <a:rPr lang="en-US" dirty="0"/>
              <a:t>Two weeks on missing data</a:t>
            </a:r>
          </a:p>
          <a:p>
            <a:pPr lvl="1"/>
            <a:r>
              <a:rPr lang="en-US" dirty="0"/>
              <a:t>Non-probability inference</a:t>
            </a:r>
          </a:p>
          <a:p>
            <a:pPr lvl="1"/>
            <a:r>
              <a:rPr lang="en-US" dirty="0"/>
              <a:t>Data integration</a:t>
            </a:r>
          </a:p>
          <a:p>
            <a:endParaRPr lang="en-US" dirty="0"/>
          </a:p>
          <a:p>
            <a:r>
              <a:rPr lang="en-US" dirty="0"/>
              <a:t>Assignment 2 (weighting </a:t>
            </a:r>
            <a:r>
              <a:rPr lang="en-US"/>
              <a:t>and imputation)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02A8-4978-30AE-A5B6-284F0114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Now: Exercise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B41C-215A-B3E9-25E1-34C0C1B3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European Social Survey</a:t>
            </a:r>
          </a:p>
          <a:p>
            <a:pPr lvl="1"/>
            <a:r>
              <a:rPr lang="en-US" dirty="0"/>
              <a:t>Hungary and Slovakia only</a:t>
            </a:r>
          </a:p>
          <a:p>
            <a:r>
              <a:rPr lang="nl-NL" dirty="0" err="1"/>
              <a:t>Explore</a:t>
            </a:r>
            <a:r>
              <a:rPr lang="nl-NL" dirty="0"/>
              <a:t> and </a:t>
            </a:r>
            <a:r>
              <a:rPr lang="nl-NL" dirty="0" err="1"/>
              <a:t>understand</a:t>
            </a:r>
            <a:r>
              <a:rPr lang="nl-NL" dirty="0"/>
              <a:t> different </a:t>
            </a:r>
            <a:r>
              <a:rPr lang="nl-NL" dirty="0" err="1"/>
              <a:t>weights</a:t>
            </a:r>
            <a:r>
              <a:rPr lang="nl-NL" dirty="0"/>
              <a:t> in dataset</a:t>
            </a:r>
          </a:p>
          <a:p>
            <a:r>
              <a:rPr lang="nl-NL" dirty="0"/>
              <a:t>How does </a:t>
            </a:r>
            <a:r>
              <a:rPr lang="nl-NL" dirty="0" err="1"/>
              <a:t>weighting</a:t>
            </a:r>
            <a:r>
              <a:rPr lang="nl-NL" dirty="0"/>
              <a:t> matter?</a:t>
            </a:r>
          </a:p>
          <a:p>
            <a:pPr lvl="1"/>
            <a:r>
              <a:rPr lang="nl-NL" dirty="0"/>
              <a:t>Point </a:t>
            </a:r>
            <a:r>
              <a:rPr lang="nl-NL" dirty="0" err="1"/>
              <a:t>estimates</a:t>
            </a:r>
            <a:endParaRPr lang="nl-NL" dirty="0"/>
          </a:p>
          <a:p>
            <a:pPr lvl="1"/>
            <a:r>
              <a:rPr lang="nl-NL" dirty="0" err="1"/>
              <a:t>Variances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Finish at home, </a:t>
            </a:r>
            <a:r>
              <a:rPr lang="nl-NL" dirty="0" err="1"/>
              <a:t>before</a:t>
            </a:r>
            <a:r>
              <a:rPr lang="nl-NL" dirty="0"/>
              <a:t> next </a:t>
            </a:r>
            <a:r>
              <a:rPr lang="nl-NL" dirty="0" err="1"/>
              <a:t>lecture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564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888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6672-0679-4D3A-9E6E-EE173575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Nonresponse in LFS over time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9163-C290-48B6-BCEC-929FEEFA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40" y="1600201"/>
            <a:ext cx="2854960" cy="4525963"/>
          </a:xfrm>
        </p:spPr>
        <p:txBody>
          <a:bodyPr>
            <a:normAutofit/>
          </a:bodyPr>
          <a:lstStyle/>
          <a:p>
            <a:r>
              <a:rPr lang="en-US" sz="1600" dirty="0"/>
              <a:t>Based on Luiten, De </a:t>
            </a:r>
            <a:r>
              <a:rPr lang="en-US" sz="1600" dirty="0" err="1"/>
              <a:t>leeeuw</a:t>
            </a:r>
            <a:r>
              <a:rPr lang="en-US" sz="1600" dirty="0"/>
              <a:t> &amp; Hox (2018) </a:t>
            </a:r>
            <a:r>
              <a:rPr lang="en-US" sz="1600" dirty="0" err="1"/>
              <a:t>nternational</a:t>
            </a:r>
            <a:r>
              <a:rPr lang="en-US" sz="1600" dirty="0"/>
              <a:t> Nonresponse Trends across Countries and Years: An analysis of 36 years of </a:t>
            </a:r>
            <a:r>
              <a:rPr lang="en-US" sz="1600" dirty="0" err="1"/>
              <a:t>Labour</a:t>
            </a:r>
            <a:r>
              <a:rPr lang="en-US" sz="1600" dirty="0"/>
              <a:t> Force Survey data. Survey Insights: Methods from the Field. Retrieved from https://surveyinsights.org/?p=10452.</a:t>
            </a:r>
            <a:endParaRPr lang="nl-NL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6662-C5FC-4F7A-81E0-6ABB2532B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176" y="1097360"/>
            <a:ext cx="5760640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European Social Survey Nonresponse </a:t>
            </a:r>
            <a:endParaRPr lang="nl-N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01215-66BA-4555-9FB0-DFBB2C468CA7}"/>
              </a:ext>
            </a:extLst>
          </p:cNvPr>
          <p:cNvSpPr txBox="1"/>
          <p:nvPr/>
        </p:nvSpPr>
        <p:spPr>
          <a:xfrm>
            <a:off x="7078454" y="1196752"/>
            <a:ext cx="28339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Beullens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, K., </a:t>
            </a:r>
            <a:r>
              <a:rPr lang="nl-NL" sz="1200" dirty="0" err="1">
                <a:solidFill>
                  <a:srgbClr val="000000"/>
                </a:solidFill>
                <a:latin typeface="Helvetica" panose="020B0604020202020204" pitchFamily="34" charset="0"/>
              </a:rPr>
              <a:t>Loosveldt</a:t>
            </a:r>
            <a:r>
              <a:rPr lang="nl-NL" sz="1200" dirty="0">
                <a:solidFill>
                  <a:srgbClr val="000000"/>
                </a:solidFill>
                <a:latin typeface="Helvetica" panose="020B0604020202020204" pitchFamily="34" charset="0"/>
              </a:rPr>
              <a:t> G., Vandenplas C. &amp; Stoop I. (2018).</a:t>
            </a:r>
            <a:r>
              <a:rPr lang="en-US" sz="1200" dirty="0">
                <a:solidFill>
                  <a:srgbClr val="000000"/>
                </a:solidFill>
                <a:latin typeface="Helvetica" panose="020B0604020202020204" pitchFamily="34" charset="0"/>
              </a:rPr>
              <a:t>Response Rates in the European Social Survey: Increasing, Decreasing, or a Matter of Fieldwork Efforts? </a:t>
            </a:r>
            <a:r>
              <a:rPr lang="en-US" sz="1200" i="1" dirty="0">
                <a:solidFill>
                  <a:srgbClr val="000000"/>
                </a:solidFill>
                <a:latin typeface="Helvetica-Oblique"/>
              </a:rPr>
              <a:t>Survey Methods: Insights from the Field. Retrieved from</a:t>
            </a:r>
          </a:p>
          <a:p>
            <a:r>
              <a:rPr lang="nl-NL" sz="1200" dirty="0">
                <a:solidFill>
                  <a:srgbClr val="0000FF"/>
                </a:solidFill>
                <a:latin typeface="Helvetica" panose="020B0604020202020204" pitchFamily="34" charset="0"/>
              </a:rPr>
              <a:t>https://surveyinsights.org/?p=9673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2549E4-BB70-4628-9731-43ECCF6F6E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196753"/>
            <a:ext cx="5580112" cy="56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6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FF6B-774E-40A5-9B29-465232D3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ESS: RR variation in response rate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5D86BA-445B-4D24-933F-227F8C5A5F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340769"/>
            <a:ext cx="4937125" cy="4937125"/>
          </a:xfrm>
        </p:spPr>
      </p:pic>
    </p:spTree>
    <p:extLst>
      <p:ext uri="{BB962C8B-B14F-4D97-AF65-F5344CB8AC3E}">
        <p14:creationId xmlns:p14="http://schemas.microsoft.com/office/powerpoint/2010/main" val="36976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FA03-63A7-449B-A5F1-0E268538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 – increase in fieldwork efforts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DF822-5370-4F27-AABD-802DE538196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268761"/>
            <a:ext cx="6582832" cy="4937125"/>
          </a:xfrm>
        </p:spPr>
      </p:pic>
    </p:spTree>
    <p:extLst>
      <p:ext uri="{BB962C8B-B14F-4D97-AF65-F5344CB8AC3E}">
        <p14:creationId xmlns:p14="http://schemas.microsoft.com/office/powerpoint/2010/main" val="80482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Four main types of nonresponse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In survey research we typically distinguish four types of nonresponse: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Unit nonresponse</a:t>
            </a:r>
            <a:br>
              <a:rPr lang="en-US" sz="2000" dirty="0"/>
            </a:br>
            <a:r>
              <a:rPr lang="en-US" sz="2000" dirty="0"/>
              <a:t>The sample unit (e.g. person, household, institution) was sampled, i.e. belonged to the gross sample, but did not participate in the survey.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Item nonresponse</a:t>
            </a:r>
            <a:br>
              <a:rPr lang="en-US" sz="2000" dirty="0"/>
            </a:br>
            <a:r>
              <a:rPr lang="en-US" sz="2000" dirty="0"/>
              <a:t>The sample unit was sampled and interviewed, but failed to provide answers to all of the survey items. 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Attrition</a:t>
            </a:r>
            <a:br>
              <a:rPr lang="en-US" sz="2000" dirty="0"/>
            </a:br>
            <a:r>
              <a:rPr lang="en-US" sz="2000" dirty="0"/>
              <a:t>The sample unit was sampled and initially interviewed for a longitudinal surveys, but did not complete all waves of the survey.</a:t>
            </a: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2400" b="1" dirty="0"/>
              <a:t>Partial (household) nonresponse</a:t>
            </a:r>
            <a:br>
              <a:rPr lang="en-US" sz="2000" dirty="0"/>
            </a:br>
            <a:r>
              <a:rPr lang="en-US" sz="2000" dirty="0"/>
              <a:t>The sample unit was sampled and at least one member of the unit interviewed. However, at least one member of the unit did not participate.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4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Widescreen</PresentationFormat>
  <Paragraphs>219</Paragraphs>
  <Slides>32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Helvetica</vt:lpstr>
      <vt:lpstr>Helvetica-Oblique</vt:lpstr>
      <vt:lpstr>Office Theme</vt:lpstr>
      <vt:lpstr>Survey data analysis Week 8: “Nonresponse and nonresponse weights”</vt:lpstr>
      <vt:lpstr>Today</vt:lpstr>
      <vt:lpstr>Literature today</vt:lpstr>
      <vt:lpstr>Total Survey Error (TSE) Framework</vt:lpstr>
      <vt:lpstr>Nonresponse in LFS over time</vt:lpstr>
      <vt:lpstr>European Social Survey Nonresponse </vt:lpstr>
      <vt:lpstr>ESS: RR variation in response rate</vt:lpstr>
      <vt:lpstr>ESS – increase in fieldwork efforts</vt:lpstr>
      <vt:lpstr>Four main types of nonresponse</vt:lpstr>
      <vt:lpstr>Main causes of nonresponse</vt:lpstr>
      <vt:lpstr>How to prevent nonresponse</vt:lpstr>
      <vt:lpstr>How to prevent nonresponse</vt:lpstr>
      <vt:lpstr>Correction for nonresponse</vt:lpstr>
      <vt:lpstr>What is nonresponse bias?</vt:lpstr>
      <vt:lpstr>MCAR, MAR, NMAR</vt:lpstr>
      <vt:lpstr>Missing data mechanisms</vt:lpstr>
      <vt:lpstr>Missing data mechanisms</vt:lpstr>
      <vt:lpstr>Missing data mechanisms</vt:lpstr>
      <vt:lpstr>Missing data mechanisms</vt:lpstr>
      <vt:lpstr>Example: income</vt:lpstr>
      <vt:lpstr>Item nonresponse (weeks 11,12)</vt:lpstr>
      <vt:lpstr>Unit nonresponse</vt:lpstr>
      <vt:lpstr>Why weight?</vt:lpstr>
      <vt:lpstr>Design weights (repeat from weeks 3-6)</vt:lpstr>
      <vt:lpstr>Different kinds of weights</vt:lpstr>
      <vt:lpstr>The idea behind NR weighting</vt:lpstr>
      <vt:lpstr>Population level data?</vt:lpstr>
      <vt:lpstr>How weighting works</vt:lpstr>
      <vt:lpstr>Propensity-score weights</vt:lpstr>
      <vt:lpstr>Brick (2013)</vt:lpstr>
      <vt:lpstr>Next weeks</vt:lpstr>
      <vt:lpstr>Now: Exercise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74</cp:revision>
  <cp:lastPrinted>2017-12-05T15:50:24Z</cp:lastPrinted>
  <dcterms:created xsi:type="dcterms:W3CDTF">2016-07-08T11:48:01Z</dcterms:created>
  <dcterms:modified xsi:type="dcterms:W3CDTF">2023-10-24T07:39:36Z</dcterms:modified>
</cp:coreProperties>
</file>