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406" r:id="rId3"/>
    <p:sldId id="416" r:id="rId4"/>
    <p:sldId id="417" r:id="rId5"/>
    <p:sldId id="418" r:id="rId6"/>
    <p:sldId id="420" r:id="rId7"/>
    <p:sldId id="438" r:id="rId8"/>
    <p:sldId id="257" r:id="rId9"/>
    <p:sldId id="450" r:id="rId10"/>
    <p:sldId id="439" r:id="rId11"/>
    <p:sldId id="441" r:id="rId12"/>
    <p:sldId id="442" r:id="rId13"/>
    <p:sldId id="421" r:id="rId14"/>
    <p:sldId id="440" r:id="rId15"/>
    <p:sldId id="444" r:id="rId16"/>
    <p:sldId id="446" r:id="rId17"/>
    <p:sldId id="283" r:id="rId18"/>
    <p:sldId id="448" r:id="rId19"/>
    <p:sldId id="282" r:id="rId20"/>
    <p:sldId id="413" r:id="rId21"/>
    <p:sldId id="451" r:id="rId22"/>
    <p:sldId id="447" r:id="rId23"/>
    <p:sldId id="415" r:id="rId24"/>
    <p:sldId id="427" r:id="rId25"/>
    <p:sldId id="428" r:id="rId26"/>
    <p:sldId id="429" r:id="rId27"/>
    <p:sldId id="430" r:id="rId28"/>
    <p:sldId id="431" r:id="rId29"/>
    <p:sldId id="449" r:id="rId30"/>
    <p:sldId id="437" r:id="rId31"/>
    <p:sldId id="414" r:id="rId32"/>
    <p:sldId id="424" r:id="rId33"/>
    <p:sldId id="433" r:id="rId34"/>
    <p:sldId id="434" r:id="rId35"/>
    <p:sldId id="435" r:id="rId36"/>
    <p:sldId id="452" r:id="rId37"/>
    <p:sldId id="453" r:id="rId38"/>
    <p:sldId id="432" r:id="rId39"/>
    <p:sldId id="425" r:id="rId40"/>
    <p:sldId id="315" r:id="rId41"/>
    <p:sldId id="436" r:id="rId42"/>
  </p:sldIdLst>
  <p:sldSz cx="12192000" cy="6858000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82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EAE804-2177-420F-80EC-8435C849749E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C3F83-0697-4E86-ACCC-06B2BA0078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4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5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54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94ABF-C5AA-624B-B3F8-A436392B2D11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541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94ABF-C5AA-624B-B3F8-A436392B2D11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2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19BF-0988-5041-849D-CCAE4562448A}" type="datetime1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2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79A9-1707-F749-AFAB-D3AE0F0A7000}" type="datetime1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5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5175-163A-714F-BE3A-A8BABE7278DB}" type="datetime1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6F7-B48E-3F4C-9246-DCD48679BCAC}" type="datetime1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3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B712-CD7A-CF48-BFDA-15B328A9FB74}" type="datetime1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1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3DA2-6A21-F34C-899C-E311570C4F1D}" type="datetime1">
              <a:rPr lang="nl-NL" smtClean="0"/>
              <a:t>27-11-2023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91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AC4-B0F0-F54C-BD8A-CFD62BBF3270}" type="datetime1">
              <a:rPr lang="nl-NL" smtClean="0"/>
              <a:t>27-11-2023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0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ECA5-48E4-B14A-9087-9AA13C407AC2}" type="datetime1">
              <a:rPr lang="nl-NL" smtClean="0"/>
              <a:t>27-11-2023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6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14D-CE85-174E-A898-5C8A393C8915}" type="datetime1">
              <a:rPr lang="nl-NL" smtClean="0"/>
              <a:t>27-11-2023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8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17A1-BF10-7A4E-A106-B6F3AE2E53AB}" type="datetime1">
              <a:rPr lang="nl-NL" smtClean="0"/>
              <a:t>27-11-2023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1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6605-E9D1-4645-A7FD-0E06E51E3836}" type="datetime1">
              <a:rPr lang="nl-NL" smtClean="0"/>
              <a:t>27-11-2023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0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8401-6E79-A845-AEE2-42D22570613F}" type="datetime1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4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trecht-university.shinyapps.io/SDA_shinyelectionbia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13:</a:t>
            </a:r>
            <a:br>
              <a:rPr lang="en-US" dirty="0"/>
            </a:br>
            <a:r>
              <a:rPr lang="en-US" dirty="0"/>
              <a:t>“Inference for non-probability samples”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© Peter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Lugtig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D734EA-CFDC-CC40-96F2-06CFDE55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171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Three </a:t>
            </a:r>
            <a:r>
              <a:rPr lang="nl-NL" dirty="0" err="1"/>
              <a:t>conditions</a:t>
            </a:r>
            <a:r>
              <a:rPr lang="nl-NL" dirty="0"/>
              <a:t> for </a:t>
            </a:r>
            <a:r>
              <a:rPr lang="nl-NL" dirty="0" err="1"/>
              <a:t>inference</a:t>
            </a:r>
            <a:r>
              <a:rPr lang="nl-NL" dirty="0"/>
              <a:t> (</a:t>
            </a:r>
            <a:r>
              <a:rPr lang="nl-NL" sz="2000" dirty="0"/>
              <a:t>p. 252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Exchangeability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relevant X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(</a:t>
            </a:r>
            <a:r>
              <a:rPr lang="nl-NL" dirty="0" err="1"/>
              <a:t>could</a:t>
            </a:r>
            <a:r>
              <a:rPr lang="nl-NL" dirty="0"/>
              <a:t>)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bias?</a:t>
            </a:r>
          </a:p>
          <a:p>
            <a:pPr lvl="1"/>
            <a:r>
              <a:rPr lang="nl-NL" dirty="0" err="1"/>
              <a:t>Positivity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Composition</a:t>
            </a:r>
            <a:endParaRPr lang="nl-NL" dirty="0"/>
          </a:p>
          <a:p>
            <a:pPr lvl="2"/>
            <a:r>
              <a:rPr lang="nl-NL" dirty="0" err="1"/>
              <a:t>Can</a:t>
            </a:r>
            <a:r>
              <a:rPr lang="nl-NL" dirty="0"/>
              <a:t> we match sample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  <a:p>
            <a:pPr lvl="3"/>
            <a:r>
              <a:rPr lang="nl-NL" dirty="0" err="1"/>
              <a:t>Calibration</a:t>
            </a:r>
            <a:r>
              <a:rPr lang="nl-NL" dirty="0"/>
              <a:t> or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techniques</a:t>
            </a:r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ECB6BE-B7FD-224B-801A-D955E68F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54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6491064" cy="2836912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Three </a:t>
            </a:r>
            <a:r>
              <a:rPr lang="nl-NL" dirty="0" err="1"/>
              <a:t>conditions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(p252)</a:t>
            </a:r>
          </a:p>
          <a:p>
            <a:pPr lvl="1"/>
            <a:r>
              <a:rPr lang="nl-NL" dirty="0" err="1"/>
              <a:t>Exchangeability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relevant X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(</a:t>
            </a:r>
            <a:r>
              <a:rPr lang="nl-NL" dirty="0" err="1"/>
              <a:t>could</a:t>
            </a:r>
            <a:r>
              <a:rPr lang="nl-NL" dirty="0"/>
              <a:t>)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bias?</a:t>
            </a:r>
          </a:p>
          <a:p>
            <a:pPr lvl="1"/>
            <a:r>
              <a:rPr lang="nl-NL" dirty="0" err="1"/>
              <a:t>Positivity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Composition</a:t>
            </a:r>
            <a:endParaRPr lang="nl-NL" dirty="0"/>
          </a:p>
          <a:p>
            <a:pPr lvl="2"/>
            <a:r>
              <a:rPr lang="nl-NL" dirty="0" err="1"/>
              <a:t>Can</a:t>
            </a:r>
            <a:r>
              <a:rPr lang="nl-NL" dirty="0"/>
              <a:t> we match sample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  <a:p>
            <a:pPr lvl="3"/>
            <a:r>
              <a:rPr lang="nl-NL" dirty="0" err="1"/>
              <a:t>Calibration</a:t>
            </a:r>
            <a:r>
              <a:rPr lang="nl-NL" dirty="0"/>
              <a:t> or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techniques</a:t>
            </a:r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D6430CD-CC75-BA47-BBA5-A6CD5DAAC4C6}"/>
              </a:ext>
            </a:extLst>
          </p:cNvPr>
          <p:cNvSpPr txBox="1"/>
          <p:nvPr/>
        </p:nvSpPr>
        <p:spPr>
          <a:xfrm>
            <a:off x="7176120" y="408621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endParaRPr lang="nl-NL" sz="3600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BCAA1EF-3FCC-AF4F-A05D-8E875FA55E67}"/>
              </a:ext>
            </a:extLst>
          </p:cNvPr>
          <p:cNvSpPr txBox="1"/>
          <p:nvPr/>
        </p:nvSpPr>
        <p:spPr>
          <a:xfrm>
            <a:off x="7161548" y="603042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D4FBF7C-45B3-714E-9A9D-DAA8B7384F64}"/>
              </a:ext>
            </a:extLst>
          </p:cNvPr>
          <p:cNvSpPr txBox="1"/>
          <p:nvPr/>
        </p:nvSpPr>
        <p:spPr>
          <a:xfrm>
            <a:off x="8904312" y="595841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  <a:endParaRPr lang="nl-NL" sz="360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797DB1B-0366-6D4C-B309-F2781BC43E8B}"/>
              </a:ext>
            </a:extLst>
          </p:cNvPr>
          <p:cNvSpPr txBox="1"/>
          <p:nvPr/>
        </p:nvSpPr>
        <p:spPr>
          <a:xfrm>
            <a:off x="8904312" y="411394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  <a:endParaRPr lang="nl-NL" sz="3600" dirty="0"/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4FF355EF-3FB7-D44B-BFEF-805C314C1285}"/>
              </a:ext>
            </a:extLst>
          </p:cNvPr>
          <p:cNvCxnSpPr/>
          <p:nvPr/>
        </p:nvCxnSpPr>
        <p:spPr>
          <a:xfrm>
            <a:off x="7392144" y="4662274"/>
            <a:ext cx="0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FC055341-FC2D-FD4E-9F63-F0E6507EBC59}"/>
              </a:ext>
            </a:extLst>
          </p:cNvPr>
          <p:cNvCxnSpPr/>
          <p:nvPr/>
        </p:nvCxnSpPr>
        <p:spPr>
          <a:xfrm>
            <a:off x="7392144" y="4662274"/>
            <a:ext cx="1584176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DF2C988B-0671-4E48-8663-5FB8FDA3116D}"/>
              </a:ext>
            </a:extLst>
          </p:cNvPr>
          <p:cNvCxnSpPr/>
          <p:nvPr/>
        </p:nvCxnSpPr>
        <p:spPr>
          <a:xfrm>
            <a:off x="9120336" y="4662274"/>
            <a:ext cx="0" cy="1368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F6ED0856-8B62-FD40-9D6E-653006FD667D}"/>
              </a:ext>
            </a:extLst>
          </p:cNvPr>
          <p:cNvCxnSpPr>
            <a:stCxn id="5" idx="3"/>
          </p:cNvCxnSpPr>
          <p:nvPr/>
        </p:nvCxnSpPr>
        <p:spPr>
          <a:xfrm flipH="1" flipV="1">
            <a:off x="7608168" y="6353592"/>
            <a:ext cx="128157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25E963FA-1979-FB47-94DD-84FD216AC4C1}"/>
              </a:ext>
            </a:extLst>
          </p:cNvPr>
          <p:cNvSpPr txBox="1"/>
          <p:nvPr/>
        </p:nvSpPr>
        <p:spPr>
          <a:xfrm>
            <a:off x="2423592" y="4941169"/>
            <a:ext cx="44644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these </a:t>
            </a:r>
            <a:r>
              <a:rPr lang="nl-NL" dirty="0" err="1"/>
              <a:t>terms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missing data </a:t>
            </a:r>
            <a:r>
              <a:rPr lang="nl-NL" dirty="0" err="1"/>
              <a:t>diagrams</a:t>
            </a:r>
            <a:r>
              <a:rPr lang="nl-NL" dirty="0"/>
              <a:t>? (2 min)</a:t>
            </a: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D0D785CD-BA5B-C043-A502-B2421F16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53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6491064" cy="2836912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Three </a:t>
            </a:r>
            <a:r>
              <a:rPr lang="nl-NL" dirty="0" err="1"/>
              <a:t>conditions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(p252)</a:t>
            </a:r>
          </a:p>
          <a:p>
            <a:pPr lvl="1"/>
            <a:r>
              <a:rPr lang="nl-NL" dirty="0" err="1"/>
              <a:t>Exchangeability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relevant X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(</a:t>
            </a:r>
            <a:r>
              <a:rPr lang="nl-NL" dirty="0" err="1"/>
              <a:t>could</a:t>
            </a:r>
            <a:r>
              <a:rPr lang="nl-NL" dirty="0"/>
              <a:t>)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bias?</a:t>
            </a:r>
          </a:p>
          <a:p>
            <a:pPr lvl="1"/>
            <a:r>
              <a:rPr lang="nl-NL" dirty="0" err="1"/>
              <a:t>Positivity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Composition</a:t>
            </a:r>
            <a:endParaRPr lang="nl-NL" dirty="0"/>
          </a:p>
          <a:p>
            <a:pPr lvl="2"/>
            <a:r>
              <a:rPr lang="nl-NL" dirty="0" err="1"/>
              <a:t>Can</a:t>
            </a:r>
            <a:r>
              <a:rPr lang="nl-NL" dirty="0"/>
              <a:t> we match sample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  <a:p>
            <a:pPr lvl="3"/>
            <a:r>
              <a:rPr lang="nl-NL" dirty="0" err="1"/>
              <a:t>Calibration</a:t>
            </a:r>
            <a:r>
              <a:rPr lang="nl-NL" dirty="0"/>
              <a:t> or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techniques</a:t>
            </a:r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D6430CD-CC75-BA47-BBA5-A6CD5DAAC4C6}"/>
              </a:ext>
            </a:extLst>
          </p:cNvPr>
          <p:cNvSpPr txBox="1"/>
          <p:nvPr/>
        </p:nvSpPr>
        <p:spPr>
          <a:xfrm>
            <a:off x="7176120" y="408621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endParaRPr lang="nl-NL" sz="3600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BCAA1EF-3FCC-AF4F-A05D-8E875FA55E67}"/>
              </a:ext>
            </a:extLst>
          </p:cNvPr>
          <p:cNvSpPr txBox="1"/>
          <p:nvPr/>
        </p:nvSpPr>
        <p:spPr>
          <a:xfrm>
            <a:off x="7161548" y="603042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D4FBF7C-45B3-714E-9A9D-DAA8B7384F64}"/>
              </a:ext>
            </a:extLst>
          </p:cNvPr>
          <p:cNvSpPr txBox="1"/>
          <p:nvPr/>
        </p:nvSpPr>
        <p:spPr>
          <a:xfrm>
            <a:off x="8904312" y="595841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  <a:endParaRPr lang="nl-NL" sz="360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797DB1B-0366-6D4C-B309-F2781BC43E8B}"/>
              </a:ext>
            </a:extLst>
          </p:cNvPr>
          <p:cNvSpPr txBox="1"/>
          <p:nvPr/>
        </p:nvSpPr>
        <p:spPr>
          <a:xfrm>
            <a:off x="8904312" y="411394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  <a:endParaRPr lang="nl-NL" sz="3600" dirty="0"/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4FF355EF-3FB7-D44B-BFEF-805C314C1285}"/>
              </a:ext>
            </a:extLst>
          </p:cNvPr>
          <p:cNvCxnSpPr/>
          <p:nvPr/>
        </p:nvCxnSpPr>
        <p:spPr>
          <a:xfrm>
            <a:off x="7392144" y="4662274"/>
            <a:ext cx="0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FC055341-FC2D-FD4E-9F63-F0E6507EBC59}"/>
              </a:ext>
            </a:extLst>
          </p:cNvPr>
          <p:cNvCxnSpPr/>
          <p:nvPr/>
        </p:nvCxnSpPr>
        <p:spPr>
          <a:xfrm>
            <a:off x="7392144" y="4662274"/>
            <a:ext cx="1584176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DF2C988B-0671-4E48-8663-5FB8FDA3116D}"/>
              </a:ext>
            </a:extLst>
          </p:cNvPr>
          <p:cNvCxnSpPr/>
          <p:nvPr/>
        </p:nvCxnSpPr>
        <p:spPr>
          <a:xfrm>
            <a:off x="9120336" y="4662274"/>
            <a:ext cx="0" cy="1368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F6ED0856-8B62-FD40-9D6E-653006FD667D}"/>
              </a:ext>
            </a:extLst>
          </p:cNvPr>
          <p:cNvCxnSpPr>
            <a:stCxn id="5" idx="3"/>
          </p:cNvCxnSpPr>
          <p:nvPr/>
        </p:nvCxnSpPr>
        <p:spPr>
          <a:xfrm flipH="1" flipV="1">
            <a:off x="7608168" y="6353592"/>
            <a:ext cx="128157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25E963FA-1979-FB47-94DD-84FD216AC4C1}"/>
              </a:ext>
            </a:extLst>
          </p:cNvPr>
          <p:cNvSpPr txBox="1"/>
          <p:nvPr/>
        </p:nvSpPr>
        <p:spPr>
          <a:xfrm>
            <a:off x="2423592" y="4941169"/>
            <a:ext cx="44644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these </a:t>
            </a:r>
            <a:r>
              <a:rPr lang="nl-NL" dirty="0" err="1"/>
              <a:t>terms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missing data </a:t>
            </a:r>
            <a:r>
              <a:rPr lang="nl-NL" dirty="0" err="1"/>
              <a:t>diagrams</a:t>
            </a:r>
            <a:r>
              <a:rPr lang="nl-NL" dirty="0"/>
              <a:t>? (2 min)</a:t>
            </a: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1B6C87BB-65D5-FF40-A23E-414E3A21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298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0604D-B30F-1E45-BEFD-8F557602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723312" cy="1143000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Inference</a:t>
            </a:r>
            <a:r>
              <a:rPr lang="nl-NL" dirty="0"/>
              <a:t>: </a:t>
            </a:r>
            <a:r>
              <a:rPr lang="nl-NL" dirty="0" err="1"/>
              <a:t>perspectives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fields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98D3C5-8696-4D45-8971-DA1A0A667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Natural </a:t>
            </a:r>
            <a:r>
              <a:rPr lang="nl-NL" dirty="0" err="1"/>
              <a:t>sciences</a:t>
            </a:r>
            <a:endParaRPr lang="nl-NL" dirty="0"/>
          </a:p>
          <a:p>
            <a:pPr lvl="1"/>
            <a:r>
              <a:rPr lang="nl-NL" dirty="0" err="1"/>
              <a:t>Laws</a:t>
            </a:r>
            <a:r>
              <a:rPr lang="nl-NL" dirty="0"/>
              <a:t> of nature: </a:t>
            </a:r>
            <a:r>
              <a:rPr lang="nl-NL" dirty="0" err="1"/>
              <a:t>gravity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everywhere</a:t>
            </a:r>
            <a:endParaRPr lang="nl-NL" dirty="0"/>
          </a:p>
          <a:p>
            <a:pPr lvl="1"/>
            <a:r>
              <a:rPr lang="nl-NL" dirty="0" err="1"/>
              <a:t>Representation</a:t>
            </a:r>
            <a:r>
              <a:rPr lang="nl-NL" dirty="0"/>
              <a:t> error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issue</a:t>
            </a:r>
          </a:p>
          <a:p>
            <a:r>
              <a:rPr lang="nl-NL" dirty="0"/>
              <a:t>2 </a:t>
            </a:r>
            <a:r>
              <a:rPr lang="nl-NL" dirty="0" err="1"/>
              <a:t>paradigms</a:t>
            </a:r>
            <a:r>
              <a:rPr lang="nl-NL" dirty="0"/>
              <a:t> for </a:t>
            </a:r>
            <a:r>
              <a:rPr lang="nl-NL" dirty="0" err="1"/>
              <a:t>inference</a:t>
            </a:r>
            <a:r>
              <a:rPr lang="nl-NL" dirty="0"/>
              <a:t> in Social </a:t>
            </a:r>
            <a:r>
              <a:rPr lang="nl-NL" dirty="0" err="1"/>
              <a:t>sciences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We want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mechanisms</a:t>
            </a:r>
            <a:endParaRPr lang="nl-NL" dirty="0"/>
          </a:p>
          <a:p>
            <a:pPr lvl="2"/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validity</a:t>
            </a:r>
            <a:endParaRPr lang="nl-NL" dirty="0"/>
          </a:p>
          <a:p>
            <a:pPr lvl="2"/>
            <a:r>
              <a:rPr lang="nl-NL" dirty="0"/>
              <a:t>More </a:t>
            </a:r>
            <a:r>
              <a:rPr lang="nl-NL" dirty="0" err="1"/>
              <a:t>psychological</a:t>
            </a:r>
            <a:r>
              <a:rPr lang="nl-NL" dirty="0"/>
              <a:t>/</a:t>
            </a:r>
            <a:r>
              <a:rPr lang="nl-NL" dirty="0" err="1"/>
              <a:t>medical</a:t>
            </a:r>
            <a:r>
              <a:rPr lang="nl-NL" dirty="0"/>
              <a:t> viewpoint</a:t>
            </a:r>
          </a:p>
          <a:p>
            <a:pPr lvl="1"/>
            <a:r>
              <a:rPr lang="nl-NL" dirty="0"/>
              <a:t>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descriptives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and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endParaRPr lang="nl-NL" dirty="0"/>
          </a:p>
          <a:p>
            <a:pPr lvl="2"/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validity</a:t>
            </a:r>
            <a:endParaRPr lang="nl-NL" dirty="0"/>
          </a:p>
          <a:p>
            <a:pPr lvl="2"/>
            <a:r>
              <a:rPr lang="nl-NL" dirty="0"/>
              <a:t>More </a:t>
            </a:r>
            <a:r>
              <a:rPr lang="nl-NL" dirty="0" err="1"/>
              <a:t>sociological</a:t>
            </a:r>
            <a:r>
              <a:rPr lang="nl-NL" dirty="0"/>
              <a:t>/</a:t>
            </a:r>
            <a:r>
              <a:rPr lang="nl-NL" dirty="0" err="1"/>
              <a:t>epidemiological</a:t>
            </a:r>
            <a:r>
              <a:rPr lang="nl-NL" dirty="0"/>
              <a:t> viewpoint</a:t>
            </a:r>
          </a:p>
          <a:p>
            <a:pPr lvl="2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62ECCAC-9EFD-F444-833A-5DA0A3D4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124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 on </a:t>
            </a:r>
            <a:r>
              <a:rPr lang="nl-NL" dirty="0" err="1"/>
              <a:t>paradigm</a:t>
            </a:r>
            <a:r>
              <a:rPr lang="nl-NL" dirty="0"/>
              <a:t>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Causality</a:t>
            </a:r>
            <a:r>
              <a:rPr lang="nl-NL" dirty="0"/>
              <a:t>: </a:t>
            </a:r>
            <a:r>
              <a:rPr lang="nl-NL" dirty="0" err="1"/>
              <a:t>experiments</a:t>
            </a:r>
            <a:endParaRPr lang="nl-NL" dirty="0"/>
          </a:p>
          <a:p>
            <a:pPr lvl="1"/>
            <a:r>
              <a:rPr lang="nl-NL" dirty="0"/>
              <a:t>Strong </a:t>
            </a:r>
            <a:r>
              <a:rPr lang="nl-NL" dirty="0" err="1"/>
              <a:t>ignorability</a:t>
            </a:r>
            <a:r>
              <a:rPr lang="nl-NL" dirty="0"/>
              <a:t> (random </a:t>
            </a:r>
            <a:r>
              <a:rPr lang="nl-NL" dirty="0" err="1"/>
              <a:t>assignment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Causal</a:t>
            </a:r>
            <a:r>
              <a:rPr lang="nl-NL" dirty="0"/>
              <a:t> effect (y)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dependent</a:t>
            </a:r>
            <a:r>
              <a:rPr lang="nl-NL" dirty="0"/>
              <a:t> on X</a:t>
            </a:r>
          </a:p>
          <a:p>
            <a:pPr lvl="3"/>
            <a:r>
              <a:rPr lang="nl-NL" dirty="0" err="1"/>
              <a:t>Exchangeability</a:t>
            </a:r>
            <a:r>
              <a:rPr lang="nl-NL" dirty="0"/>
              <a:t> </a:t>
            </a:r>
            <a:r>
              <a:rPr lang="nl-NL" dirty="0" err="1">
                <a:solidFill>
                  <a:srgbClr val="FF0000"/>
                </a:solidFill>
              </a:rPr>
              <a:t>and</a:t>
            </a:r>
            <a:endParaRPr lang="nl-NL" dirty="0">
              <a:solidFill>
                <a:srgbClr val="FF0000"/>
              </a:solidFill>
            </a:endParaRPr>
          </a:p>
          <a:p>
            <a:pPr lvl="3"/>
            <a:r>
              <a:rPr lang="nl-NL" dirty="0" err="1"/>
              <a:t>Positivity</a:t>
            </a:r>
            <a:r>
              <a:rPr lang="nl-NL" dirty="0"/>
              <a:t> </a:t>
            </a:r>
          </a:p>
          <a:p>
            <a:pPr lvl="1"/>
            <a:endParaRPr lang="nl-NL" dirty="0"/>
          </a:p>
          <a:p>
            <a:pPr lvl="1"/>
            <a:r>
              <a:rPr lang="nl-NL" dirty="0" err="1"/>
              <a:t>Transportability</a:t>
            </a:r>
            <a:r>
              <a:rPr lang="nl-NL" dirty="0"/>
              <a:t>: </a:t>
            </a:r>
            <a:r>
              <a:rPr lang="nl-NL" dirty="0" err="1"/>
              <a:t>composition</a:t>
            </a:r>
            <a:r>
              <a:rPr lang="nl-NL" dirty="0"/>
              <a:t> of sample </a:t>
            </a:r>
          </a:p>
          <a:p>
            <a:pPr lvl="2"/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considered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issue in </a:t>
            </a:r>
            <a:r>
              <a:rPr lang="nl-NL" dirty="0" err="1"/>
              <a:t>inference</a:t>
            </a:r>
            <a:endParaRPr lang="nl-NL" dirty="0"/>
          </a:p>
          <a:p>
            <a:pPr lvl="3"/>
            <a:r>
              <a:rPr lang="nl-NL" dirty="0"/>
              <a:t>WEIRD samples</a:t>
            </a:r>
          </a:p>
          <a:p>
            <a:pPr lvl="3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2638BDD-6C8A-AC4F-BF39-E4FA83F3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527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 on </a:t>
            </a:r>
            <a:r>
              <a:rPr lang="nl-NL" dirty="0" err="1"/>
              <a:t>paradigm</a:t>
            </a:r>
            <a:r>
              <a:rPr lang="nl-NL" dirty="0"/>
              <a:t>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Design-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surveys</a:t>
            </a:r>
            <a:endParaRPr lang="nl-NL" dirty="0"/>
          </a:p>
          <a:p>
            <a:pPr lvl="1"/>
            <a:r>
              <a:rPr lang="nl-NL" dirty="0"/>
              <a:t>Random samples leads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ignorability</a:t>
            </a:r>
            <a:endParaRPr lang="nl-NL" dirty="0"/>
          </a:p>
          <a:p>
            <a:pPr lvl="2"/>
            <a:r>
              <a:rPr lang="nl-NL" dirty="0" err="1"/>
              <a:t>Exchangeability</a:t>
            </a:r>
            <a:r>
              <a:rPr lang="nl-NL" dirty="0"/>
              <a:t> </a:t>
            </a:r>
            <a:r>
              <a:rPr lang="nl-NL" dirty="0" err="1">
                <a:solidFill>
                  <a:srgbClr val="FF0000"/>
                </a:solidFill>
              </a:rPr>
              <a:t>and</a:t>
            </a:r>
            <a:endParaRPr lang="nl-NL" dirty="0">
              <a:solidFill>
                <a:srgbClr val="FF0000"/>
              </a:solidFill>
            </a:endParaRPr>
          </a:p>
          <a:p>
            <a:pPr lvl="2"/>
            <a:r>
              <a:rPr lang="nl-NL" dirty="0" err="1"/>
              <a:t>Positivity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transportability</a:t>
            </a:r>
            <a:endParaRPr lang="nl-NL" dirty="0"/>
          </a:p>
          <a:p>
            <a:pPr lvl="2"/>
            <a:r>
              <a:rPr lang="nl-NL" dirty="0" err="1"/>
              <a:t>Only</a:t>
            </a:r>
            <a:r>
              <a:rPr lang="nl-NL" dirty="0"/>
              <a:t> sampling error</a:t>
            </a:r>
          </a:p>
          <a:p>
            <a:r>
              <a:rPr lang="nl-NL" dirty="0" err="1"/>
              <a:t>Nonresponse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coverage</a:t>
            </a:r>
            <a:r>
              <a:rPr lang="nl-NL" dirty="0"/>
              <a:t> error</a:t>
            </a:r>
          </a:p>
          <a:p>
            <a:pPr lvl="1"/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fixes</a:t>
            </a:r>
            <a:r>
              <a:rPr lang="nl-NL" dirty="0"/>
              <a:t> </a:t>
            </a:r>
            <a:r>
              <a:rPr lang="nl-NL" dirty="0" err="1"/>
              <a:t>exchangeabilty</a:t>
            </a:r>
            <a:endParaRPr lang="nl-NL" dirty="0"/>
          </a:p>
          <a:p>
            <a:pPr lvl="1"/>
            <a:r>
              <a:rPr lang="nl-NL" dirty="0" err="1"/>
              <a:t>Positivity</a:t>
            </a:r>
            <a:r>
              <a:rPr lang="nl-NL" dirty="0"/>
              <a:t> </a:t>
            </a:r>
            <a:r>
              <a:rPr lang="nl-NL" dirty="0" err="1"/>
              <a:t>assumed</a:t>
            </a:r>
            <a:r>
              <a:rPr lang="nl-NL" dirty="0"/>
              <a:t> (</a:t>
            </a:r>
            <a:r>
              <a:rPr lang="nl-NL" dirty="0" err="1"/>
              <a:t>subgroups</a:t>
            </a:r>
            <a:r>
              <a:rPr lang="nl-NL" dirty="0"/>
              <a:t> are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8F074E-9AA7-DE45-9FFF-3F6E3C2F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46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</a:t>
            </a:r>
            <a:r>
              <a:rPr lang="nl-NL" dirty="0"/>
              <a:t> </a:t>
            </a:r>
            <a:r>
              <a:rPr lang="nl-NL" dirty="0" err="1"/>
              <a:t>surveys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do?</a:t>
            </a:r>
          </a:p>
          <a:p>
            <a:pPr lvl="2"/>
            <a:r>
              <a:rPr lang="nl-NL" dirty="0" err="1">
                <a:solidFill>
                  <a:srgbClr val="FF0000"/>
                </a:solidFill>
              </a:rPr>
              <a:t>Exchangeability</a:t>
            </a:r>
            <a:r>
              <a:rPr lang="nl-NL" dirty="0"/>
              <a:t> (we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 X </a:t>
            </a:r>
            <a:r>
              <a:rPr lang="nl-NL" dirty="0" err="1"/>
              <a:t>vars</a:t>
            </a:r>
            <a:r>
              <a:rPr lang="nl-NL" dirty="0"/>
              <a:t>)</a:t>
            </a:r>
          </a:p>
          <a:p>
            <a:pPr lvl="2"/>
            <a:r>
              <a:rPr lang="nl-NL" dirty="0" err="1">
                <a:solidFill>
                  <a:srgbClr val="FF0000"/>
                </a:solidFill>
              </a:rPr>
              <a:t>Positivity</a:t>
            </a:r>
            <a:r>
              <a:rPr lang="nl-NL" dirty="0"/>
              <a:t> (we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Composition</a:t>
            </a:r>
            <a:endParaRPr lang="nl-NL" dirty="0"/>
          </a:p>
          <a:p>
            <a:pPr lvl="3"/>
            <a:r>
              <a:rPr lang="nl-NL" dirty="0"/>
              <a:t>More a </a:t>
            </a:r>
            <a:r>
              <a:rPr lang="nl-NL" dirty="0" err="1"/>
              <a:t>technical</a:t>
            </a:r>
            <a:r>
              <a:rPr lang="nl-NL" dirty="0"/>
              <a:t> issue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631263-47DF-E343-9953-F185981E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34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Meng 2018 – </a:t>
            </a:r>
            <a:r>
              <a:rPr lang="nl-NL" dirty="0" err="1"/>
              <a:t>linking</a:t>
            </a:r>
            <a:r>
              <a:rPr lang="nl-NL" dirty="0"/>
              <a:t> data </a:t>
            </a:r>
            <a:r>
              <a:rPr lang="nl-NL" dirty="0" err="1"/>
              <a:t>quality,quantity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28908" y="147298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ρ</a:t>
            </a:r>
            <a:r>
              <a:rPr lang="nl-NL" dirty="0"/>
              <a:t>(R,G):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 (R)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of interest</a:t>
            </a:r>
          </a:p>
          <a:p>
            <a:r>
              <a:rPr lang="nl-NL" dirty="0"/>
              <a:t>𝛔(G): </a:t>
            </a:r>
            <a:r>
              <a:rPr lang="nl-NL" dirty="0" err="1"/>
              <a:t>variation</a:t>
            </a:r>
            <a:r>
              <a:rPr lang="nl-NL" dirty="0"/>
              <a:t> in </a:t>
            </a:r>
            <a:r>
              <a:rPr lang="nl-NL" dirty="0" err="1"/>
              <a:t>population</a:t>
            </a:r>
            <a:r>
              <a:rPr lang="nl-NL" dirty="0"/>
              <a:t> of </a:t>
            </a:r>
            <a:r>
              <a:rPr lang="nl-NL" dirty="0" err="1"/>
              <a:t>variable</a:t>
            </a:r>
            <a:r>
              <a:rPr lang="nl-NL" dirty="0"/>
              <a:t> of interest</a:t>
            </a:r>
          </a:p>
          <a:p>
            <a:pPr lvl="1"/>
            <a:r>
              <a:rPr lang="nl-NL" dirty="0"/>
              <a:t>E.g.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everyone</a:t>
            </a:r>
            <a:r>
              <a:rPr lang="nl-NL" dirty="0"/>
              <a:t> </a:t>
            </a:r>
            <a:r>
              <a:rPr lang="nl-NL" dirty="0" err="1"/>
              <a:t>votes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Clinton, no </a:t>
            </a:r>
            <a:r>
              <a:rPr lang="nl-NL" dirty="0" err="1"/>
              <a:t>problem</a:t>
            </a:r>
            <a:endParaRPr lang="nl-NL" dirty="0"/>
          </a:p>
          <a:p>
            <a:r>
              <a:rPr lang="nl-NL" dirty="0"/>
              <a:t>Data </a:t>
            </a:r>
            <a:r>
              <a:rPr lang="nl-NL" dirty="0" err="1"/>
              <a:t>quantity</a:t>
            </a:r>
            <a:r>
              <a:rPr lang="nl-NL" dirty="0"/>
              <a:t>: 		</a:t>
            </a:r>
            <a:endParaRPr lang="nl-NL" dirty="0">
              <a:solidFill>
                <a:srgbClr val="FF0000"/>
              </a:solidFill>
            </a:endParaRPr>
          </a:p>
          <a:p>
            <a:pPr lvl="1"/>
            <a:r>
              <a:rPr lang="nl-NL" dirty="0"/>
              <a:t>f= sampling </a:t>
            </a:r>
            <a:r>
              <a:rPr lang="nl-NL" dirty="0" err="1"/>
              <a:t>fraction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. 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P. 690 (</a:t>
            </a:r>
            <a:r>
              <a:rPr lang="nl-NL" dirty="0" err="1"/>
              <a:t>eq</a:t>
            </a:r>
            <a:r>
              <a:rPr lang="nl-NL" dirty="0"/>
              <a:t> 2.3)</a:t>
            </a:r>
          </a:p>
          <a:p>
            <a:pPr lvl="8"/>
            <a:endParaRPr lang="nl-NL" dirty="0"/>
          </a:p>
          <a:p>
            <a:endParaRPr lang="nl-NL" dirty="0">
              <a:solidFill>
                <a:srgbClr val="FF0000"/>
              </a:solidFill>
            </a:endParaRPr>
          </a:p>
          <a:p>
            <a:endParaRPr lang="nl-NL" dirty="0">
              <a:solidFill>
                <a:srgbClr val="FF0000"/>
              </a:solidFill>
            </a:endParaRP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3778002"/>
            <a:ext cx="624448" cy="46625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324" y="4584645"/>
            <a:ext cx="5226428" cy="979955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AE507A-82DD-174D-99B6-4972013B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020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8646-BABE-4CE8-8928-411680BA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Meng (2018) implications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34FD-6CDF-47F9-A80E-FC222039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832625"/>
            <a:ext cx="8229600" cy="3293538"/>
          </a:xfrm>
        </p:spPr>
        <p:txBody>
          <a:bodyPr/>
          <a:lstStyle/>
          <a:p>
            <a:r>
              <a:rPr lang="en-US" dirty="0"/>
              <a:t>Problem difficulty is a given</a:t>
            </a:r>
          </a:p>
          <a:p>
            <a:r>
              <a:rPr lang="en-US" dirty="0"/>
              <a:t>Data quantity: we never have full population</a:t>
            </a:r>
          </a:p>
          <a:p>
            <a:r>
              <a:rPr lang="en-US" dirty="0"/>
              <a:t>Data quality: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matters. In Big data bias, is often larger than in small data, because data quality is a bigger problem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D0639-F9A3-4B31-A7C9-41335A75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18</a:t>
            </a:fld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1BDD834-2D19-4B70-BED0-4F97455F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635155"/>
            <a:ext cx="5226428" cy="9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2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Meng 2018 – </a:t>
            </a:r>
            <a:br>
              <a:rPr lang="nl-NL" dirty="0"/>
            </a:br>
            <a:r>
              <a:rPr lang="nl-NL" dirty="0" err="1"/>
              <a:t>linking</a:t>
            </a:r>
            <a:r>
              <a:rPr lang="nl-NL" dirty="0"/>
              <a:t> data </a:t>
            </a:r>
            <a:r>
              <a:rPr lang="nl-NL" dirty="0" err="1"/>
              <a:t>quality,quantity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R </a:t>
            </a:r>
            <a:r>
              <a:rPr lang="nl-NL" dirty="0" err="1"/>
              <a:t>mechanism</a:t>
            </a:r>
            <a:r>
              <a:rPr lang="nl-NL" dirty="0"/>
              <a:t> (response)</a:t>
            </a:r>
          </a:p>
          <a:p>
            <a:pPr lvl="1"/>
            <a:r>
              <a:rPr lang="nl-NL" dirty="0"/>
              <a:t>Design </a:t>
            </a:r>
            <a:r>
              <a:rPr lang="nl-NL" dirty="0" err="1"/>
              <a:t>based</a:t>
            </a:r>
            <a:endParaRPr lang="nl-NL" dirty="0"/>
          </a:p>
          <a:p>
            <a:pPr lvl="2"/>
            <a:r>
              <a:rPr lang="nl-NL" dirty="0"/>
              <a:t>Sampling </a:t>
            </a:r>
            <a:r>
              <a:rPr lang="nl-NL" dirty="0" err="1"/>
              <a:t>probabilities</a:t>
            </a:r>
            <a:r>
              <a:rPr lang="nl-NL" dirty="0"/>
              <a:t> are </a:t>
            </a:r>
            <a:r>
              <a:rPr lang="nl-NL" dirty="0" err="1"/>
              <a:t>known</a:t>
            </a:r>
            <a:endParaRPr lang="nl-NL" dirty="0"/>
          </a:p>
          <a:p>
            <a:pPr lvl="2"/>
            <a:r>
              <a:rPr lang="nl-NL" dirty="0" err="1"/>
              <a:t>Nonresponse</a:t>
            </a:r>
            <a:r>
              <a:rPr lang="nl-NL" dirty="0"/>
              <a:t> </a:t>
            </a:r>
            <a:r>
              <a:rPr lang="nl-NL" dirty="0" err="1"/>
              <a:t>propensities</a:t>
            </a:r>
            <a:r>
              <a:rPr lang="nl-NL" dirty="0"/>
              <a:t> are </a:t>
            </a:r>
            <a:r>
              <a:rPr lang="nl-NL" dirty="0" err="1"/>
              <a:t>modeled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: </a:t>
            </a:r>
            <a:r>
              <a:rPr lang="nl-NL" dirty="0" err="1"/>
              <a:t>selection</a:t>
            </a:r>
            <a:r>
              <a:rPr lang="nl-NL" dirty="0"/>
              <a:t> </a:t>
            </a:r>
            <a:r>
              <a:rPr lang="nl-NL" dirty="0" err="1"/>
              <a:t>probabilities</a:t>
            </a:r>
            <a:r>
              <a:rPr lang="nl-NL" dirty="0"/>
              <a:t> are </a:t>
            </a:r>
            <a:r>
              <a:rPr lang="nl-NL" dirty="0" err="1"/>
              <a:t>unknown</a:t>
            </a:r>
            <a:endParaRPr lang="nl-NL" dirty="0"/>
          </a:p>
          <a:p>
            <a:r>
              <a:rPr lang="nl-NL" dirty="0"/>
              <a:t>G: </a:t>
            </a:r>
            <a:r>
              <a:rPr lang="nl-NL" dirty="0" err="1"/>
              <a:t>estimate</a:t>
            </a:r>
            <a:r>
              <a:rPr lang="nl-NL" dirty="0"/>
              <a:t> of interest (e.g. a </a:t>
            </a:r>
            <a:r>
              <a:rPr lang="nl-NL" dirty="0" err="1"/>
              <a:t>mean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Y in missing data </a:t>
            </a:r>
            <a:r>
              <a:rPr lang="nl-NL" dirty="0" err="1"/>
              <a:t>literature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correlation</a:t>
            </a:r>
            <a:r>
              <a:rPr lang="nl-NL" dirty="0"/>
              <a:t> [R,G] = 0, no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data</a:t>
            </a:r>
          </a:p>
          <a:p>
            <a:r>
              <a:rPr lang="nl-NL" dirty="0" err="1"/>
              <a:t>If</a:t>
            </a:r>
            <a:r>
              <a:rPr lang="nl-NL" dirty="0"/>
              <a:t> R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vary</a:t>
            </a:r>
            <a:r>
              <a:rPr lang="nl-NL" dirty="0"/>
              <a:t> over </a:t>
            </a:r>
            <a:r>
              <a:rPr lang="nl-NL" dirty="0" err="1"/>
              <a:t>elements</a:t>
            </a:r>
            <a:r>
              <a:rPr lang="nl-NL" dirty="0"/>
              <a:t>, no </a:t>
            </a:r>
            <a:r>
              <a:rPr lang="nl-NL" dirty="0" err="1"/>
              <a:t>problem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9DF78E5-1E5A-B944-BA70-13F92124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4725145"/>
            <a:ext cx="5226428" cy="979955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EC11A2D-F2EE-BF41-AF75-E48D0871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51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assignment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Lecture</a:t>
            </a:r>
            <a:r>
              <a:rPr lang="nl-NL" dirty="0"/>
              <a:t> </a:t>
            </a:r>
          </a:p>
          <a:p>
            <a:r>
              <a:rPr lang="nl-NL" dirty="0" err="1"/>
              <a:t>Inference</a:t>
            </a:r>
            <a:r>
              <a:rPr lang="nl-NL" dirty="0"/>
              <a:t> ‘</a:t>
            </a:r>
            <a:r>
              <a:rPr lang="nl-NL" dirty="0" err="1"/>
              <a:t>competition</a:t>
            </a:r>
            <a:r>
              <a:rPr lang="nl-NL" dirty="0"/>
              <a:t>’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78D171-E5CC-9D43-A5CC-A3D135B7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3718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Meng 2018 – </a:t>
            </a:r>
            <a:r>
              <a:rPr lang="nl-NL" dirty="0" err="1"/>
              <a:t>valid</a:t>
            </a:r>
            <a:r>
              <a:rPr lang="nl-NL" dirty="0"/>
              <a:t> </a:t>
            </a:r>
            <a:r>
              <a:rPr lang="nl-NL" dirty="0" err="1"/>
              <a:t>inferences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28908" y="147298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err="1"/>
              <a:t>When</a:t>
            </a:r>
            <a:r>
              <a:rPr lang="nl-NL" sz="2400" dirty="0"/>
              <a:t> </a:t>
            </a:r>
            <a:r>
              <a:rPr lang="nl-NL" sz="2400" dirty="0" err="1"/>
              <a:t>can</a:t>
            </a:r>
            <a:r>
              <a:rPr lang="nl-NL" sz="2400" dirty="0"/>
              <a:t> we draw </a:t>
            </a:r>
            <a:r>
              <a:rPr lang="nl-NL" sz="2400" dirty="0" err="1"/>
              <a:t>inferences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Big Data (non-</a:t>
            </a:r>
            <a:r>
              <a:rPr lang="nl-NL" sz="2400" dirty="0" err="1"/>
              <a:t>probability</a:t>
            </a:r>
            <a:r>
              <a:rPr lang="nl-NL" sz="2400" dirty="0"/>
              <a:t> samples)?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Data </a:t>
            </a:r>
            <a:r>
              <a:rPr lang="nl-NL" sz="2400" dirty="0" err="1"/>
              <a:t>quality</a:t>
            </a:r>
            <a:r>
              <a:rPr lang="nl-NL" sz="2400" dirty="0"/>
              <a:t>: </a:t>
            </a:r>
            <a:r>
              <a:rPr lang="nl-NL" sz="2400" dirty="0" err="1"/>
              <a:t>ρ</a:t>
            </a:r>
            <a:r>
              <a:rPr lang="nl-NL" sz="2400" dirty="0"/>
              <a:t>(R,G): 0 </a:t>
            </a:r>
          </a:p>
          <a:p>
            <a:pPr marL="685800" lvl="1"/>
            <a:r>
              <a:rPr lang="nl-NL" sz="2000" dirty="0"/>
              <a:t>design </a:t>
            </a:r>
            <a:r>
              <a:rPr lang="nl-NL" sz="2000" dirty="0" err="1"/>
              <a:t>based</a:t>
            </a:r>
            <a:r>
              <a:rPr lang="nl-NL" sz="2000" dirty="0"/>
              <a:t> </a:t>
            </a:r>
            <a:r>
              <a:rPr lang="nl-NL" sz="2000" dirty="0" err="1"/>
              <a:t>philosophy</a:t>
            </a:r>
            <a:endParaRPr lang="nl-NL" sz="2000" dirty="0"/>
          </a:p>
          <a:p>
            <a:pPr marL="685800" lvl="1"/>
            <a:r>
              <a:rPr lang="nl-NL" sz="2000" dirty="0" err="1"/>
              <a:t>Quality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quantity</a:t>
            </a:r>
            <a:r>
              <a:rPr lang="nl-NL" sz="2000" dirty="0"/>
              <a:t> are independent (?)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Data </a:t>
            </a:r>
            <a:r>
              <a:rPr lang="nl-NL" sz="2400" dirty="0" err="1"/>
              <a:t>quantity</a:t>
            </a:r>
            <a:r>
              <a:rPr lang="nl-NL" sz="2400" dirty="0"/>
              <a:t>: f </a:t>
            </a:r>
            <a:r>
              <a:rPr lang="nl-NL" sz="2400" dirty="0" err="1"/>
              <a:t>very</a:t>
            </a:r>
            <a:r>
              <a:rPr lang="nl-NL" sz="2400" dirty="0"/>
              <a:t> large (close </a:t>
            </a:r>
            <a:r>
              <a:rPr lang="nl-NL" sz="2400" dirty="0" err="1"/>
              <a:t>to</a:t>
            </a:r>
            <a:r>
              <a:rPr lang="nl-NL" sz="2400" dirty="0"/>
              <a:t> 1)</a:t>
            </a:r>
          </a:p>
          <a:p>
            <a:pPr lvl="1"/>
            <a:r>
              <a:rPr lang="nl-NL" sz="2000" dirty="0"/>
              <a:t>Big data </a:t>
            </a:r>
            <a:r>
              <a:rPr lang="nl-NL" sz="2000" dirty="0" err="1"/>
              <a:t>philosophy</a:t>
            </a:r>
            <a:endParaRPr lang="nl-NL" sz="2000" dirty="0"/>
          </a:p>
          <a:p>
            <a:pPr lvl="1"/>
            <a:r>
              <a:rPr lang="nl-NL" sz="2000" dirty="0" err="1"/>
              <a:t>Quality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quantity</a:t>
            </a:r>
            <a:r>
              <a:rPr lang="nl-NL" sz="2000" dirty="0"/>
              <a:t> </a:t>
            </a:r>
            <a:r>
              <a:rPr lang="nl-NL" sz="2000" dirty="0" err="1"/>
              <a:t>negatively</a:t>
            </a:r>
            <a:r>
              <a:rPr lang="nl-NL" sz="2000" dirty="0"/>
              <a:t> </a:t>
            </a:r>
            <a:r>
              <a:rPr lang="nl-NL" sz="2000" dirty="0" err="1"/>
              <a:t>correlated</a:t>
            </a:r>
            <a:r>
              <a:rPr lang="nl-NL" sz="2000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𝛔(G): </a:t>
            </a:r>
            <a:r>
              <a:rPr lang="nl-NL" sz="2400" dirty="0" err="1"/>
              <a:t>very</a:t>
            </a:r>
            <a:r>
              <a:rPr lang="nl-NL" sz="2400" dirty="0"/>
              <a:t> small</a:t>
            </a:r>
          </a:p>
          <a:p>
            <a:pPr lvl="8"/>
            <a:endParaRPr lang="nl-NL" sz="1600" dirty="0"/>
          </a:p>
          <a:p>
            <a:endParaRPr lang="nl-NL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sz="2400" dirty="0">
              <a:solidFill>
                <a:srgbClr val="FF0000"/>
              </a:solidFill>
            </a:endParaRPr>
          </a:p>
          <a:p>
            <a:endParaRPr lang="nl-NL" sz="2400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5074329"/>
            <a:ext cx="5226428" cy="979955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E09FBD-E55A-DF46-A88D-543760BB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5398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BDD5-BD32-2220-166B-88B4D9D1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Valliant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B466-4690-609B-E4C1-0D615E5B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D004E-FFF0-8DDC-8536-CBB2A2FB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2404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FE777-7AD2-D348-9A8C-DB8E5AE3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practice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29AB00-4DED-6343-B324-705977032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matters</a:t>
            </a:r>
            <a:r>
              <a:rPr lang="nl-NL" dirty="0"/>
              <a:t> in </a:t>
            </a:r>
            <a:r>
              <a:rPr lang="nl-NL" dirty="0" err="1"/>
              <a:t>study</a:t>
            </a:r>
            <a:r>
              <a:rPr lang="nl-NL" dirty="0"/>
              <a:t> design?</a:t>
            </a:r>
          </a:p>
          <a:p>
            <a:pPr lvl="1"/>
            <a:r>
              <a:rPr lang="nl-NL" dirty="0" err="1">
                <a:solidFill>
                  <a:srgbClr val="FF0000"/>
                </a:solidFill>
              </a:rPr>
              <a:t>Exchangeability</a:t>
            </a:r>
            <a:r>
              <a:rPr lang="nl-NL" dirty="0"/>
              <a:t> (</a:t>
            </a:r>
            <a:r>
              <a:rPr lang="nl-NL" dirty="0" err="1"/>
              <a:t>Mercer</a:t>
            </a:r>
            <a:r>
              <a:rPr lang="nl-NL" dirty="0"/>
              <a:t>), or  ρ(R,G): 0 (Meng)</a:t>
            </a:r>
          </a:p>
          <a:p>
            <a:pPr lvl="2"/>
            <a:r>
              <a:rPr lang="nl-NL" dirty="0" err="1"/>
              <a:t>Mercer</a:t>
            </a:r>
            <a:r>
              <a:rPr lang="nl-NL" dirty="0"/>
              <a:t>: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 X variables </a:t>
            </a:r>
            <a:r>
              <a:rPr lang="nl-NL" dirty="0" err="1"/>
              <a:t>that</a:t>
            </a:r>
            <a:r>
              <a:rPr lang="nl-NL" dirty="0"/>
              <a:t> correct for </a:t>
            </a:r>
            <a:r>
              <a:rPr lang="nl-NL" dirty="0" err="1"/>
              <a:t>biases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R &lt;-&gt; Y</a:t>
            </a:r>
          </a:p>
          <a:p>
            <a:pPr lvl="2"/>
            <a:r>
              <a:rPr lang="nl-NL" dirty="0"/>
              <a:t>Meng: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ensure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relation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R &lt;-&gt; is 0, and </a:t>
            </a:r>
            <a:r>
              <a:rPr lang="nl-NL" dirty="0" err="1"/>
              <a:t>can</a:t>
            </a:r>
            <a:r>
              <a:rPr lang="nl-NL" dirty="0"/>
              <a:t> do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design (</a:t>
            </a:r>
            <a:r>
              <a:rPr lang="nl-NL" dirty="0" err="1"/>
              <a:t>preferred</a:t>
            </a:r>
            <a:r>
              <a:rPr lang="nl-NL" dirty="0"/>
              <a:t>) or </a:t>
            </a:r>
            <a:r>
              <a:rPr lang="nl-NL" dirty="0" err="1"/>
              <a:t>having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 </a:t>
            </a:r>
            <a:r>
              <a:rPr lang="nl-NL" dirty="0" err="1"/>
              <a:t>covariates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Positivity</a:t>
            </a:r>
            <a:r>
              <a:rPr lang="nl-NL" dirty="0"/>
              <a:t> is a design feature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3713C3-F540-1145-9200-DF61DF65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967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539D5-6DE0-634A-B7F9-05B5BEFD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Solutions - </a:t>
            </a:r>
            <a:r>
              <a:rPr lang="nl-NL" dirty="0" err="1"/>
              <a:t>composition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7FC087-9D8D-C44E-BF66-1F00B9C3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1.Global </a:t>
            </a:r>
            <a:r>
              <a:rPr lang="nl-NL" dirty="0" err="1"/>
              <a:t>correction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/>
              <a:t>Quasi-</a:t>
            </a:r>
            <a:r>
              <a:rPr lang="nl-NL" dirty="0" err="1"/>
              <a:t>randomisation</a:t>
            </a:r>
            <a:r>
              <a:rPr lang="nl-NL" dirty="0"/>
              <a:t> (</a:t>
            </a:r>
            <a:r>
              <a:rPr lang="nl-NL" dirty="0" err="1"/>
              <a:t>aka</a:t>
            </a:r>
            <a:r>
              <a:rPr lang="nl-NL" dirty="0"/>
              <a:t> Pseudo design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estimation</a:t>
            </a:r>
            <a:r>
              <a:rPr lang="nl-NL" dirty="0"/>
              <a:t>) (Elliott &amp; </a:t>
            </a:r>
            <a:r>
              <a:rPr lang="nl-NL" dirty="0" err="1"/>
              <a:t>Valliant</a:t>
            </a:r>
            <a:r>
              <a:rPr lang="nl-NL" dirty="0"/>
              <a:t> 2017)</a:t>
            </a:r>
          </a:p>
          <a:p>
            <a:r>
              <a:rPr lang="nl-NL" dirty="0"/>
              <a:t>2. </a:t>
            </a:r>
            <a:r>
              <a:rPr lang="nl-NL" dirty="0" err="1"/>
              <a:t>Estimate-specific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r>
              <a:rPr lang="nl-NL" dirty="0"/>
              <a:t> (e.g. Elliott &amp; </a:t>
            </a:r>
            <a:r>
              <a:rPr lang="nl-NL" dirty="0" err="1"/>
              <a:t>Valliant</a:t>
            </a:r>
            <a:r>
              <a:rPr lang="nl-NL" dirty="0"/>
              <a:t>, 2020)</a:t>
            </a:r>
          </a:p>
          <a:p>
            <a:pPr lvl="2"/>
            <a:r>
              <a:rPr lang="nl-NL" dirty="0" err="1"/>
              <a:t>Calibration</a:t>
            </a:r>
            <a:r>
              <a:rPr lang="nl-NL" dirty="0"/>
              <a:t> (Little, 2004)</a:t>
            </a:r>
          </a:p>
          <a:p>
            <a:pPr lvl="2"/>
            <a:r>
              <a:rPr lang="nl-NL" dirty="0"/>
              <a:t>non-</a:t>
            </a:r>
            <a:r>
              <a:rPr lang="nl-NL" dirty="0" err="1"/>
              <a:t>prob</a:t>
            </a:r>
            <a:r>
              <a:rPr lang="nl-NL" dirty="0"/>
              <a:t> -&gt; </a:t>
            </a:r>
            <a:r>
              <a:rPr lang="nl-NL" dirty="0" err="1"/>
              <a:t>probability</a:t>
            </a:r>
            <a:endParaRPr lang="nl-NL" dirty="0"/>
          </a:p>
          <a:p>
            <a:pPr lvl="1"/>
            <a:r>
              <a:rPr lang="nl-NL" dirty="0"/>
              <a:t>Mass </a:t>
            </a:r>
            <a:r>
              <a:rPr lang="nl-NL" dirty="0" err="1"/>
              <a:t>imputation</a:t>
            </a:r>
            <a:r>
              <a:rPr lang="nl-NL" dirty="0"/>
              <a:t> (Yang </a:t>
            </a:r>
            <a:r>
              <a:rPr lang="nl-NL" dirty="0" err="1"/>
              <a:t>and</a:t>
            </a:r>
            <a:r>
              <a:rPr lang="nl-NL" dirty="0"/>
              <a:t> Kim, 2020)</a:t>
            </a:r>
          </a:p>
          <a:p>
            <a:r>
              <a:rPr lang="nl-NL" dirty="0"/>
              <a:t>3. </a:t>
            </a:r>
            <a:r>
              <a:rPr lang="nl-NL" dirty="0" err="1"/>
              <a:t>Sensitivity</a:t>
            </a:r>
            <a:r>
              <a:rPr lang="nl-NL" dirty="0"/>
              <a:t> analyses </a:t>
            </a:r>
          </a:p>
          <a:p>
            <a:pPr lvl="1"/>
            <a:r>
              <a:rPr lang="nl-NL" dirty="0"/>
              <a:t>Meng: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ρ</a:t>
            </a:r>
            <a:r>
              <a:rPr lang="nl-NL" dirty="0"/>
              <a:t>(R,G) </a:t>
            </a:r>
          </a:p>
          <a:p>
            <a:pPr lvl="1"/>
            <a:r>
              <a:rPr lang="nl-NL" dirty="0" err="1"/>
              <a:t>Pattern</a:t>
            </a:r>
            <a:r>
              <a:rPr lang="nl-NL" dirty="0"/>
              <a:t> mixture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NMAR (</a:t>
            </a:r>
            <a:r>
              <a:rPr lang="nl-NL" dirty="0" err="1"/>
              <a:t>e.g</a:t>
            </a:r>
            <a:r>
              <a:rPr lang="nl-NL" dirty="0"/>
              <a:t> West 2020)</a:t>
            </a:r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7DFED3-C1D9-6249-AED8-45B1FBF6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180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1. Quasi-</a:t>
            </a:r>
            <a:r>
              <a:rPr lang="nl-NL" dirty="0" err="1"/>
              <a:t>randomisation</a:t>
            </a:r>
            <a:r>
              <a:rPr lang="nl-NL" dirty="0"/>
              <a:t> </a:t>
            </a:r>
            <a:r>
              <a:rPr lang="nl-NL" dirty="0" err="1"/>
              <a:t>example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153628"/>
              </p:ext>
            </p:extLst>
          </p:nvPr>
        </p:nvGraphicFramePr>
        <p:xfrm>
          <a:off x="1775520" y="1628800"/>
          <a:ext cx="3528392" cy="493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30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656266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1775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survey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3ED95910-E5B8-2444-90D4-411C4E712179}"/>
              </a:ext>
            </a:extLst>
          </p:cNvPr>
          <p:cNvGraphicFramePr>
            <a:graphicFrameLocks noGrp="1"/>
          </p:cNvGraphicFramePr>
          <p:nvPr/>
        </p:nvGraphicFramePr>
        <p:xfrm>
          <a:off x="5519936" y="1772816"/>
          <a:ext cx="36724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620544279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640000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Vanilla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9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1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Straccia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Zabaione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Strawberry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78422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8A2FB55-480F-5245-9679-710AF7A0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6696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Quasi-</a:t>
            </a:r>
            <a:r>
              <a:rPr lang="nl-NL" dirty="0" err="1"/>
              <a:t>randomisation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75520" y="1628800"/>
          <a:ext cx="2746650" cy="51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30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378578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720082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Banana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pear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1775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Large 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8" name="Tijdelijke aanduiding voor inhoud 3">
            <a:extLst>
              <a:ext uri="{FF2B5EF4-FFF2-40B4-BE49-F238E27FC236}">
                <a16:creationId xmlns:a16="http://schemas.microsoft.com/office/drawing/2014/main" id="{878ECFA4-AAF0-B24B-B3F9-B0C020343F7B}"/>
              </a:ext>
            </a:extLst>
          </p:cNvPr>
          <p:cNvGraphicFramePr>
            <a:graphicFrameLocks/>
          </p:cNvGraphicFramePr>
          <p:nvPr/>
        </p:nvGraphicFramePr>
        <p:xfrm>
          <a:off x="6312024" y="1628800"/>
          <a:ext cx="3898776" cy="493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55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779755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779755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537379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1022132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P(Response)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.44</a:t>
                      </a:r>
                    </a:p>
                    <a:p>
                      <a:endParaRPr lang="nl-NL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9" name="Tekstvak 8">
            <a:extLst>
              <a:ext uri="{FF2B5EF4-FFF2-40B4-BE49-F238E27FC236}">
                <a16:creationId xmlns:a16="http://schemas.microsoft.com/office/drawing/2014/main" id="{AEE0CB35-0C10-C049-A50F-6CD023E53449}"/>
              </a:ext>
            </a:extLst>
          </p:cNvPr>
          <p:cNvSpPr txBox="1"/>
          <p:nvPr/>
        </p:nvSpPr>
        <p:spPr>
          <a:xfrm>
            <a:off x="6456040" y="12329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FF0000"/>
                </a:solidFill>
              </a:rPr>
              <a:t>Other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survey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0236601-C50F-004D-8EC4-B025D71F9B88}"/>
              </a:ext>
            </a:extLst>
          </p:cNvPr>
          <p:cNvCxnSpPr/>
          <p:nvPr/>
        </p:nvCxnSpPr>
        <p:spPr>
          <a:xfrm flipH="1">
            <a:off x="4727848" y="4293096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keraccolade 10">
            <a:extLst>
              <a:ext uri="{FF2B5EF4-FFF2-40B4-BE49-F238E27FC236}">
                <a16:creationId xmlns:a16="http://schemas.microsoft.com/office/drawing/2014/main" id="{2AB16BF0-227A-664E-86B5-CE1B13CD35F2}"/>
              </a:ext>
            </a:extLst>
          </p:cNvPr>
          <p:cNvSpPr/>
          <p:nvPr/>
        </p:nvSpPr>
        <p:spPr>
          <a:xfrm>
            <a:off x="8976320" y="2060848"/>
            <a:ext cx="216024" cy="44644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E758F71-E9A1-B543-943F-C958D553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25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20D4A-AB83-4C42-B5BB-27D69B80A365}"/>
              </a:ext>
            </a:extLst>
          </p:cNvPr>
          <p:cNvSpPr txBox="1"/>
          <p:nvPr/>
        </p:nvSpPr>
        <p:spPr>
          <a:xfrm>
            <a:off x="4871864" y="393305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on covariates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6340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Quasi-</a:t>
            </a:r>
            <a:r>
              <a:rPr lang="nl-NL" dirty="0" err="1"/>
              <a:t>randomisation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2440"/>
              </p:ext>
            </p:extLst>
          </p:nvPr>
        </p:nvGraphicFramePr>
        <p:xfrm>
          <a:off x="1775521" y="1628800"/>
          <a:ext cx="3888433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152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616152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616152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424629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807674">
                  <a:extLst>
                    <a:ext uri="{9D8B030D-6E8A-4147-A177-3AD203B41FA5}">
                      <a16:colId xmlns:a16="http://schemas.microsoft.com/office/drawing/2014/main" val="847498812"/>
                    </a:ext>
                  </a:extLst>
                </a:gridCol>
                <a:gridCol w="807674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chemeClr val="bg1"/>
                          </a:solidFill>
                        </a:rPr>
                        <a:t>P(Response)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FFC000"/>
                          </a:solidFill>
                        </a:rPr>
                        <a:t>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FFC000"/>
                          </a:solidFill>
                        </a:rPr>
                        <a:t>vanilla</a:t>
                      </a:r>
                      <a:endParaRPr lang="nl-NL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FFFF00"/>
                          </a:solidFill>
                        </a:rPr>
                        <a:t>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FFFF00"/>
                          </a:solidFill>
                        </a:rPr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Choc</a:t>
                      </a:r>
                      <a:endParaRPr lang="nl-NL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FFC00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FFC000"/>
                          </a:solidFill>
                        </a:rPr>
                        <a:t>vanilla</a:t>
                      </a:r>
                      <a:endParaRPr lang="nl-NL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C00000"/>
                          </a:solidFill>
                        </a:rPr>
                        <a:t>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C00000"/>
                          </a:solidFill>
                        </a:rPr>
                        <a:t>strawb</a:t>
                      </a:r>
                      <a:endParaRPr lang="nl-NL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0070C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0070C0"/>
                          </a:solidFill>
                        </a:rPr>
                        <a:t>zabaione</a:t>
                      </a:r>
                      <a:endParaRPr lang="nl-NL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>
                          <a:solidFill>
                            <a:srgbClr val="FFFF00"/>
                          </a:solidFill>
                        </a:rPr>
                        <a:t>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>
                          <a:solidFill>
                            <a:srgbClr val="FFFF00"/>
                          </a:solidFill>
                        </a:rPr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7030A0"/>
                          </a:solidFill>
                        </a:rPr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7030A0"/>
                          </a:solidFill>
                        </a:rPr>
                        <a:t>straccia</a:t>
                      </a:r>
                      <a:endParaRPr lang="nl-NL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>
                          <a:solidFill>
                            <a:srgbClr val="FFC000"/>
                          </a:solidFill>
                        </a:rPr>
                        <a:t>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 err="1">
                          <a:solidFill>
                            <a:srgbClr val="FFC000"/>
                          </a:solidFill>
                        </a:rPr>
                        <a:t>vanilla</a:t>
                      </a:r>
                      <a:endParaRPr lang="nl-NL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7030A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7030A0"/>
                          </a:solidFill>
                        </a:rPr>
                        <a:t>straccia</a:t>
                      </a:r>
                      <a:endParaRPr lang="nl-NL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7030A0"/>
                          </a:solidFill>
                        </a:rPr>
                        <a:t>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7030A0"/>
                          </a:solidFill>
                        </a:rPr>
                        <a:t>straccia</a:t>
                      </a:r>
                      <a:endParaRPr lang="nl-NL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>
                          <a:solidFill>
                            <a:srgbClr val="FFC00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 err="1">
                          <a:solidFill>
                            <a:srgbClr val="FFC000"/>
                          </a:solidFill>
                        </a:rPr>
                        <a:t>vanilla</a:t>
                      </a:r>
                      <a:endParaRPr lang="nl-NL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1775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8569BDE2-FBC2-094D-B0BF-3EA75C680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5092"/>
              </p:ext>
            </p:extLst>
          </p:nvPr>
        </p:nvGraphicFramePr>
        <p:xfrm>
          <a:off x="6312024" y="1645718"/>
          <a:ext cx="367240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62054427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4000045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3161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Raw</a:t>
                      </a:r>
                      <a:r>
                        <a:rPr lang="nl-NL" sz="1400" dirty="0"/>
                        <a:t>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Weight</a:t>
                      </a:r>
                      <a:r>
                        <a:rPr lang="nl-NL" sz="1400" dirty="0"/>
                        <a:t> (1/p)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Vanilla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FFC000"/>
                          </a:solidFill>
                        </a:rPr>
                        <a:t>/.39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9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FFFF00"/>
                          </a:solidFill>
                        </a:rPr>
                        <a:t>/.44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1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Straccia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7030A0"/>
                          </a:solidFill>
                        </a:rPr>
                        <a:t>/.39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Zabaione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0070C0"/>
                          </a:solidFill>
                        </a:rPr>
                        <a:t>/.56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Strawberry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FF0000"/>
                          </a:solidFill>
                        </a:rPr>
                        <a:t>/.36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</a:t>
                      </a:r>
                      <a:r>
                        <a:rPr lang="nl-NL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78422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E8813E8-F3B3-6348-A7C7-66F5B457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414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Quasi-</a:t>
            </a:r>
            <a:r>
              <a:rPr lang="nl-NL" dirty="0" err="1"/>
              <a:t>randomisation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75520" y="1628800"/>
          <a:ext cx="3600400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511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570511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570511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393175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747846">
                  <a:extLst>
                    <a:ext uri="{9D8B030D-6E8A-4147-A177-3AD203B41FA5}">
                      <a16:colId xmlns:a16="http://schemas.microsoft.com/office/drawing/2014/main" val="847498812"/>
                    </a:ext>
                  </a:extLst>
                </a:gridCol>
                <a:gridCol w="747846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P(Response)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1775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8569BDE2-FBC2-094D-B0BF-3EA75C680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35378"/>
              </p:ext>
            </p:extLst>
          </p:nvPr>
        </p:nvGraphicFramePr>
        <p:xfrm>
          <a:off x="6312024" y="1645718"/>
          <a:ext cx="367240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620544279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64000045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316113803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3599012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Raw</a:t>
                      </a:r>
                      <a:r>
                        <a:rPr lang="nl-NL" sz="1400" dirty="0"/>
                        <a:t>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Weight</a:t>
                      </a:r>
                      <a:r>
                        <a:rPr lang="nl-NL" sz="1400" dirty="0"/>
                        <a:t> (1/p)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Weighted</a:t>
                      </a:r>
                      <a:r>
                        <a:rPr lang="nl-NL" sz="1400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Vanilla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9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1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Straccia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Zabaione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Strawberry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7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Average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121391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1A3D165-1B11-E140-9CF2-5488D150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451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04329-1585-6C46-A83E-37370840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2. </a:t>
            </a:r>
            <a:r>
              <a:rPr lang="nl-NL" dirty="0" err="1"/>
              <a:t>Estimate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92B922-24ED-524D-94D1-1011CBDB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nl-NL" dirty="0"/>
              <a:t>2.1 </a:t>
            </a:r>
            <a:r>
              <a:rPr lang="nl-NL" dirty="0" err="1"/>
              <a:t>Calibration</a:t>
            </a:r>
            <a:r>
              <a:rPr lang="nl-NL" dirty="0"/>
              <a:t> (Little, 2004)</a:t>
            </a:r>
          </a:p>
          <a:p>
            <a:pPr marL="457200" lvl="1" indent="0">
              <a:buNone/>
            </a:pPr>
            <a:r>
              <a:rPr lang="nl-NL" dirty="0"/>
              <a:t>2.2 </a:t>
            </a:r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r>
              <a:rPr lang="nl-NL" dirty="0"/>
              <a:t> (e.g. Elliott &amp; </a:t>
            </a:r>
            <a:r>
              <a:rPr lang="nl-NL" dirty="0" err="1"/>
              <a:t>Valliant</a:t>
            </a:r>
            <a:r>
              <a:rPr lang="nl-NL" dirty="0"/>
              <a:t>, 	2020)</a:t>
            </a:r>
          </a:p>
          <a:p>
            <a:pPr marL="457200" lvl="1" indent="0">
              <a:buNone/>
            </a:pPr>
            <a:r>
              <a:rPr lang="nl-NL" dirty="0"/>
              <a:t>2.3 Mass </a:t>
            </a:r>
            <a:r>
              <a:rPr lang="nl-NL" dirty="0" err="1"/>
              <a:t>imputation</a:t>
            </a:r>
            <a:r>
              <a:rPr lang="nl-NL" dirty="0"/>
              <a:t> (Yang </a:t>
            </a:r>
            <a:r>
              <a:rPr lang="nl-NL" dirty="0" err="1"/>
              <a:t>and</a:t>
            </a:r>
            <a:r>
              <a:rPr lang="nl-NL" dirty="0"/>
              <a:t> Kim, 2020)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BB2D9C1-5D05-3147-96FD-D078C7FE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736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107D-AE7F-4719-BFBE-14C47FB9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traditional calibration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D308-67AD-4DD3-9FFB-3FB9F951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potential X variables in non-prob survey</a:t>
            </a:r>
          </a:p>
          <a:p>
            <a:r>
              <a:rPr lang="en-US" dirty="0"/>
              <a:t>Weight to population characteristics</a:t>
            </a:r>
          </a:p>
          <a:p>
            <a:pPr lvl="1"/>
            <a:r>
              <a:rPr lang="en-US" dirty="0"/>
              <a:t>Every cell of cross-table: calibration</a:t>
            </a:r>
          </a:p>
          <a:p>
            <a:pPr lvl="1"/>
            <a:r>
              <a:rPr lang="en-US" dirty="0"/>
              <a:t>Margins of cross-table: raking</a:t>
            </a:r>
          </a:p>
          <a:p>
            <a:pPr>
              <a:buFontTx/>
              <a:buChar char="-"/>
            </a:pPr>
            <a:r>
              <a:rPr lang="nl-NL" dirty="0" err="1"/>
              <a:t>Problem</a:t>
            </a:r>
            <a:r>
              <a:rPr lang="nl-NL" dirty="0"/>
              <a:t>:</a:t>
            </a:r>
          </a:p>
          <a:p>
            <a:pPr lvl="1">
              <a:buFontTx/>
              <a:buChar char="-"/>
            </a:pPr>
            <a:r>
              <a:rPr lang="nl-NL" dirty="0" err="1">
                <a:solidFill>
                  <a:srgbClr val="FF0000"/>
                </a:solidFill>
              </a:rPr>
              <a:t>Lack</a:t>
            </a:r>
            <a:r>
              <a:rPr lang="nl-NL" dirty="0">
                <a:solidFill>
                  <a:srgbClr val="FF0000"/>
                </a:solidFill>
              </a:rPr>
              <a:t> of X variables</a:t>
            </a:r>
          </a:p>
          <a:p>
            <a:pPr lvl="1">
              <a:buFontTx/>
              <a:buChar char="-"/>
            </a:pPr>
            <a:r>
              <a:rPr lang="nl-NL" dirty="0">
                <a:solidFill>
                  <a:srgbClr val="FF0000"/>
                </a:solidFill>
              </a:rPr>
              <a:t>Small se., but </a:t>
            </a:r>
            <a:r>
              <a:rPr lang="nl-NL" dirty="0" err="1">
                <a:solidFill>
                  <a:srgbClr val="FF0000"/>
                </a:solidFill>
              </a:rPr>
              <a:t>still</a:t>
            </a:r>
            <a:r>
              <a:rPr lang="nl-NL" dirty="0">
                <a:solidFill>
                  <a:srgbClr val="FF0000"/>
                </a:solidFill>
              </a:rPr>
              <a:t> bias</a:t>
            </a:r>
          </a:p>
          <a:p>
            <a:pPr lvl="1">
              <a:buFontTx/>
              <a:buChar char="-"/>
            </a:pPr>
            <a:r>
              <a:rPr lang="nl-NL" dirty="0" err="1">
                <a:solidFill>
                  <a:srgbClr val="92D050"/>
                </a:solidFill>
              </a:rPr>
              <a:t>Use</a:t>
            </a:r>
            <a:r>
              <a:rPr lang="nl-NL" dirty="0">
                <a:solidFill>
                  <a:srgbClr val="92D050"/>
                </a:solidFill>
              </a:rPr>
              <a:t> </a:t>
            </a:r>
            <a:r>
              <a:rPr lang="nl-NL" dirty="0" err="1">
                <a:solidFill>
                  <a:srgbClr val="92D050"/>
                </a:solidFill>
              </a:rPr>
              <a:t>same</a:t>
            </a:r>
            <a:r>
              <a:rPr lang="nl-NL" dirty="0">
                <a:solidFill>
                  <a:srgbClr val="92D050"/>
                </a:solidFill>
              </a:rPr>
              <a:t> NR </a:t>
            </a:r>
            <a:r>
              <a:rPr lang="nl-NL" dirty="0" err="1">
                <a:solidFill>
                  <a:srgbClr val="92D050"/>
                </a:solidFill>
              </a:rPr>
              <a:t>methods</a:t>
            </a:r>
            <a:r>
              <a:rPr lang="nl-NL" dirty="0">
                <a:solidFill>
                  <a:srgbClr val="92D050"/>
                </a:solidFill>
              </a:rPr>
              <a:t> as </a:t>
            </a:r>
            <a:r>
              <a:rPr lang="nl-NL" dirty="0" err="1">
                <a:solidFill>
                  <a:srgbClr val="92D050"/>
                </a:solidFill>
              </a:rPr>
              <a:t>earlier</a:t>
            </a:r>
            <a:r>
              <a:rPr lang="nl-NL" dirty="0">
                <a:solidFill>
                  <a:srgbClr val="92D050"/>
                </a:solidFill>
              </a:rPr>
              <a:t> in course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3E3AA-EFF2-4C2A-9409-B5364B2D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42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 </a:t>
            </a:r>
            <a:r>
              <a:rPr lang="nl-NL" dirty="0" err="1"/>
              <a:t>to</a:t>
            </a:r>
            <a:r>
              <a:rPr lang="nl-NL" dirty="0"/>
              <a:t> week 1 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052736"/>
            <a:ext cx="8479464" cy="5040560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631504" y="616530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See: </a:t>
            </a:r>
            <a:r>
              <a:rPr lang="nl-NL" dirty="0">
                <a:hlinkClick r:id="rId3"/>
              </a:rPr>
              <a:t>https://utrecht-university.shinyapps.io/SDA_shinyelectionbias/</a:t>
            </a:r>
            <a:r>
              <a:rPr lang="nl-NL" dirty="0"/>
              <a:t>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180CCA8-8C91-FF45-A13F-C276EF7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7794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E7798-D449-F545-AABD-1917AF92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2.1 </a:t>
            </a:r>
            <a:r>
              <a:rPr lang="nl-NL" dirty="0" err="1"/>
              <a:t>Calibration</a:t>
            </a:r>
            <a:r>
              <a:rPr lang="nl-NL" dirty="0"/>
              <a:t> for non-</a:t>
            </a:r>
            <a:r>
              <a:rPr lang="nl-NL" dirty="0" err="1"/>
              <a:t>prob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9BA7F8-F3AE-AB47-BE51-9B24F6F0B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Conduct</a:t>
            </a:r>
            <a:r>
              <a:rPr lang="nl-NL" dirty="0"/>
              <a:t> a large </a:t>
            </a:r>
            <a:r>
              <a:rPr lang="nl-NL" dirty="0" err="1"/>
              <a:t>nonprobability</a:t>
            </a:r>
            <a:r>
              <a:rPr lang="nl-NL" dirty="0"/>
              <a:t> sample</a:t>
            </a:r>
          </a:p>
          <a:p>
            <a:pPr lvl="1"/>
            <a:r>
              <a:rPr lang="nl-NL" dirty="0"/>
              <a:t>Small </a:t>
            </a:r>
            <a:r>
              <a:rPr lang="nl-NL" dirty="0" err="1"/>
              <a:t>s.e</a:t>
            </a:r>
            <a:r>
              <a:rPr lang="nl-NL" dirty="0"/>
              <a:t>., large bias(?)</a:t>
            </a:r>
          </a:p>
          <a:p>
            <a:r>
              <a:rPr lang="nl-NL" dirty="0" err="1"/>
              <a:t>Conduct</a:t>
            </a:r>
            <a:r>
              <a:rPr lang="nl-NL" dirty="0"/>
              <a:t> a small 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sample</a:t>
            </a:r>
          </a:p>
          <a:p>
            <a:pPr lvl="1"/>
            <a:r>
              <a:rPr lang="nl-NL" dirty="0"/>
              <a:t>Large </a:t>
            </a:r>
            <a:r>
              <a:rPr lang="nl-NL" dirty="0" err="1"/>
              <a:t>s.e</a:t>
            </a:r>
            <a:r>
              <a:rPr lang="nl-NL" dirty="0"/>
              <a:t>., small bias</a:t>
            </a:r>
          </a:p>
          <a:p>
            <a:r>
              <a:rPr lang="nl-NL" dirty="0" err="1"/>
              <a:t>Weight</a:t>
            </a:r>
            <a:r>
              <a:rPr lang="nl-NL" dirty="0"/>
              <a:t> non-</a:t>
            </a:r>
            <a:r>
              <a:rPr lang="nl-NL" dirty="0" err="1"/>
              <a:t>probabity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-&gt; </a:t>
            </a:r>
            <a:r>
              <a:rPr lang="nl-NL" dirty="0" err="1"/>
              <a:t>prob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  <a:p>
            <a:pPr lvl="1"/>
            <a:r>
              <a:rPr lang="nl-NL" dirty="0">
                <a:solidFill>
                  <a:srgbClr val="92D050"/>
                </a:solidFill>
              </a:rPr>
              <a:t>Small bias (?), small </a:t>
            </a:r>
            <a:r>
              <a:rPr lang="nl-NL" dirty="0" err="1">
                <a:solidFill>
                  <a:srgbClr val="92D050"/>
                </a:solidFill>
              </a:rPr>
              <a:t>s.e</a:t>
            </a:r>
            <a:r>
              <a:rPr lang="nl-NL" dirty="0">
                <a:solidFill>
                  <a:srgbClr val="92D050"/>
                </a:solidFill>
              </a:rPr>
              <a:t>.</a:t>
            </a:r>
          </a:p>
          <a:p>
            <a:pPr lvl="1"/>
            <a:r>
              <a:rPr lang="nl-NL" dirty="0">
                <a:solidFill>
                  <a:srgbClr val="92D050"/>
                </a:solidFill>
              </a:rPr>
              <a:t>Lots of X </a:t>
            </a:r>
            <a:r>
              <a:rPr lang="nl-NL" dirty="0" err="1">
                <a:solidFill>
                  <a:srgbClr val="92D050"/>
                </a:solidFill>
              </a:rPr>
              <a:t>vars</a:t>
            </a:r>
            <a:r>
              <a:rPr lang="nl-NL" dirty="0">
                <a:solidFill>
                  <a:srgbClr val="92D050"/>
                </a:solidFill>
              </a:rPr>
              <a:t>, </a:t>
            </a:r>
            <a:r>
              <a:rPr lang="nl-NL" dirty="0" err="1">
                <a:solidFill>
                  <a:srgbClr val="92D050"/>
                </a:solidFill>
              </a:rPr>
              <a:t>because</a:t>
            </a:r>
            <a:r>
              <a:rPr lang="nl-NL" dirty="0">
                <a:solidFill>
                  <a:srgbClr val="92D050"/>
                </a:solidFill>
              </a:rPr>
              <a:t> </a:t>
            </a:r>
            <a:r>
              <a:rPr lang="nl-NL" dirty="0" err="1">
                <a:solidFill>
                  <a:srgbClr val="92D050"/>
                </a:solidFill>
              </a:rPr>
              <a:t>you</a:t>
            </a:r>
            <a:r>
              <a:rPr lang="nl-NL" dirty="0">
                <a:solidFill>
                  <a:srgbClr val="92D050"/>
                </a:solidFill>
              </a:rPr>
              <a:t> have control</a:t>
            </a:r>
          </a:p>
          <a:p>
            <a:pPr lvl="1"/>
            <a:r>
              <a:rPr lang="nl-NL" dirty="0" err="1">
                <a:solidFill>
                  <a:srgbClr val="92D050"/>
                </a:solidFill>
              </a:rPr>
              <a:t>Use</a:t>
            </a:r>
            <a:r>
              <a:rPr lang="nl-NL" dirty="0">
                <a:solidFill>
                  <a:srgbClr val="92D050"/>
                </a:solidFill>
              </a:rPr>
              <a:t> </a:t>
            </a:r>
            <a:r>
              <a:rPr lang="nl-NL" dirty="0" err="1">
                <a:solidFill>
                  <a:srgbClr val="92D050"/>
                </a:solidFill>
              </a:rPr>
              <a:t>same</a:t>
            </a:r>
            <a:r>
              <a:rPr lang="nl-NL" dirty="0">
                <a:solidFill>
                  <a:srgbClr val="92D050"/>
                </a:solidFill>
              </a:rPr>
              <a:t> NR </a:t>
            </a:r>
            <a:r>
              <a:rPr lang="nl-NL" dirty="0" err="1">
                <a:solidFill>
                  <a:srgbClr val="92D050"/>
                </a:solidFill>
              </a:rPr>
              <a:t>methods</a:t>
            </a:r>
            <a:r>
              <a:rPr lang="nl-NL" dirty="0">
                <a:solidFill>
                  <a:srgbClr val="92D050"/>
                </a:solidFill>
              </a:rPr>
              <a:t> as </a:t>
            </a:r>
            <a:r>
              <a:rPr lang="nl-NL" dirty="0" err="1">
                <a:solidFill>
                  <a:srgbClr val="92D050"/>
                </a:solidFill>
              </a:rPr>
              <a:t>earlier</a:t>
            </a:r>
            <a:r>
              <a:rPr lang="nl-NL" dirty="0">
                <a:solidFill>
                  <a:srgbClr val="92D050"/>
                </a:solidFill>
              </a:rPr>
              <a:t> in course</a:t>
            </a:r>
          </a:p>
          <a:p>
            <a:pPr lvl="1"/>
            <a:r>
              <a:rPr lang="nl-NL" dirty="0" err="1">
                <a:solidFill>
                  <a:srgbClr val="FF0000"/>
                </a:solidFill>
              </a:rPr>
              <a:t>Expensive</a:t>
            </a:r>
            <a:r>
              <a:rPr lang="nl-NL" dirty="0">
                <a:solidFill>
                  <a:srgbClr val="FF0000"/>
                </a:solidFill>
              </a:rPr>
              <a:t>, time </a:t>
            </a:r>
            <a:r>
              <a:rPr lang="nl-NL" dirty="0" err="1">
                <a:solidFill>
                  <a:srgbClr val="FF0000"/>
                </a:solidFill>
              </a:rPr>
              <a:t>consuming</a:t>
            </a:r>
            <a:endParaRPr lang="nl-NL" dirty="0">
              <a:solidFill>
                <a:srgbClr val="FF0000"/>
              </a:solidFill>
            </a:endParaRP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EBF86A-28B5-354F-AB8A-05743A93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3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A2E74-7C16-EA4C-BEAE-BBD76BEF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2.1 Little (2004) </a:t>
            </a:r>
            <a:r>
              <a:rPr lang="nl-NL" dirty="0" err="1"/>
              <a:t>Calibrated</a:t>
            </a:r>
            <a:r>
              <a:rPr lang="nl-NL" dirty="0"/>
              <a:t> </a:t>
            </a:r>
            <a:r>
              <a:rPr lang="nl-NL" dirty="0" err="1"/>
              <a:t>bayes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6E728-E996-8D4A-BFAE-240D0767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 </a:t>
            </a:r>
            <a:r>
              <a:rPr lang="nl-NL" dirty="0" err="1"/>
              <a:t>based</a:t>
            </a:r>
            <a:r>
              <a:rPr lang="nl-NL" dirty="0"/>
              <a:t> (</a:t>
            </a:r>
            <a:r>
              <a:rPr lang="nl-NL" dirty="0" err="1"/>
              <a:t>regression</a:t>
            </a:r>
            <a:r>
              <a:rPr lang="nl-NL" dirty="0"/>
              <a:t>) vs. design </a:t>
            </a:r>
            <a:r>
              <a:rPr lang="nl-NL" dirty="0" err="1"/>
              <a:t>based</a:t>
            </a:r>
            <a:endParaRPr lang="nl-NL" dirty="0"/>
          </a:p>
          <a:p>
            <a:r>
              <a:rPr lang="nl-NL" dirty="0"/>
              <a:t>Solution: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a model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includes</a:t>
            </a:r>
            <a:r>
              <a:rPr lang="nl-NL" dirty="0"/>
              <a:t> design-</a:t>
            </a:r>
            <a:r>
              <a:rPr lang="nl-NL" dirty="0" err="1"/>
              <a:t>based</a:t>
            </a:r>
            <a:r>
              <a:rPr lang="nl-NL" dirty="0"/>
              <a:t> features</a:t>
            </a:r>
          </a:p>
          <a:p>
            <a:pPr lvl="2"/>
            <a:r>
              <a:rPr lang="nl-NL" dirty="0"/>
              <a:t>E.g. A </a:t>
            </a:r>
            <a:r>
              <a:rPr lang="nl-NL" dirty="0" err="1"/>
              <a:t>fixed-effects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 </a:t>
            </a:r>
            <a:r>
              <a:rPr lang="nl-NL" dirty="0" err="1"/>
              <a:t>to</a:t>
            </a:r>
            <a:r>
              <a:rPr lang="nl-NL" dirty="0"/>
              <a:t> deal </a:t>
            </a:r>
            <a:r>
              <a:rPr lang="nl-NL" dirty="0" err="1"/>
              <a:t>with</a:t>
            </a:r>
            <a:r>
              <a:rPr lang="nl-NL" dirty="0"/>
              <a:t> clustering</a:t>
            </a:r>
          </a:p>
          <a:p>
            <a:pPr lvl="1"/>
            <a:r>
              <a:rPr lang="nl-NL" dirty="0" err="1"/>
              <a:t>Bayesian</a:t>
            </a:r>
            <a:r>
              <a:rPr lang="nl-NL" dirty="0"/>
              <a:t> </a:t>
            </a:r>
            <a:r>
              <a:rPr lang="nl-NL" dirty="0" err="1"/>
              <a:t>modeling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estimation</a:t>
            </a:r>
            <a:endParaRPr lang="nl-NL" dirty="0"/>
          </a:p>
          <a:p>
            <a:pPr lvl="2"/>
            <a:r>
              <a:rPr lang="nl-NL" dirty="0"/>
              <a:t>Priors (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uninformative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Posteriors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estimation</a:t>
            </a:r>
            <a:endParaRPr lang="nl-NL" dirty="0"/>
          </a:p>
          <a:p>
            <a:pPr lvl="2"/>
            <a:r>
              <a:rPr lang="nl-NL" dirty="0" err="1"/>
              <a:t>Remember</a:t>
            </a:r>
            <a:r>
              <a:rPr lang="nl-NL" dirty="0"/>
              <a:t> </a:t>
            </a:r>
            <a:r>
              <a:rPr lang="nl-NL" dirty="0" err="1"/>
              <a:t>convergence</a:t>
            </a:r>
            <a:r>
              <a:rPr lang="nl-NL" dirty="0"/>
              <a:t>, </a:t>
            </a:r>
            <a:r>
              <a:rPr lang="nl-NL" dirty="0" err="1"/>
              <a:t>traceplots</a:t>
            </a:r>
            <a:r>
              <a:rPr lang="nl-NL" dirty="0"/>
              <a:t>,,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imputations</a:t>
            </a:r>
            <a:r>
              <a:rPr lang="nl-NL" dirty="0"/>
              <a:t> are </a:t>
            </a:r>
            <a:r>
              <a:rPr lang="nl-NL" dirty="0" err="1"/>
              <a:t>generated</a:t>
            </a:r>
            <a:r>
              <a:rPr lang="nl-NL" dirty="0"/>
              <a:t> in </a:t>
            </a:r>
            <a:r>
              <a:rPr lang="nl-NL" dirty="0" err="1"/>
              <a:t>Mice</a:t>
            </a:r>
            <a:r>
              <a:rPr lang="nl-NL" dirty="0"/>
              <a:t>?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8BD99A-07E1-7048-8426-5D5A1E23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399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9822D-2DD1-BA4B-9AB5-AEE3526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2.2 </a:t>
            </a:r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BE7A54-0C5E-2D48-8905-54DA2AD1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surveys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sample frames</a:t>
            </a:r>
          </a:p>
          <a:p>
            <a:pPr lvl="1"/>
            <a:r>
              <a:rPr lang="nl-NL" dirty="0"/>
              <a:t>We </a:t>
            </a:r>
            <a:r>
              <a:rPr lang="nl-NL" dirty="0" err="1"/>
              <a:t>can</a:t>
            </a:r>
            <a:r>
              <a:rPr lang="nl-NL" dirty="0"/>
              <a:t> rake or </a:t>
            </a:r>
            <a:r>
              <a:rPr lang="nl-NL" dirty="0" err="1"/>
              <a:t>calibrate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r>
              <a:rPr lang="nl-NL" dirty="0"/>
              <a:t>:</a:t>
            </a:r>
          </a:p>
          <a:p>
            <a:pPr marL="457200" lvl="1" indent="0">
              <a:buNone/>
            </a:pPr>
            <a:r>
              <a:rPr lang="nl-NL" dirty="0"/>
              <a:t>    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income</a:t>
            </a:r>
            <a:r>
              <a:rPr lang="nl-NL" dirty="0"/>
              <a:t>, </a:t>
            </a:r>
            <a:r>
              <a:rPr lang="nl-NL" dirty="0" err="1"/>
              <a:t>etc</a:t>
            </a:r>
            <a:r>
              <a:rPr lang="nl-NL" dirty="0"/>
              <a:t>…</a:t>
            </a:r>
          </a:p>
          <a:p>
            <a:r>
              <a:rPr lang="nl-NL" dirty="0"/>
              <a:t>Idea is </a:t>
            </a:r>
            <a:r>
              <a:rPr lang="nl-NL" dirty="0" err="1"/>
              <a:t>to</a:t>
            </a:r>
            <a:r>
              <a:rPr lang="nl-NL" dirty="0"/>
              <a:t> collect more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r>
              <a:rPr lang="nl-NL" dirty="0"/>
              <a:t> X</a:t>
            </a:r>
          </a:p>
          <a:p>
            <a:pPr lvl="1"/>
            <a:r>
              <a:rPr lang="nl-NL" dirty="0" err="1"/>
              <a:t>Netflix</a:t>
            </a:r>
            <a:r>
              <a:rPr lang="nl-NL" dirty="0"/>
              <a:t> </a:t>
            </a:r>
            <a:r>
              <a:rPr lang="nl-NL" dirty="0" err="1"/>
              <a:t>subscriptions</a:t>
            </a:r>
            <a:r>
              <a:rPr lang="nl-NL" dirty="0"/>
              <a:t>, </a:t>
            </a:r>
            <a:r>
              <a:rPr lang="nl-NL" dirty="0" err="1"/>
              <a:t>voting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, customer of a company, member of </a:t>
            </a:r>
            <a:r>
              <a:rPr lang="nl-NL" dirty="0" err="1"/>
              <a:t>organization</a:t>
            </a:r>
            <a:r>
              <a:rPr lang="nl-NL" dirty="0"/>
              <a:t>, ….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8AF5BF-EDC6-AF43-9FFD-40727167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7917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9822D-2DD1-BA4B-9AB5-AEE3526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2.2 </a:t>
            </a:r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BE7A54-0C5E-2D48-8905-54DA2AD1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5410944" cy="4525963"/>
          </a:xfrm>
        </p:spPr>
        <p:txBody>
          <a:bodyPr/>
          <a:lstStyle/>
          <a:p>
            <a:r>
              <a:rPr lang="nl-NL" dirty="0"/>
              <a:t>Approach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Mercer</a:t>
            </a:r>
            <a:r>
              <a:rPr lang="nl-NL" dirty="0"/>
              <a:t> (2018)</a:t>
            </a:r>
          </a:p>
          <a:p>
            <a:pPr lvl="1"/>
            <a:r>
              <a:rPr lang="nl-NL" dirty="0" err="1"/>
              <a:t>Netflix</a:t>
            </a:r>
            <a:r>
              <a:rPr lang="nl-NL" dirty="0"/>
              <a:t> </a:t>
            </a:r>
            <a:r>
              <a:rPr lang="nl-NL" dirty="0" err="1"/>
              <a:t>subscription</a:t>
            </a:r>
            <a:r>
              <a:rPr lang="nl-NL" dirty="0"/>
              <a:t>? </a:t>
            </a:r>
            <a:r>
              <a:rPr lang="nl-NL" dirty="0" err="1"/>
              <a:t>Voting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, customer of a company, member of </a:t>
            </a:r>
            <a:r>
              <a:rPr lang="nl-NL" dirty="0" err="1"/>
              <a:t>organization</a:t>
            </a:r>
            <a:endParaRPr lang="nl-NL" dirty="0"/>
          </a:p>
          <a:p>
            <a:r>
              <a:rPr lang="nl-NL" dirty="0"/>
              <a:t>i.e. More </a:t>
            </a:r>
            <a:r>
              <a:rPr lang="nl-NL" dirty="0" err="1"/>
              <a:t>elaborate</a:t>
            </a:r>
            <a:r>
              <a:rPr lang="nl-NL" dirty="0"/>
              <a:t> </a:t>
            </a:r>
            <a:r>
              <a:rPr lang="nl-NL" dirty="0" err="1"/>
              <a:t>weighting</a:t>
            </a:r>
            <a:endParaRPr lang="nl-NL" dirty="0"/>
          </a:p>
        </p:txBody>
      </p:sp>
      <p:pic>
        <p:nvPicPr>
          <p:cNvPr id="4" name="Picture 2" descr="https://www.pewresearch.org/wp-content/uploads/2018/01/PM_1.26.18_nonprob-02-new-01.png">
            <a:extLst>
              <a:ext uri="{FF2B5EF4-FFF2-40B4-BE49-F238E27FC236}">
                <a16:creationId xmlns:a16="http://schemas.microsoft.com/office/drawing/2014/main" id="{6B349A48-09D5-BF44-B7B8-28E080AB9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118964"/>
            <a:ext cx="2670246" cy="573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65623D23-206B-1C44-8B7E-F5DD433DB1CB}"/>
              </a:ext>
            </a:extLst>
          </p:cNvPr>
          <p:cNvSpPr txBox="1">
            <a:spLocks/>
          </p:cNvSpPr>
          <p:nvPr/>
        </p:nvSpPr>
        <p:spPr>
          <a:xfrm>
            <a:off x="1524000" y="5733256"/>
            <a:ext cx="5719734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Source:https</a:t>
            </a:r>
            <a:r>
              <a:rPr lang="nl-NL" sz="2000" dirty="0"/>
              <a:t>://www.pewresearch.org/methods/2018/01/26/reducing-bias-on-benchmarks/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025C6D-D1E2-B448-B05A-6794CAE1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703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99D5D-071C-3B4A-9E04-1674E7BD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2.3 Mass </a:t>
            </a:r>
            <a:r>
              <a:rPr lang="nl-NL" dirty="0" err="1"/>
              <a:t>imputation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AAED32-C4BD-724A-A4BC-600388EA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income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etc.</a:t>
            </a:r>
          </a:p>
          <a:p>
            <a:r>
              <a:rPr lang="nl-NL" dirty="0"/>
              <a:t>In </a:t>
            </a:r>
            <a:r>
              <a:rPr lang="nl-NL" dirty="0" err="1"/>
              <a:t>some</a:t>
            </a:r>
            <a:r>
              <a:rPr lang="nl-NL" dirty="0"/>
              <a:t> cases we have frame data</a:t>
            </a:r>
          </a:p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impute</a:t>
            </a:r>
            <a:r>
              <a:rPr lang="nl-NL" dirty="0"/>
              <a:t>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dirty="0" err="1"/>
              <a:t>whole</a:t>
            </a:r>
            <a:r>
              <a:rPr lang="nl-NL" b="1" dirty="0"/>
              <a:t> </a:t>
            </a:r>
            <a:r>
              <a:rPr lang="nl-NL" b="1" dirty="0" err="1"/>
              <a:t>population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B46B860-D36A-F54C-9C33-F80CB6DD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4773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99D5D-071C-3B4A-9E04-1674E7BD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/>
              <a:t>Mass </a:t>
            </a:r>
            <a:r>
              <a:rPr lang="nl-NL" dirty="0" err="1"/>
              <a:t>imputation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AAED32-C4BD-724A-A4BC-600388EA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3682752" cy="4525963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We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income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etc.</a:t>
            </a:r>
          </a:p>
          <a:p>
            <a:r>
              <a:rPr lang="nl-NL" dirty="0"/>
              <a:t>In </a:t>
            </a:r>
            <a:r>
              <a:rPr lang="nl-NL" dirty="0" err="1"/>
              <a:t>some</a:t>
            </a:r>
            <a:r>
              <a:rPr lang="nl-NL" dirty="0"/>
              <a:t> cases we have frame data</a:t>
            </a:r>
          </a:p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impute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whole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02B45F0-C5BC-F349-B40B-8E5FEDFD16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532709"/>
              </p:ext>
            </p:extLst>
          </p:nvPr>
        </p:nvGraphicFramePr>
        <p:xfrm>
          <a:off x="6110727" y="188640"/>
          <a:ext cx="4449769" cy="598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954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889954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889954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613323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1166584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9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41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1163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nl-NL" sz="1100" dirty="0" err="1"/>
                        <a:t>You</a:t>
                      </a:r>
                      <a:r>
                        <a:rPr lang="nl-NL" sz="1100" dirty="0"/>
                        <a:t> have X </a:t>
                      </a:r>
                      <a:r>
                        <a:rPr lang="nl-NL" sz="1100" dirty="0" err="1"/>
                        <a:t>million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rows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only</a:t>
                      </a:r>
                      <a:r>
                        <a:rPr lang="nl-NL" sz="1100" dirty="0"/>
                        <a:t> X </a:t>
                      </a:r>
                      <a:r>
                        <a:rPr lang="nl-NL" sz="1100" dirty="0" err="1"/>
                        <a:t>thousand</a:t>
                      </a:r>
                      <a:r>
                        <a:rPr lang="nl-NL" sz="1100" dirty="0"/>
                        <a:t> of thesehave 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729500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279E9A-2376-C347-B78D-72337DEA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793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FEA0-618E-0FC2-5140-FC23F961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Double-robust estimators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2CE2-E335-4CAD-6B06-25EFC2DE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1 quasi-randomization</a:t>
            </a:r>
          </a:p>
          <a:p>
            <a:pPr lvl="2"/>
            <a:r>
              <a:rPr lang="en-US" dirty="0"/>
              <a:t>Estimate response propensities</a:t>
            </a:r>
          </a:p>
          <a:p>
            <a:pPr lvl="1"/>
            <a:r>
              <a:rPr lang="en-US" dirty="0"/>
              <a:t>2. Calibration (superpopulation)</a:t>
            </a:r>
          </a:p>
          <a:p>
            <a:pPr lvl="1"/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569A2-3341-F35E-F848-9B95B28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9073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2E00-0C65-ACE5-A8CE-8447E8B8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Valliant (2020) simulation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4581-4C61-A725-35ED-838BBB958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out different estimation methods</a:t>
            </a:r>
          </a:p>
          <a:p>
            <a:pPr lvl="1"/>
            <a:r>
              <a:rPr lang="nl-NL" dirty="0"/>
              <a:t>Different </a:t>
            </a:r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estimation</a:t>
            </a:r>
            <a:endParaRPr lang="nl-NL" dirty="0"/>
          </a:p>
          <a:p>
            <a:pPr lvl="2"/>
            <a:r>
              <a:rPr lang="nl-NL" dirty="0" err="1"/>
              <a:t>Jackknife</a:t>
            </a:r>
            <a:r>
              <a:rPr lang="nl-NL" dirty="0"/>
              <a:t>???</a:t>
            </a:r>
          </a:p>
          <a:p>
            <a:endParaRPr lang="nl-NL" dirty="0"/>
          </a:p>
          <a:p>
            <a:r>
              <a:rPr lang="nl-NL" dirty="0" err="1"/>
              <a:t>Result</a:t>
            </a:r>
            <a:r>
              <a:rPr lang="nl-NL" dirty="0"/>
              <a:t>: </a:t>
            </a:r>
          </a:p>
          <a:p>
            <a:pPr lvl="1"/>
            <a:r>
              <a:rPr lang="nl-NL" dirty="0"/>
              <a:t>no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perfectly</a:t>
            </a:r>
            <a:endParaRPr lang="nl-NL" dirty="0"/>
          </a:p>
          <a:p>
            <a:pPr lvl="1"/>
            <a:r>
              <a:rPr lang="nl-NL" dirty="0"/>
              <a:t>Double </a:t>
            </a:r>
            <a:r>
              <a:rPr lang="nl-NL" dirty="0" err="1"/>
              <a:t>robust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generally</a:t>
            </a:r>
            <a:r>
              <a:rPr lang="nl-NL" dirty="0"/>
              <a:t> best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D2E10-4D7E-7AA1-C626-92EFB659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7711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A32E5-F847-C849-81B4-638B16B3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Sensitivity</a:t>
            </a:r>
            <a:r>
              <a:rPr lang="nl-NL" dirty="0"/>
              <a:t> analyses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1D92F5-43D6-0A46-A9DC-F519FCF3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Cf Meng (2018)</a:t>
            </a:r>
          </a:p>
          <a:p>
            <a:r>
              <a:rPr lang="nl-NL" dirty="0" err="1"/>
              <a:t>Pattern</a:t>
            </a:r>
            <a:r>
              <a:rPr lang="nl-NL" dirty="0"/>
              <a:t> Mixture </a:t>
            </a:r>
            <a:r>
              <a:rPr lang="nl-NL" dirty="0" err="1"/>
              <a:t>modeling</a:t>
            </a:r>
            <a:endParaRPr lang="nl-NL" dirty="0"/>
          </a:p>
          <a:p>
            <a:pPr lvl="1"/>
            <a:r>
              <a:rPr lang="nl-NL" dirty="0"/>
              <a:t>Enter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parameter in </a:t>
            </a:r>
            <a:r>
              <a:rPr lang="nl-NL" dirty="0" err="1"/>
              <a:t>the</a:t>
            </a:r>
            <a:r>
              <a:rPr lang="nl-NL" dirty="0"/>
              <a:t> model (</a:t>
            </a:r>
            <a:r>
              <a:rPr lang="nl-NL" dirty="0" err="1"/>
              <a:t>e.g</a:t>
            </a:r>
            <a:r>
              <a:rPr lang="nl-NL" dirty="0"/>
              <a:t> a </a:t>
            </a:r>
            <a:r>
              <a:rPr lang="nl-NL" dirty="0" err="1"/>
              <a:t>selection</a:t>
            </a:r>
            <a:r>
              <a:rPr lang="nl-NL" dirty="0"/>
              <a:t> bias parameter)</a:t>
            </a:r>
          </a:p>
          <a:p>
            <a:pPr lvl="1"/>
            <a:r>
              <a:rPr lang="nl-NL" dirty="0" err="1"/>
              <a:t>This</a:t>
            </a:r>
            <a:r>
              <a:rPr lang="nl-NL" dirty="0"/>
              <a:t> parameter </a:t>
            </a:r>
            <a:r>
              <a:rPr lang="nl-NL" dirty="0" err="1"/>
              <a:t>can</a:t>
            </a:r>
            <a:r>
              <a:rPr lang="nl-NL" dirty="0"/>
              <a:t> take different </a:t>
            </a:r>
            <a:r>
              <a:rPr lang="nl-NL" dirty="0" err="1"/>
              <a:t>forms</a:t>
            </a:r>
            <a:r>
              <a:rPr lang="nl-NL" dirty="0"/>
              <a:t> </a:t>
            </a:r>
          </a:p>
          <a:p>
            <a:pPr lvl="2"/>
            <a:r>
              <a:rPr lang="nl-NL" dirty="0" err="1"/>
              <a:t>Covary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parameters</a:t>
            </a:r>
          </a:p>
          <a:p>
            <a:pPr lvl="1"/>
            <a:r>
              <a:rPr lang="nl-NL" dirty="0" err="1"/>
              <a:t>Simulate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Heckman </a:t>
            </a:r>
            <a:r>
              <a:rPr lang="nl-NL" dirty="0" err="1"/>
              <a:t>selection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.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sz="1700" dirty="0"/>
              <a:t>See </a:t>
            </a:r>
            <a:r>
              <a:rPr lang="nl-NL" sz="1700" dirty="0" err="1"/>
              <a:t>Andridge</a:t>
            </a:r>
            <a:r>
              <a:rPr lang="nl-NL" sz="1700" dirty="0"/>
              <a:t>, R. R., &amp; Little, R. J. (2011). Proxy </a:t>
            </a:r>
            <a:r>
              <a:rPr lang="nl-NL" sz="1700" dirty="0" err="1"/>
              <a:t>pattern</a:t>
            </a:r>
            <a:r>
              <a:rPr lang="nl-NL" sz="1700" dirty="0"/>
              <a:t>-mixture analysis </a:t>
            </a:r>
            <a:r>
              <a:rPr lang="nl-NL" sz="1700" dirty="0" err="1"/>
              <a:t>for</a:t>
            </a:r>
            <a:r>
              <a:rPr lang="nl-NL" sz="1700" dirty="0"/>
              <a:t> survey </a:t>
            </a:r>
            <a:r>
              <a:rPr lang="nl-NL" sz="1700" dirty="0" err="1"/>
              <a:t>nonresponse</a:t>
            </a:r>
            <a:r>
              <a:rPr lang="nl-NL" sz="1700" dirty="0"/>
              <a:t>. </a:t>
            </a:r>
            <a:r>
              <a:rPr lang="nl-NL" sz="1700" i="1" dirty="0"/>
              <a:t>Journal of Official </a:t>
            </a:r>
            <a:r>
              <a:rPr lang="nl-NL" sz="1700" i="1" dirty="0" err="1"/>
              <a:t>Statistics</a:t>
            </a:r>
            <a:r>
              <a:rPr lang="nl-NL" sz="1700" dirty="0"/>
              <a:t>, </a:t>
            </a:r>
            <a:r>
              <a:rPr lang="nl-NL" sz="1700" i="1" dirty="0"/>
              <a:t>27</a:t>
            </a:r>
            <a:r>
              <a:rPr lang="nl-NL" sz="1700" dirty="0"/>
              <a:t>(2), 153.</a:t>
            </a:r>
          </a:p>
          <a:p>
            <a:pPr marL="457200" lvl="1" indent="0">
              <a:buNone/>
            </a:pPr>
            <a:r>
              <a:rPr lang="en-US" sz="1700" dirty="0"/>
              <a:t>See West, B. T., &amp; </a:t>
            </a:r>
            <a:r>
              <a:rPr lang="en-US" sz="1700" dirty="0" err="1"/>
              <a:t>Andridge</a:t>
            </a:r>
            <a:r>
              <a:rPr lang="en-US" sz="1700" dirty="0"/>
              <a:t>, R. R. (2023). Evaluating Pre-Election Polling Estimates Using a New Measure of Non-Ignorable Selection Bias. </a:t>
            </a:r>
            <a:r>
              <a:rPr lang="en-US" sz="1700" i="1" dirty="0"/>
              <a:t>Public Opinion Quarterly</a:t>
            </a:r>
            <a:r>
              <a:rPr lang="en-US" sz="1700" dirty="0"/>
              <a:t>, nfad018.</a:t>
            </a:r>
            <a:endParaRPr lang="nl-NL" sz="17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39522E-7882-7D4D-9137-55EE3C6D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655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B2414-E7E8-6E4F-9804-B1A00A0C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(class + THE)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CE7E1D-3AEC-6141-BF1F-3AFAB46E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nl-NL" dirty="0" err="1"/>
              <a:t>Competition</a:t>
            </a:r>
            <a:r>
              <a:rPr lang="nl-NL" dirty="0"/>
              <a:t>!</a:t>
            </a:r>
          </a:p>
          <a:p>
            <a:pPr lvl="1"/>
            <a:r>
              <a:rPr lang="nl-NL" dirty="0"/>
              <a:t>Three non-</a:t>
            </a:r>
            <a:r>
              <a:rPr lang="nl-NL" dirty="0" err="1"/>
              <a:t>probability</a:t>
            </a:r>
            <a:r>
              <a:rPr lang="nl-NL" dirty="0"/>
              <a:t> samples</a:t>
            </a:r>
          </a:p>
          <a:p>
            <a:pPr lvl="1"/>
            <a:r>
              <a:rPr lang="nl-NL" dirty="0"/>
              <a:t>Sample </a:t>
            </a:r>
            <a:r>
              <a:rPr lang="nl-NL" dirty="0" err="1"/>
              <a:t>size</a:t>
            </a:r>
            <a:r>
              <a:rPr lang="nl-NL" dirty="0"/>
              <a:t> 30.000</a:t>
            </a:r>
          </a:p>
          <a:p>
            <a:pPr lvl="1"/>
            <a:r>
              <a:rPr lang="nl-NL" dirty="0" err="1"/>
              <a:t>June</a:t>
            </a:r>
            <a:r>
              <a:rPr lang="nl-NL" dirty="0"/>
              <a:t>/</a:t>
            </a:r>
            <a:r>
              <a:rPr lang="nl-NL" dirty="0" err="1"/>
              <a:t>July</a:t>
            </a:r>
            <a:r>
              <a:rPr lang="nl-NL" dirty="0"/>
              <a:t> 2016</a:t>
            </a:r>
          </a:p>
          <a:p>
            <a:pPr lvl="1"/>
            <a:r>
              <a:rPr lang="nl-NL" dirty="0" err="1"/>
              <a:t>You</a:t>
            </a:r>
            <a:r>
              <a:rPr lang="nl-NL" dirty="0"/>
              <a:t> get 15.000 cases</a:t>
            </a:r>
          </a:p>
          <a:p>
            <a:pPr lvl="1"/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superpopulation</a:t>
            </a:r>
            <a:r>
              <a:rPr lang="nl-NL" dirty="0"/>
              <a:t> dataset (</a:t>
            </a:r>
            <a:r>
              <a:rPr lang="nl-NL" dirty="0" err="1"/>
              <a:t>Mercer</a:t>
            </a:r>
            <a:r>
              <a:rPr lang="nl-NL" dirty="0"/>
              <a:t>, Lau &amp; Kennedy, 2018)</a:t>
            </a:r>
          </a:p>
          <a:p>
            <a:r>
              <a:rPr lang="nl-NL" dirty="0"/>
              <a:t>Goal: </a:t>
            </a:r>
            <a:r>
              <a:rPr lang="nl-NL" dirty="0" err="1"/>
              <a:t>adjust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sample:</a:t>
            </a:r>
          </a:p>
          <a:p>
            <a:pPr lvl="1"/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variables</a:t>
            </a:r>
          </a:p>
          <a:p>
            <a:pPr lvl="1"/>
            <a:r>
              <a:rPr lang="nl-NL" dirty="0" err="1"/>
              <a:t>Calibrate</a:t>
            </a:r>
            <a:r>
              <a:rPr lang="nl-NL" dirty="0"/>
              <a:t>, rake, </a:t>
            </a:r>
            <a:r>
              <a:rPr lang="nl-NL" dirty="0" err="1"/>
              <a:t>impute</a:t>
            </a:r>
            <a:r>
              <a:rPr lang="nl-NL" dirty="0"/>
              <a:t>?</a:t>
            </a:r>
          </a:p>
          <a:p>
            <a:r>
              <a:rPr lang="nl-NL" dirty="0" err="1"/>
              <a:t>Prize</a:t>
            </a:r>
            <a:r>
              <a:rPr lang="nl-NL" dirty="0"/>
              <a:t>: </a:t>
            </a:r>
            <a:r>
              <a:rPr lang="nl-NL" dirty="0" err="1"/>
              <a:t>eternal</a:t>
            </a:r>
            <a:r>
              <a:rPr lang="nl-NL" dirty="0"/>
              <a:t> </a:t>
            </a:r>
            <a:r>
              <a:rPr lang="nl-NL" dirty="0" err="1"/>
              <a:t>fame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 survey </a:t>
            </a:r>
            <a:r>
              <a:rPr lang="nl-NL" dirty="0" err="1"/>
              <a:t>related</a:t>
            </a:r>
            <a:r>
              <a:rPr lang="nl-NL" dirty="0"/>
              <a:t> present</a:t>
            </a:r>
          </a:p>
          <a:p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9EDF79-0CB0-7149-A989-187291BE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87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 </a:t>
            </a:r>
            <a:r>
              <a:rPr lang="nl-NL" dirty="0" err="1"/>
              <a:t>to</a:t>
            </a:r>
            <a:r>
              <a:rPr lang="nl-NL" dirty="0"/>
              <a:t> week 1 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052736"/>
            <a:ext cx="5832648" cy="3467178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631504" y="4538860"/>
            <a:ext cx="88569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/>
              <a:t>Adjustments</a:t>
            </a:r>
            <a:r>
              <a:rPr lang="nl-NL" sz="2800" dirty="0"/>
              <a:t> </a:t>
            </a:r>
            <a:r>
              <a:rPr lang="nl-NL" sz="2800" dirty="0" err="1"/>
              <a:t>only</a:t>
            </a:r>
            <a:r>
              <a:rPr lang="nl-NL" sz="2800" dirty="0"/>
              <a:t> help a bit on </a:t>
            </a:r>
            <a:r>
              <a:rPr lang="nl-NL" sz="2800" dirty="0" err="1"/>
              <a:t>average</a:t>
            </a: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For </a:t>
            </a:r>
            <a:r>
              <a:rPr lang="nl-NL" sz="2800" dirty="0" err="1"/>
              <a:t>individual</a:t>
            </a:r>
            <a:r>
              <a:rPr lang="nl-NL" sz="2800" dirty="0"/>
              <a:t> polls </a:t>
            </a:r>
            <a:r>
              <a:rPr lang="nl-NL" sz="2800" dirty="0" err="1"/>
              <a:t>they</a:t>
            </a:r>
            <a:r>
              <a:rPr lang="nl-NL" sz="2800" dirty="0"/>
              <a:t> </a:t>
            </a:r>
            <a:r>
              <a:rPr lang="nl-NL" sz="2800" dirty="0" err="1"/>
              <a:t>sometimes</a:t>
            </a:r>
            <a:r>
              <a:rPr lang="nl-NL" sz="2800" dirty="0"/>
              <a:t> make </a:t>
            </a:r>
            <a:r>
              <a:rPr lang="nl-NL" sz="2800" dirty="0" err="1"/>
              <a:t>matters</a:t>
            </a:r>
            <a:r>
              <a:rPr lang="nl-NL" sz="2800" dirty="0"/>
              <a:t> </a:t>
            </a:r>
            <a:r>
              <a:rPr lang="nl-NL" sz="2800" dirty="0" err="1"/>
              <a:t>worse</a:t>
            </a:r>
            <a:r>
              <a:rPr lang="nl-NL" sz="2800" dirty="0"/>
              <a:t>!</a:t>
            </a:r>
          </a:p>
          <a:p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A3802F5-68D3-D942-B3BC-4FD498E3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498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on “data integration”</a:t>
            </a:r>
          </a:p>
          <a:p>
            <a:r>
              <a:rPr lang="en-US" dirty="0"/>
              <a:t>Keep working on your group assignments</a:t>
            </a:r>
          </a:p>
          <a:p>
            <a:r>
              <a:rPr lang="en-US" dirty="0"/>
              <a:t>In two weeks -&gt; final meeting</a:t>
            </a:r>
          </a:p>
          <a:p>
            <a:pPr lvl="1"/>
            <a:r>
              <a:rPr lang="en-US" dirty="0"/>
              <a:t>Prepare an online document that should be readable in 6 minutes</a:t>
            </a:r>
          </a:p>
          <a:p>
            <a:pPr lvl="2"/>
            <a:r>
              <a:rPr lang="en-US" dirty="0"/>
              <a:t>Video, wiki, website….</a:t>
            </a:r>
          </a:p>
          <a:p>
            <a:pPr lvl="1"/>
            <a:r>
              <a:rPr lang="en-US" dirty="0"/>
              <a:t>Send around by </a:t>
            </a:r>
            <a:r>
              <a:rPr lang="en-US"/>
              <a:t>December 8, </a:t>
            </a:r>
            <a:r>
              <a:rPr lang="en-US" dirty="0"/>
              <a:t>17:00</a:t>
            </a:r>
          </a:p>
          <a:p>
            <a:pPr lvl="1"/>
            <a:r>
              <a:rPr lang="en-US" dirty="0"/>
              <a:t>Review 1 presentation of other group and prepare 3 questions.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6EF2CDD-F37D-0E4A-9C7F-FAC5F12E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3769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6763A-7CF9-3149-9298-E75487E4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reading?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1FBDDC-7626-C24B-9CCB-C7812ECB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err="1"/>
              <a:t>Andridge</a:t>
            </a:r>
            <a:r>
              <a:rPr lang="nl-NL" dirty="0"/>
              <a:t>, R. R., &amp; Little, R. J. (2011). Proxy </a:t>
            </a:r>
            <a:r>
              <a:rPr lang="nl-NL" dirty="0" err="1"/>
              <a:t>pattern</a:t>
            </a:r>
            <a:r>
              <a:rPr lang="nl-NL" dirty="0"/>
              <a:t>-mixture analysis </a:t>
            </a:r>
            <a:r>
              <a:rPr lang="nl-NL" dirty="0" err="1"/>
              <a:t>for</a:t>
            </a:r>
            <a:r>
              <a:rPr lang="nl-NL" dirty="0"/>
              <a:t> survey </a:t>
            </a:r>
            <a:r>
              <a:rPr lang="nl-NL" dirty="0" err="1"/>
              <a:t>nonresponse</a:t>
            </a:r>
            <a:r>
              <a:rPr lang="nl-NL" dirty="0"/>
              <a:t>. </a:t>
            </a:r>
            <a:r>
              <a:rPr lang="nl-NL" i="1" dirty="0"/>
              <a:t>Journal of Official </a:t>
            </a:r>
            <a:r>
              <a:rPr lang="nl-NL" i="1" dirty="0" err="1"/>
              <a:t>Statistics</a:t>
            </a:r>
            <a:r>
              <a:rPr lang="nl-NL" dirty="0"/>
              <a:t>, </a:t>
            </a:r>
            <a:r>
              <a:rPr lang="nl-NL" i="1" dirty="0"/>
              <a:t>27</a:t>
            </a:r>
            <a:r>
              <a:rPr lang="nl-NL" dirty="0"/>
              <a:t>(2), </a:t>
            </a:r>
            <a:r>
              <a:rPr lang="nl-NL"/>
              <a:t>153.</a:t>
            </a:r>
            <a:endParaRPr lang="nl-NL" dirty="0"/>
          </a:p>
          <a:p>
            <a:r>
              <a:rPr lang="nl-NL" dirty="0"/>
              <a:t>Chen, S., Yang, S., &amp; Kim, J. K. (2020). </a:t>
            </a:r>
            <a:r>
              <a:rPr lang="nl-NL" dirty="0" err="1"/>
              <a:t>Nonparametric</a:t>
            </a:r>
            <a:r>
              <a:rPr lang="nl-NL" dirty="0"/>
              <a:t> Mass </a:t>
            </a:r>
            <a:r>
              <a:rPr lang="nl-NL" dirty="0" err="1"/>
              <a:t>Imputation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Data Integration. </a:t>
            </a:r>
            <a:r>
              <a:rPr lang="nl-NL" i="1" dirty="0"/>
              <a:t>Journal of Survey </a:t>
            </a:r>
            <a:r>
              <a:rPr lang="nl-NL" i="1" dirty="0" err="1"/>
              <a:t>Statistics</a:t>
            </a:r>
            <a:r>
              <a:rPr lang="nl-NL" i="1" dirty="0"/>
              <a:t>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Methodology</a:t>
            </a:r>
            <a:r>
              <a:rPr lang="nl-NL" dirty="0"/>
              <a:t>.</a:t>
            </a:r>
          </a:p>
          <a:p>
            <a:r>
              <a:rPr lang="nl-NL" dirty="0"/>
              <a:t>Elliott, M. R., &amp; </a:t>
            </a:r>
            <a:r>
              <a:rPr lang="nl-NL" dirty="0" err="1"/>
              <a:t>Valliant</a:t>
            </a:r>
            <a:r>
              <a:rPr lang="nl-NL" dirty="0"/>
              <a:t>, R. (2017). </a:t>
            </a:r>
            <a:r>
              <a:rPr lang="nl-NL" dirty="0" err="1"/>
              <a:t>Inference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nonprobability</a:t>
            </a:r>
            <a:r>
              <a:rPr lang="nl-NL" dirty="0"/>
              <a:t> samples. </a:t>
            </a:r>
            <a:r>
              <a:rPr lang="nl-NL" i="1" dirty="0"/>
              <a:t>Statistical </a:t>
            </a:r>
            <a:r>
              <a:rPr lang="nl-NL" i="1" dirty="0" err="1"/>
              <a:t>Science</a:t>
            </a:r>
            <a:r>
              <a:rPr lang="nl-NL" dirty="0"/>
              <a:t>, </a:t>
            </a:r>
            <a:r>
              <a:rPr lang="nl-NL" i="1" dirty="0"/>
              <a:t>32</a:t>
            </a:r>
            <a:r>
              <a:rPr lang="nl-NL" dirty="0"/>
              <a:t>(2), 249-264.</a:t>
            </a:r>
          </a:p>
          <a:p>
            <a:r>
              <a:rPr lang="nl-NL" dirty="0"/>
              <a:t>Kim, J. K., Park, S., Chen, Y., &amp; </a:t>
            </a:r>
            <a:r>
              <a:rPr lang="nl-NL" dirty="0" err="1"/>
              <a:t>Wu</a:t>
            </a:r>
            <a:r>
              <a:rPr lang="nl-NL" dirty="0"/>
              <a:t>, C. (2018). </a:t>
            </a:r>
            <a:r>
              <a:rPr lang="nl-NL" dirty="0" err="1"/>
              <a:t>Combining</a:t>
            </a:r>
            <a:r>
              <a:rPr lang="nl-NL" dirty="0"/>
              <a:t> 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survey samples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mass</a:t>
            </a:r>
            <a:r>
              <a:rPr lang="nl-NL" dirty="0"/>
              <a:t> </a:t>
            </a:r>
            <a:r>
              <a:rPr lang="nl-NL" dirty="0" err="1"/>
              <a:t>imputation</a:t>
            </a:r>
            <a:r>
              <a:rPr lang="nl-NL" dirty="0"/>
              <a:t>. </a:t>
            </a:r>
            <a:r>
              <a:rPr lang="nl-NL" i="1" dirty="0" err="1"/>
              <a:t>arXiv</a:t>
            </a:r>
            <a:r>
              <a:rPr lang="nl-NL" i="1" dirty="0"/>
              <a:t> preprint arXiv:1812.10694</a:t>
            </a:r>
            <a:r>
              <a:rPr lang="nl-NL" dirty="0"/>
              <a:t>.</a:t>
            </a:r>
          </a:p>
          <a:p>
            <a:r>
              <a:rPr lang="nl-NL" dirty="0" err="1"/>
              <a:t>Rafei</a:t>
            </a:r>
            <a:r>
              <a:rPr lang="nl-NL" dirty="0"/>
              <a:t>, A., </a:t>
            </a:r>
            <a:r>
              <a:rPr lang="nl-NL" dirty="0" err="1"/>
              <a:t>Flannagan</a:t>
            </a:r>
            <a:r>
              <a:rPr lang="nl-NL" dirty="0"/>
              <a:t>, C. A., &amp; Elliott, M. R. (2020). Big Data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Finite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: </a:t>
            </a:r>
            <a:r>
              <a:rPr lang="nl-NL" dirty="0" err="1"/>
              <a:t>Applying</a:t>
            </a:r>
            <a:r>
              <a:rPr lang="nl-NL" dirty="0"/>
              <a:t> Quasi-Random Approaches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Naturalistic</a:t>
            </a:r>
            <a:r>
              <a:rPr lang="nl-NL" dirty="0"/>
              <a:t> </a:t>
            </a:r>
            <a:r>
              <a:rPr lang="nl-NL" dirty="0" err="1"/>
              <a:t>Driving</a:t>
            </a:r>
            <a:r>
              <a:rPr lang="nl-NL" dirty="0"/>
              <a:t> Data Using </a:t>
            </a:r>
            <a:r>
              <a:rPr lang="nl-NL" dirty="0" err="1"/>
              <a:t>Bayesian</a:t>
            </a:r>
            <a:r>
              <a:rPr lang="nl-NL" dirty="0"/>
              <a:t> Additive </a:t>
            </a:r>
            <a:r>
              <a:rPr lang="nl-NL" dirty="0" err="1"/>
              <a:t>Regression</a:t>
            </a:r>
            <a:r>
              <a:rPr lang="nl-NL" dirty="0"/>
              <a:t> Trees. </a:t>
            </a:r>
            <a:r>
              <a:rPr lang="nl-NL" i="1" dirty="0"/>
              <a:t>Journal of Survey </a:t>
            </a:r>
            <a:r>
              <a:rPr lang="nl-NL" i="1" dirty="0" err="1"/>
              <a:t>Statistics</a:t>
            </a:r>
            <a:r>
              <a:rPr lang="nl-NL" i="1" dirty="0"/>
              <a:t>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Methodology</a:t>
            </a:r>
            <a:r>
              <a:rPr lang="nl-NL" dirty="0"/>
              <a:t>, </a:t>
            </a:r>
            <a:r>
              <a:rPr lang="nl-NL" i="1" dirty="0"/>
              <a:t>8</a:t>
            </a:r>
            <a:r>
              <a:rPr lang="nl-NL" dirty="0"/>
              <a:t>(1), 148-180.</a:t>
            </a:r>
          </a:p>
          <a:p>
            <a:r>
              <a:rPr lang="nl-NL" dirty="0" err="1"/>
              <a:t>Valliant</a:t>
            </a:r>
            <a:r>
              <a:rPr lang="nl-NL" dirty="0"/>
              <a:t>, R. (2020). </a:t>
            </a:r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alternatives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estimation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nonprobability</a:t>
            </a:r>
            <a:r>
              <a:rPr lang="nl-NL" dirty="0"/>
              <a:t> samples. </a:t>
            </a:r>
            <a:r>
              <a:rPr lang="nl-NL" i="1" dirty="0"/>
              <a:t>Journal of Survey </a:t>
            </a:r>
            <a:r>
              <a:rPr lang="nl-NL" i="1" dirty="0" err="1"/>
              <a:t>Statistics</a:t>
            </a:r>
            <a:r>
              <a:rPr lang="nl-NL" i="1" dirty="0"/>
              <a:t> and Methodology</a:t>
            </a:r>
            <a:r>
              <a:rPr lang="nl-NL" dirty="0"/>
              <a:t>, </a:t>
            </a:r>
            <a:r>
              <a:rPr lang="nl-NL" i="1" dirty="0"/>
              <a:t>8</a:t>
            </a:r>
            <a:r>
              <a:rPr lang="nl-NL" dirty="0"/>
              <a:t>(2), 231-263.</a:t>
            </a:r>
          </a:p>
          <a:p>
            <a:r>
              <a:rPr lang="en-US" dirty="0"/>
              <a:t>West, B. T., &amp; </a:t>
            </a:r>
            <a:r>
              <a:rPr lang="en-US" dirty="0" err="1"/>
              <a:t>Andridge</a:t>
            </a:r>
            <a:r>
              <a:rPr lang="en-US" dirty="0"/>
              <a:t>, R. R. (2023). Evaluating Pre-Election Polling Estimates Using a New Measure of Non-Ignorable Selection Bias. </a:t>
            </a:r>
            <a:r>
              <a:rPr lang="en-US" i="1" dirty="0"/>
              <a:t>Public Opinion Quarterly</a:t>
            </a:r>
            <a:r>
              <a:rPr lang="en-US" dirty="0"/>
              <a:t>, nfad018.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CD17B0-E9CD-2144-A066-E13E2E3F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84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 </a:t>
            </a:r>
            <a:r>
              <a:rPr lang="nl-NL" dirty="0" err="1"/>
              <a:t>to</a:t>
            </a:r>
            <a:r>
              <a:rPr lang="nl-NL" dirty="0"/>
              <a:t> week 1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052736"/>
            <a:ext cx="5832648" cy="3467178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631504" y="4538861"/>
            <a:ext cx="88569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Adjustments</a:t>
            </a:r>
            <a:r>
              <a:rPr lang="nl-NL" sz="2400" dirty="0"/>
              <a:t> </a:t>
            </a:r>
            <a:r>
              <a:rPr lang="nl-NL" sz="2400" dirty="0" err="1"/>
              <a:t>only</a:t>
            </a:r>
            <a:r>
              <a:rPr lang="nl-NL" sz="2400" dirty="0"/>
              <a:t> help a bit on </a:t>
            </a:r>
            <a:r>
              <a:rPr lang="nl-NL" sz="2400" dirty="0" err="1"/>
              <a:t>average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For </a:t>
            </a:r>
            <a:r>
              <a:rPr lang="nl-NL" sz="2400" dirty="0" err="1"/>
              <a:t>individual</a:t>
            </a:r>
            <a:r>
              <a:rPr lang="nl-NL" sz="2400" dirty="0"/>
              <a:t> polls </a:t>
            </a:r>
            <a:r>
              <a:rPr lang="nl-NL" sz="2400" dirty="0" err="1"/>
              <a:t>they</a:t>
            </a:r>
            <a:r>
              <a:rPr lang="nl-NL" sz="2400" dirty="0"/>
              <a:t> </a:t>
            </a:r>
            <a:r>
              <a:rPr lang="nl-NL" sz="2400" dirty="0" err="1"/>
              <a:t>sometimes</a:t>
            </a:r>
            <a:r>
              <a:rPr lang="nl-NL" sz="2400" dirty="0"/>
              <a:t> make </a:t>
            </a:r>
            <a:r>
              <a:rPr lang="nl-NL" sz="2400" dirty="0" err="1"/>
              <a:t>matters</a:t>
            </a:r>
            <a:r>
              <a:rPr lang="nl-NL" sz="2400" dirty="0"/>
              <a:t> </a:t>
            </a:r>
            <a:r>
              <a:rPr lang="nl-NL" sz="2400" dirty="0" err="1"/>
              <a:t>worse</a:t>
            </a:r>
            <a:r>
              <a:rPr lang="nl-NL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Grade of pollster/ sample </a:t>
            </a:r>
            <a:r>
              <a:rPr lang="nl-NL" sz="2400" dirty="0" err="1"/>
              <a:t>size</a:t>
            </a:r>
            <a:r>
              <a:rPr lang="nl-NL" sz="2400" dirty="0"/>
              <a:t>/ </a:t>
            </a:r>
            <a:r>
              <a:rPr lang="nl-NL" sz="2400" dirty="0" err="1"/>
              <a:t>population</a:t>
            </a:r>
            <a:r>
              <a:rPr lang="nl-NL" sz="2400" dirty="0"/>
              <a:t> </a:t>
            </a:r>
            <a:r>
              <a:rPr lang="nl-NL" sz="2400" dirty="0" err="1"/>
              <a:t>dont</a:t>
            </a:r>
            <a:r>
              <a:rPr lang="nl-NL" sz="2400" dirty="0"/>
              <a:t> make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difference</a:t>
            </a:r>
            <a:endParaRPr lang="nl-NL" sz="2400" dirty="0"/>
          </a:p>
          <a:p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F83A014-AB57-4B4D-A62C-D6D045E8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82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We have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052736"/>
            <a:ext cx="5832648" cy="3467178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631504" y="4538861"/>
            <a:ext cx="8856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Adjustments</a:t>
            </a:r>
            <a:r>
              <a:rPr lang="nl-NL" sz="2400" dirty="0"/>
              <a:t> </a:t>
            </a:r>
            <a:r>
              <a:rPr lang="nl-NL" sz="2400" dirty="0" err="1"/>
              <a:t>only</a:t>
            </a:r>
            <a:r>
              <a:rPr lang="nl-NL" sz="2400" dirty="0"/>
              <a:t> help a bit on </a:t>
            </a:r>
            <a:r>
              <a:rPr lang="nl-NL" sz="2400" dirty="0" err="1"/>
              <a:t>average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For </a:t>
            </a:r>
            <a:r>
              <a:rPr lang="nl-NL" sz="2400" dirty="0" err="1"/>
              <a:t>individual</a:t>
            </a:r>
            <a:r>
              <a:rPr lang="nl-NL" sz="2400" dirty="0"/>
              <a:t> polls </a:t>
            </a:r>
            <a:r>
              <a:rPr lang="nl-NL" sz="2400" dirty="0" err="1"/>
              <a:t>they</a:t>
            </a:r>
            <a:r>
              <a:rPr lang="nl-NL" sz="2400" dirty="0"/>
              <a:t> </a:t>
            </a:r>
            <a:r>
              <a:rPr lang="nl-NL" sz="2400" dirty="0" err="1"/>
              <a:t>sometimes</a:t>
            </a:r>
            <a:r>
              <a:rPr lang="nl-NL" sz="2400" dirty="0"/>
              <a:t> make </a:t>
            </a:r>
            <a:r>
              <a:rPr lang="nl-NL" sz="2400" dirty="0" err="1"/>
              <a:t>matters</a:t>
            </a:r>
            <a:r>
              <a:rPr lang="nl-NL" sz="2400" dirty="0"/>
              <a:t> </a:t>
            </a:r>
            <a:r>
              <a:rPr lang="nl-NL" sz="2400" dirty="0" err="1"/>
              <a:t>worse</a:t>
            </a:r>
            <a:r>
              <a:rPr lang="nl-NL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Grade of pollster/ sample </a:t>
            </a:r>
            <a:r>
              <a:rPr lang="nl-NL" sz="2400" dirty="0" err="1"/>
              <a:t>size</a:t>
            </a:r>
            <a:r>
              <a:rPr lang="nl-NL" sz="2400" dirty="0"/>
              <a:t>/ </a:t>
            </a:r>
            <a:r>
              <a:rPr lang="nl-NL" sz="2400" dirty="0" err="1"/>
              <a:t>population</a:t>
            </a:r>
            <a:r>
              <a:rPr lang="nl-NL" sz="2400" dirty="0"/>
              <a:t> </a:t>
            </a:r>
            <a:r>
              <a:rPr lang="nl-NL" sz="2400" dirty="0" err="1"/>
              <a:t>dont</a:t>
            </a:r>
            <a:r>
              <a:rPr lang="nl-NL" sz="2400" dirty="0"/>
              <a:t> make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difference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FF0000"/>
                </a:solidFill>
              </a:rPr>
              <a:t>Problems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with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weighting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FF0000"/>
                </a:solidFill>
              </a:rPr>
              <a:t>A lot of polls are </a:t>
            </a:r>
            <a:r>
              <a:rPr lang="nl-NL" sz="2400" b="1" dirty="0" err="1">
                <a:solidFill>
                  <a:srgbClr val="FF0000"/>
                </a:solidFill>
              </a:rPr>
              <a:t>not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probability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based</a:t>
            </a:r>
            <a:endParaRPr lang="nl-NL" sz="2400" dirty="0">
              <a:solidFill>
                <a:srgbClr val="FF0000"/>
              </a:solidFill>
            </a:endParaRPr>
          </a:p>
          <a:p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AED9AE9-3689-0242-9A09-0CD2F409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67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3E9BA-B8A0-BD45-B124-F1C99A00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Three </a:t>
            </a:r>
            <a:r>
              <a:rPr lang="nl-NL" dirty="0" err="1"/>
              <a:t>articles</a:t>
            </a:r>
            <a:r>
              <a:rPr lang="nl-NL" dirty="0"/>
              <a:t> </a:t>
            </a:r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B10C77-5B68-8541-A1C6-3F5B65D62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  <a:p>
            <a:r>
              <a:rPr lang="nl-NL" dirty="0"/>
              <a:t>Meng (2018)</a:t>
            </a:r>
          </a:p>
          <a:p>
            <a:r>
              <a:rPr lang="nl-NL" dirty="0" err="1"/>
              <a:t>Valliant</a:t>
            </a:r>
            <a:r>
              <a:rPr lang="nl-NL" dirty="0"/>
              <a:t> (2020)</a:t>
            </a:r>
          </a:p>
          <a:p>
            <a:r>
              <a:rPr lang="nl-NL" dirty="0"/>
              <a:t>(</a:t>
            </a:r>
            <a:r>
              <a:rPr lang="nl-NL" dirty="0" err="1"/>
              <a:t>chapter</a:t>
            </a:r>
            <a:r>
              <a:rPr lang="nl-NL" dirty="0"/>
              <a:t> of </a:t>
            </a:r>
            <a:r>
              <a:rPr lang="nl-NL" dirty="0" err="1"/>
              <a:t>Lohr</a:t>
            </a:r>
            <a:r>
              <a:rPr lang="nl-NL" dirty="0"/>
              <a:t>)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views?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CFF996-2E31-5F43-8D49-EF559733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32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10" y="898603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 err="1">
                <a:latin typeface="+mn-lt"/>
              </a:rPr>
              <a:t>Selection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>
                <a:latin typeface="+mn-lt"/>
              </a:rPr>
              <a:t>bias</a:t>
            </a:r>
            <a:r>
              <a:rPr lang="de-DE" sz="3600" dirty="0">
                <a:latin typeface="+mn-lt"/>
              </a:rPr>
              <a:t> vs. TSE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91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 algn="r">
              <a:spcBef>
                <a:spcPct val="0"/>
              </a:spcBef>
              <a:buClr>
                <a:srgbClr val="FCA914"/>
              </a:buClr>
              <a:buSzPct val="76000"/>
              <a:defRPr/>
            </a:pPr>
            <a:r>
              <a:rPr lang="en-US" dirty="0"/>
              <a:t>(Groves et al. 2009, p.48)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5735960" y="1196752"/>
            <a:ext cx="4824536" cy="511256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7C2F7A4-745C-474A-A153-5B1BE13F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0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Three </a:t>
            </a:r>
            <a:r>
              <a:rPr lang="nl-NL" dirty="0" err="1"/>
              <a:t>conditions</a:t>
            </a:r>
            <a:r>
              <a:rPr lang="nl-NL" dirty="0"/>
              <a:t> for </a:t>
            </a:r>
            <a:r>
              <a:rPr lang="nl-NL" dirty="0" err="1"/>
              <a:t>inference</a:t>
            </a:r>
            <a:endParaRPr lang="nl-NL" dirty="0"/>
          </a:p>
          <a:p>
            <a:r>
              <a:rPr lang="nl-NL" dirty="0" err="1"/>
              <a:t>Which</a:t>
            </a:r>
            <a:r>
              <a:rPr lang="nl-NL" dirty="0"/>
              <a:t>? </a:t>
            </a:r>
            <a:r>
              <a:rPr lang="nl-NL" dirty="0" err="1"/>
              <a:t>Discuss</a:t>
            </a:r>
            <a:r>
              <a:rPr lang="nl-NL" dirty="0"/>
              <a:t> in pairs….</a:t>
            </a:r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ECB6BE-B7FD-224B-801A-D955E68F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26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2560</Words>
  <Application>Microsoft Office PowerPoint</Application>
  <PresentationFormat>Widescreen</PresentationFormat>
  <Paragraphs>829</Paragraphs>
  <Slides>41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Survey data analysis Week 13: “Inference for non-probability samples”</vt:lpstr>
      <vt:lpstr>Today</vt:lpstr>
      <vt:lpstr>Back to week 1 </vt:lpstr>
      <vt:lpstr>Back to week 1 </vt:lpstr>
      <vt:lpstr>Back to week 1</vt:lpstr>
      <vt:lpstr>We have an inference problem</vt:lpstr>
      <vt:lpstr>Three articles today</vt:lpstr>
      <vt:lpstr>Selection bias vs. TSE</vt:lpstr>
      <vt:lpstr>Mercer et al (2018)</vt:lpstr>
      <vt:lpstr>Mercer et al (2018)</vt:lpstr>
      <vt:lpstr>Mercer et al (2018)</vt:lpstr>
      <vt:lpstr>Mercer et al (2018)</vt:lpstr>
      <vt:lpstr>Inference: perspectives from other fields</vt:lpstr>
      <vt:lpstr>Mercer et al (2018) on paradigm 1</vt:lpstr>
      <vt:lpstr>Mercer et al (2018) on paradigm 2</vt:lpstr>
      <vt:lpstr>Mercer et al (2018)</vt:lpstr>
      <vt:lpstr>Meng 2018 – linking data quality,quantity</vt:lpstr>
      <vt:lpstr>Meng (2018) implications</vt:lpstr>
      <vt:lpstr>Meng 2018 –  linking data quality,quantity</vt:lpstr>
      <vt:lpstr>Meng 2018 – valid inferences </vt:lpstr>
      <vt:lpstr>Valliant</vt:lpstr>
      <vt:lpstr>Now to practice</vt:lpstr>
      <vt:lpstr>Solutions - composition</vt:lpstr>
      <vt:lpstr>1. Quasi-randomisation example</vt:lpstr>
      <vt:lpstr>1. Quasi-randomisation</vt:lpstr>
      <vt:lpstr>1. Quasi-randomisation</vt:lpstr>
      <vt:lpstr>1. Quasi-randomisation</vt:lpstr>
      <vt:lpstr>2. Estimate specific methods</vt:lpstr>
      <vt:lpstr>2.1 traditional calibration</vt:lpstr>
      <vt:lpstr>2.1 Calibration for non-prob</vt:lpstr>
      <vt:lpstr>2.1 Little (2004) Calibrated bayes</vt:lpstr>
      <vt:lpstr>2.2 Superpopulation modeling</vt:lpstr>
      <vt:lpstr>2.2 Superpopulation modeling</vt:lpstr>
      <vt:lpstr>2.3 Mass imputation</vt:lpstr>
      <vt:lpstr>Mass imputation</vt:lpstr>
      <vt:lpstr>Double-robust estimators</vt:lpstr>
      <vt:lpstr>Valliant (2020) simulation</vt:lpstr>
      <vt:lpstr>3. Sensitivity analyses</vt:lpstr>
      <vt:lpstr>Exercise (class + THE)</vt:lpstr>
      <vt:lpstr>Next week</vt:lpstr>
      <vt:lpstr>More reading?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Nonresponse and weighting</dc:title>
  <dc:creator>Lugtig, P.J. (Peter)</dc:creator>
  <cp:lastModifiedBy>Lugtig, P.J. (Peter)</cp:lastModifiedBy>
  <cp:revision>95</cp:revision>
  <cp:lastPrinted>2017-12-05T15:50:24Z</cp:lastPrinted>
  <dcterms:created xsi:type="dcterms:W3CDTF">2016-07-08T11:48:01Z</dcterms:created>
  <dcterms:modified xsi:type="dcterms:W3CDTF">2023-11-27T17:49:22Z</dcterms:modified>
</cp:coreProperties>
</file>