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2" r:id="rId3"/>
    <p:sldId id="350" r:id="rId4"/>
    <p:sldId id="347" r:id="rId5"/>
    <p:sldId id="348" r:id="rId6"/>
    <p:sldId id="349" r:id="rId7"/>
    <p:sldId id="346" r:id="rId8"/>
    <p:sldId id="344" r:id="rId9"/>
    <p:sldId id="345" r:id="rId10"/>
    <p:sldId id="267" r:id="rId11"/>
    <p:sldId id="268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343" r:id="rId2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4682" autoAdjust="0"/>
  </p:normalViewPr>
  <p:slideViewPr>
    <p:cSldViewPr>
      <p:cViewPr varScale="1">
        <p:scale>
          <a:sx n="160" d="100"/>
          <a:sy n="160" d="100"/>
        </p:scale>
        <p:origin x="2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6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A617B-FAA8-1E48-8156-1D6172B8852C}" type="datetimeFigureOut">
              <a:rPr lang="nl-NL" smtClean="0"/>
              <a:t>09-10-2022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C5232-E044-E44C-8FF9-E90723E46F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509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6D60B32-5B67-473F-876B-A5A6D7E667CA}" type="datetimeFigureOut">
              <a:rPr lang="nl-NL" smtClean="0"/>
              <a:t>09-10-2022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7434FA-B6DC-4B72-BAA4-3DD9D5C1E2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642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7EE-1FA3-A547-B0AD-1B20D01AB2D7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7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9A64-97D9-2D43-9C88-501C444B6E84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7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5813-2B96-0642-847C-4D37EBCCA20C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84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14C6-EC19-3C40-B251-65022B811312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4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BD80-E3A8-5F44-924E-39E96A33997F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85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C907-2DC5-DF4D-B001-C5B05E023ADE}" type="datetime1">
              <a:rPr lang="nl-NL" smtClean="0"/>
              <a:t>09-10-2022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4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C84D-735C-9C47-936C-433C1FDD2406}" type="datetime1">
              <a:rPr lang="nl-NL" smtClean="0"/>
              <a:t>09-10-2022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7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2DF-B754-2C40-ABBC-1487DD57F43D}" type="datetime1">
              <a:rPr lang="nl-NL" smtClean="0"/>
              <a:t>09-10-2022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42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D038-1725-EB43-9218-4BE590D875B0}" type="datetime1">
              <a:rPr lang="nl-NL" smtClean="0"/>
              <a:t>09-10-2022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3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003A-446F-8148-BF9C-AE5CD7D09749}" type="datetime1">
              <a:rPr lang="nl-NL" smtClean="0"/>
              <a:t>09-10-2022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4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C36C-B394-1D48-9D1C-05A66426F65E}" type="datetime1">
              <a:rPr lang="nl-NL" smtClean="0"/>
              <a:t>09-10-2022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59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86E6-8E6D-9F45-AD74-23EA88EE15FD}" type="datetime1">
              <a:rPr lang="nl-NL" smtClean="0"/>
              <a:t>09-10-2022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0409-E04F-4430-A784-C1A9179F103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5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6</a:t>
            </a:r>
            <a:br>
              <a:rPr lang="en-US" dirty="0"/>
            </a:br>
            <a:r>
              <a:rPr lang="en-US" dirty="0"/>
              <a:t>“R practical – Combinations of stratification and clustering”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368" y="4584561"/>
            <a:ext cx="6400800" cy="1752600"/>
          </a:xfrm>
        </p:spPr>
        <p:txBody>
          <a:bodyPr/>
          <a:lstStyle/>
          <a:p>
            <a:r>
              <a:rPr lang="nl-NL" dirty="0"/>
              <a:t>© Peter </a:t>
            </a:r>
            <a:r>
              <a:rPr lang="nl-NL" dirty="0" err="1"/>
              <a:t>Lugtig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0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l-NL" dirty="0"/>
                  <a:t>We </a:t>
                </a:r>
                <a:r>
                  <a:rPr lang="nl-NL" dirty="0" err="1"/>
                  <a:t>discussed</a:t>
                </a:r>
                <a:r>
                  <a:rPr lang="nl-NL" dirty="0"/>
                  <a:t> SRS, </a:t>
                </a:r>
                <a:r>
                  <a:rPr lang="nl-NL" dirty="0" err="1"/>
                  <a:t>stratified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cluster sampling</a:t>
                </a:r>
              </a:p>
              <a:p>
                <a:pPr lvl="1"/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without </a:t>
                </a:r>
                <a:r>
                  <a:rPr lang="nl-NL" dirty="0" err="1"/>
                  <a:t>replacement</a:t>
                </a:r>
                <a:endParaRPr lang="nl-NL" dirty="0"/>
              </a:p>
              <a:p>
                <a:pPr lvl="1"/>
                <a:r>
                  <a:rPr lang="nl-NL" dirty="0" err="1"/>
                  <a:t>Equal</a:t>
                </a:r>
                <a:r>
                  <a:rPr lang="nl-NL" dirty="0"/>
                  <a:t> + </a:t>
                </a:r>
                <a:r>
                  <a:rPr lang="nl-NL" dirty="0" err="1"/>
                  <a:t>unequal</a:t>
                </a:r>
                <a:r>
                  <a:rPr lang="nl-NL" dirty="0"/>
                  <a:t> </a:t>
                </a:r>
                <a:r>
                  <a:rPr lang="nl-NL" dirty="0" err="1"/>
                  <a:t>probabilities</a:t>
                </a:r>
                <a:endParaRPr lang="nl-NL" dirty="0"/>
              </a:p>
              <a:p>
                <a:pPr lvl="1"/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slighlty</a:t>
                </a:r>
                <a:r>
                  <a:rPr lang="nl-NL" dirty="0"/>
                  <a:t> different </a:t>
                </a:r>
                <a:r>
                  <a:rPr lang="nl-NL" dirty="0" err="1"/>
                  <a:t>formulas</a:t>
                </a:r>
                <a:endParaRPr lang="nl-NL" dirty="0"/>
              </a:p>
              <a:p>
                <a:r>
                  <a:rPr lang="nl-NL" dirty="0" err="1"/>
                  <a:t>Horvitz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Thompson (1952) </a:t>
                </a:r>
                <a:r>
                  <a:rPr lang="nl-NL" dirty="0" err="1"/>
                  <a:t>designed</a:t>
                </a:r>
                <a:r>
                  <a:rPr lang="nl-NL" dirty="0"/>
                  <a:t> a </a:t>
                </a:r>
                <a:r>
                  <a:rPr lang="nl-NL" dirty="0" err="1"/>
                  <a:t>general</a:t>
                </a:r>
                <a:r>
                  <a:rPr lang="nl-NL" dirty="0"/>
                  <a:t> </a:t>
                </a:r>
                <a:r>
                  <a:rPr lang="nl-NL" dirty="0" err="1"/>
                  <a:t>framework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inference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random (</a:t>
                </a:r>
                <a:r>
                  <a:rPr lang="nl-NL" dirty="0" err="1"/>
                  <a:t>probability</a:t>
                </a:r>
                <a:r>
                  <a:rPr lang="nl-NL" dirty="0"/>
                  <a:t> </a:t>
                </a:r>
                <a:r>
                  <a:rPr lang="nl-NL" dirty="0" err="1"/>
                  <a:t>surveys</a:t>
                </a:r>
                <a:r>
                  <a:rPr lang="nl-NL" dirty="0"/>
                  <a:t>)</a:t>
                </a:r>
              </a:p>
              <a:p>
                <a:pPr lvl="1"/>
                <a:endParaRPr lang="nl-NL" dirty="0"/>
              </a:p>
              <a:p>
                <a:pPr lvl="1"/>
                <a:r>
                  <a:rPr lang="nl-NL" dirty="0"/>
                  <a:t>For </a:t>
                </a:r>
                <a:r>
                  <a:rPr lang="nl-NL" dirty="0" err="1"/>
                  <a:t>mean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nl-NL" dirty="0"/>
              </a:p>
              <a:p>
                <a:pPr lvl="1"/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521" r="-154" b="-1036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Horvitz</a:t>
            </a:r>
            <a:r>
              <a:rPr lang="nl-NL" dirty="0"/>
              <a:t>-Thompson </a:t>
            </a:r>
            <a:r>
              <a:rPr lang="nl-NL" dirty="0" err="1"/>
              <a:t>estimation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64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a </a:t>
            </a:r>
            <a:r>
              <a:rPr lang="nl-NL" dirty="0" err="1"/>
              <a:t>unifying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514350">
              <a:spcBef>
                <a:spcPts val="0"/>
              </a:spcBef>
              <a:buNone/>
              <a:defRPr/>
            </a:pPr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sampling </a:t>
            </a:r>
            <a:r>
              <a:rPr lang="nl-NL" dirty="0" err="1"/>
              <a:t>methods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/>
              <a:t>SRS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Stratified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strata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One</a:t>
            </a:r>
            <a:r>
              <a:rPr lang="nl-NL" dirty="0"/>
              <a:t>-stage cluster: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cluster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 err="1"/>
              <a:t>Two</a:t>
            </a:r>
            <a:r>
              <a:rPr lang="nl-NL" dirty="0"/>
              <a:t>-stage (</a:t>
            </a:r>
            <a:r>
              <a:rPr lang="nl-NL" dirty="0" err="1"/>
              <a:t>and</a:t>
            </a:r>
            <a:r>
              <a:rPr lang="nl-NL" dirty="0"/>
              <a:t> more complex): cluster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-cluster</a:t>
            </a:r>
          </a:p>
          <a:p>
            <a:pPr marL="0" indent="0">
              <a:spcBef>
                <a:spcPts val="0"/>
              </a:spcBef>
              <a:buNone/>
            </a:pPr>
            <a:endParaRPr lang="nl-NL" dirty="0"/>
          </a:p>
          <a:p>
            <a:pPr marL="0" indent="0">
              <a:spcBef>
                <a:spcPts val="0"/>
              </a:spcBef>
              <a:buNone/>
            </a:pPr>
            <a:r>
              <a:rPr lang="nl-NL" dirty="0" err="1">
                <a:solidFill>
                  <a:srgbClr val="FF0000"/>
                </a:solidFill>
              </a:rPr>
              <a:t>All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you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need</a:t>
            </a:r>
            <a:r>
              <a:rPr lang="nl-NL" dirty="0">
                <a:solidFill>
                  <a:srgbClr val="FF0000"/>
                </a:solidFill>
              </a:rPr>
              <a:t> is 𝛑</a:t>
            </a:r>
            <a:r>
              <a:rPr lang="nl-NL" baseline="-25000" dirty="0">
                <a:solidFill>
                  <a:srgbClr val="FF0000"/>
                </a:solidFill>
              </a:rPr>
              <a:t>i</a:t>
            </a:r>
            <a:r>
              <a:rPr lang="nl-NL" dirty="0">
                <a:solidFill>
                  <a:srgbClr val="FF0000"/>
                </a:solidFill>
              </a:rPr>
              <a:t> , </a:t>
            </a:r>
            <a:r>
              <a:rPr lang="nl-NL" dirty="0" err="1">
                <a:solidFill>
                  <a:srgbClr val="FF0000"/>
                </a:solidFill>
              </a:rPr>
              <a:t>for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every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individual</a:t>
            </a:r>
            <a:r>
              <a:rPr lang="nl-NL" dirty="0">
                <a:solidFill>
                  <a:srgbClr val="FF0000"/>
                </a:solidFill>
              </a:rPr>
              <a:t> on </a:t>
            </a:r>
            <a:r>
              <a:rPr lang="nl-NL" dirty="0" err="1">
                <a:solidFill>
                  <a:srgbClr val="FF0000"/>
                </a:solidFill>
              </a:rPr>
              <a:t>your</a:t>
            </a:r>
            <a:r>
              <a:rPr lang="nl-NL" dirty="0">
                <a:solidFill>
                  <a:srgbClr val="FF0000"/>
                </a:solidFill>
              </a:rPr>
              <a:t> sampling frame 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5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recurring example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like to do a survey among all students at Utrecht University</a:t>
            </a:r>
          </a:p>
          <a:p>
            <a:pPr lvl="1"/>
            <a:r>
              <a:rPr lang="en-US" dirty="0"/>
              <a:t>Population = 20.000</a:t>
            </a:r>
          </a:p>
          <a:p>
            <a:pPr lvl="1"/>
            <a:r>
              <a:rPr lang="en-US" dirty="0"/>
              <a:t>RQ: Interested in differences in </a:t>
            </a:r>
            <a:r>
              <a:rPr lang="en-US" b="1" dirty="0"/>
              <a:t>grades</a:t>
            </a:r>
            <a:r>
              <a:rPr lang="en-US" dirty="0"/>
              <a:t> and </a:t>
            </a:r>
            <a:r>
              <a:rPr lang="en-US" b="1" dirty="0"/>
              <a:t>student happiness </a:t>
            </a:r>
            <a:r>
              <a:rPr lang="en-US" dirty="0"/>
              <a:t>between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approx. 49 BA </a:t>
            </a:r>
            <a:r>
              <a:rPr lang="en-US" dirty="0" err="1"/>
              <a:t>programmes</a:t>
            </a:r>
            <a:r>
              <a:rPr lang="en-US" dirty="0"/>
              <a:t> and 150 MA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Limited budget (cannot do census) for about n=1000</a:t>
            </a:r>
          </a:p>
          <a:p>
            <a:endParaRPr lang="en-US" dirty="0"/>
          </a:p>
          <a:p>
            <a:r>
              <a:rPr lang="en-US" dirty="0"/>
              <a:t>This week: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combine clustering and stratification?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1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150 </a:t>
            </a:r>
            <a:r>
              <a:rPr lang="nl-NL" dirty="0" err="1"/>
              <a:t>programmes</a:t>
            </a:r>
            <a:r>
              <a:rPr lang="nl-NL" dirty="0"/>
              <a:t> (Ba/MA)</a:t>
            </a:r>
            <a:br>
              <a:rPr lang="nl-NL" dirty="0"/>
            </a:b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simulated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45664"/>
            <a:ext cx="6588578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984748" y="2125266"/>
            <a:ext cx="2530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nl-NL" dirty="0"/>
              <a:t>Student </a:t>
            </a:r>
            <a:r>
              <a:rPr lang="nl-NL" dirty="0" err="1"/>
              <a:t>grades</a:t>
            </a:r>
            <a:r>
              <a:rPr lang="nl-NL" dirty="0"/>
              <a:t> (y)</a:t>
            </a:r>
          </a:p>
          <a:p>
            <a:pPr marL="214313" indent="-214313">
              <a:buFontTx/>
              <a:buChar char="-"/>
            </a:pPr>
            <a:r>
              <a:rPr lang="nl-NL" dirty="0"/>
              <a:t>200 </a:t>
            </a:r>
            <a:r>
              <a:rPr lang="nl-NL" dirty="0" err="1"/>
              <a:t>programmes</a:t>
            </a:r>
            <a:r>
              <a:rPr lang="nl-NL" dirty="0"/>
              <a:t> (x)</a:t>
            </a:r>
          </a:p>
          <a:p>
            <a:pPr marL="557213" lvl="1" indent="-214313">
              <a:buFontTx/>
              <a:buChar char="-"/>
            </a:pPr>
            <a:r>
              <a:rPr lang="nl-NL" dirty="0"/>
              <a:t>50 BA, n=280 </a:t>
            </a:r>
            <a:r>
              <a:rPr lang="nl-NL" dirty="0" err="1"/>
              <a:t>each</a:t>
            </a:r>
            <a:endParaRPr lang="nl-NL" dirty="0"/>
          </a:p>
          <a:p>
            <a:pPr marL="557213" lvl="1" indent="-214313">
              <a:buFontTx/>
              <a:buChar char="-"/>
            </a:pPr>
            <a:r>
              <a:rPr lang="nl-NL" dirty="0"/>
              <a:t>150 MA, n=40 </a:t>
            </a:r>
            <a:r>
              <a:rPr lang="nl-NL" dirty="0" err="1"/>
              <a:t>each</a:t>
            </a: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/>
              <a:t>R-code is </a:t>
            </a:r>
            <a:r>
              <a:rPr lang="nl-NL" dirty="0" err="1"/>
              <a:t>available</a:t>
            </a:r>
            <a:r>
              <a:rPr lang="nl-NL" dirty="0"/>
              <a:t> on Blackboard</a:t>
            </a:r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: 6.52</a:t>
            </a:r>
          </a:p>
        </p:txBody>
      </p:sp>
    </p:spTree>
    <p:extLst>
      <p:ext uri="{BB962C8B-B14F-4D97-AF65-F5344CB8AC3E}">
        <p14:creationId xmlns:p14="http://schemas.microsoft.com/office/powerpoint/2010/main" val="19224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cluster sample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653642" y="2125266"/>
            <a:ext cx="449035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Stratify on </a:t>
            </a:r>
            <a:r>
              <a:rPr lang="en-US" dirty="0" err="1"/>
              <a:t>programme</a:t>
            </a:r>
            <a:r>
              <a:rPr lang="en-US" dirty="0"/>
              <a:t> (2)</a:t>
            </a:r>
          </a:p>
          <a:p>
            <a:r>
              <a:rPr lang="en-US" dirty="0"/>
              <a:t>8 clusters in each (can also vary)</a:t>
            </a:r>
          </a:p>
          <a:p>
            <a:r>
              <a:rPr lang="en-US" dirty="0"/>
              <a:t>Random sample per cluster PPS: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	sample with p=.4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16 clusters</a:t>
            </a:r>
          </a:p>
          <a:p>
            <a:r>
              <a:rPr lang="en-US" dirty="0"/>
              <a:t>For BA: </a:t>
            </a:r>
          </a:p>
          <a:p>
            <a:r>
              <a:rPr lang="en-US" dirty="0"/>
              <a:t>Total n=1000 out of population 20000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5443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845378" y="2091231"/>
            <a:ext cx="45311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- How do we calculate variances.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Alternative: Horvitz-Thompson estimator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stratify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cluster 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2: Select individuals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5378" y="4008868"/>
            <a:ext cx="4572000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r>
              <a:rPr lang="en-US" sz="1350" dirty="0"/>
              <a:t>- 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31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using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812720" y="3415222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strata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720" y="2164378"/>
            <a:ext cx="4490358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381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estimation – constructing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812720" y="3211610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population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720" y="2164377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2720" y="4111857"/>
            <a:ext cx="449035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Total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2.5 * 18.75 -&gt; 46.875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2.5 * 6.25 -&gt; 18.75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Rescaled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46.875/mean(</a:t>
            </a:r>
            <a:r>
              <a:rPr lang="en-US" sz="1350" dirty="0" err="1"/>
              <a:t>Wt</a:t>
            </a:r>
            <a:r>
              <a:rPr lang="en-US" sz="1350" dirty="0"/>
              <a:t>) = 2,42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18.75/mean(</a:t>
            </a:r>
            <a:r>
              <a:rPr lang="en-US" sz="1350" dirty="0" err="1"/>
              <a:t>Wt</a:t>
            </a:r>
            <a:r>
              <a:rPr lang="en-US" sz="1350" dirty="0"/>
              <a:t>)= 0,81</a:t>
            </a:r>
          </a:p>
          <a:p>
            <a:endParaRPr lang="en-US" sz="1350" dirty="0"/>
          </a:p>
          <a:p>
            <a:pPr lvl="1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71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estimation in R – identical results</a:t>
            </a:r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720" y="2164378"/>
            <a:ext cx="527562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clus2a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strata=~</a:t>
            </a:r>
            <a:r>
              <a:rPr lang="en-US" sz="1350" dirty="0" err="1"/>
              <a:t>programme</a:t>
            </a:r>
            <a:r>
              <a:rPr lang="en-US" sz="1350" dirty="0"/>
              <a:t>,</a:t>
            </a:r>
          </a:p>
          <a:p>
            <a:r>
              <a:rPr lang="en-US" sz="1350" dirty="0">
                <a:solidFill>
                  <a:srgbClr val="00B050"/>
                </a:solidFill>
              </a:rPr>
              <a:t>                #   weights=~weights, </a:t>
            </a:r>
            <a:r>
              <a:rPr lang="en-US" sz="1350" dirty="0" err="1"/>
              <a:t>fpc</a:t>
            </a:r>
            <a:r>
              <a:rPr lang="en-US" sz="1350" dirty="0"/>
              <a:t> = ~fpc1+fpc2, 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2720" y="4111857"/>
            <a:ext cx="5149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Clus2b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 </a:t>
            </a:r>
            <a:r>
              <a:rPr lang="en-US" sz="1350" dirty="0">
                <a:solidFill>
                  <a:srgbClr val="00B050"/>
                </a:solidFill>
              </a:rPr>
              <a:t>#strata=~dataclustersrs$V2,</a:t>
            </a:r>
          </a:p>
          <a:p>
            <a:r>
              <a:rPr lang="en-US" sz="1350" dirty="0"/>
              <a:t>                   weights=~weights,</a:t>
            </a:r>
            <a:r>
              <a:rPr lang="en-US" sz="1350" dirty="0">
                <a:solidFill>
                  <a:srgbClr val="00B050"/>
                </a:solidFill>
              </a:rPr>
              <a:t>#  </a:t>
            </a:r>
            <a:r>
              <a:rPr lang="en-US" sz="1350" dirty="0" err="1">
                <a:solidFill>
                  <a:srgbClr val="00B050"/>
                </a:solidFill>
              </a:rPr>
              <a:t>fpc</a:t>
            </a:r>
            <a:r>
              <a:rPr lang="en-US" sz="1350" dirty="0">
                <a:solidFill>
                  <a:srgbClr val="00B050"/>
                </a:solidFill>
              </a:rPr>
              <a:t> = ~fpc1+ffpc2,</a:t>
            </a:r>
            <a:r>
              <a:rPr lang="en-US" sz="1350" dirty="0"/>
              <a:t>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  <a:p>
            <a:endParaRPr lang="en-US" sz="1350" dirty="0"/>
          </a:p>
          <a:p>
            <a:r>
              <a:rPr lang="en-US" sz="1350" dirty="0">
                <a:solidFill>
                  <a:srgbClr val="FF0000"/>
                </a:solidFill>
              </a:rPr>
              <a:t>Mean: 6.04</a:t>
            </a:r>
          </a:p>
          <a:p>
            <a:r>
              <a:rPr lang="en-US" sz="1350" dirty="0">
                <a:solidFill>
                  <a:srgbClr val="FF0000"/>
                </a:solidFill>
              </a:rPr>
              <a:t>s.e. = .15275</a:t>
            </a:r>
          </a:p>
          <a:p>
            <a:r>
              <a:rPr lang="en-US" sz="1350" dirty="0" err="1">
                <a:solidFill>
                  <a:srgbClr val="FF0000"/>
                </a:solidFill>
              </a:rPr>
              <a:t>Deff</a:t>
            </a:r>
            <a:r>
              <a:rPr lang="en-US" sz="1350" dirty="0">
                <a:solidFill>
                  <a:srgbClr val="FF0000"/>
                </a:solidFill>
              </a:rPr>
              <a:t>= 8.86</a:t>
            </a:r>
          </a:p>
          <a:p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500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study doesn’t stop at sampling</a:t>
            </a:r>
          </a:p>
          <a:p>
            <a:pPr lvl="1"/>
            <a:r>
              <a:rPr lang="en-US" dirty="0"/>
              <a:t>nonresponse weights (see week 44,45)</a:t>
            </a:r>
          </a:p>
          <a:p>
            <a:r>
              <a:rPr lang="en-US" dirty="0"/>
              <a:t>Variance in weights indication of difference with perfect SRS design without nonresponse</a:t>
            </a:r>
          </a:p>
          <a:p>
            <a:pPr lvl="1"/>
            <a:r>
              <a:rPr lang="en-US" dirty="0"/>
              <a:t>In SRS -&gt; Wi=1, </a:t>
            </a:r>
            <a:r>
              <a:rPr lang="en-US" dirty="0" err="1"/>
              <a:t>Var</a:t>
            </a:r>
            <a:r>
              <a:rPr lang="en-US" dirty="0"/>
              <a:t>(weights)=0.</a:t>
            </a:r>
          </a:p>
          <a:p>
            <a:pPr lvl="1"/>
            <a:r>
              <a:rPr lang="en-US" dirty="0"/>
              <a:t>In our design -&gt; </a:t>
            </a:r>
            <a:r>
              <a:rPr lang="en-US" dirty="0" err="1"/>
              <a:t>Var</a:t>
            </a:r>
            <a:r>
              <a:rPr lang="en-US" dirty="0"/>
              <a:t>(weights)=.27</a:t>
            </a:r>
          </a:p>
          <a:p>
            <a:pPr lvl="1"/>
            <a:r>
              <a:rPr lang="en-US" dirty="0"/>
              <a:t>Likely in our design with NR: </a:t>
            </a:r>
            <a:r>
              <a:rPr lang="en-US" dirty="0" err="1"/>
              <a:t>Var</a:t>
            </a:r>
            <a:r>
              <a:rPr lang="en-US" dirty="0"/>
              <a:t>(weights) &gt;.27</a:t>
            </a:r>
          </a:p>
          <a:p>
            <a:pPr lvl="2"/>
            <a:r>
              <a:rPr lang="en-US" dirty="0"/>
              <a:t>Variance inflation</a:t>
            </a:r>
          </a:p>
          <a:p>
            <a:pPr lvl="2"/>
            <a:endParaRPr lang="en-US" dirty="0"/>
          </a:p>
          <a:p>
            <a:r>
              <a:rPr lang="en-US" dirty="0"/>
              <a:t>Can trim weights if they are large (rescaled weights &gt;3 or 5)</a:t>
            </a:r>
          </a:p>
          <a:p>
            <a:pPr lvl="1"/>
            <a:r>
              <a:rPr lang="en-US" dirty="0"/>
              <a:t>Bias becomes larger</a:t>
            </a:r>
          </a:p>
          <a:p>
            <a:pPr lvl="1"/>
            <a:r>
              <a:rPr lang="en-US" dirty="0"/>
              <a:t>Variance lower -&gt; precision higher</a:t>
            </a:r>
          </a:p>
          <a:p>
            <a:pPr lvl="1"/>
            <a:r>
              <a:rPr lang="en-US" dirty="0"/>
              <a:t>Goal is to Minimize Mean Square Error (bias² + variance)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2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Discuss take home exercise</a:t>
            </a:r>
          </a:p>
          <a:p>
            <a:pPr lvl="1"/>
            <a:r>
              <a:rPr lang="en-US" dirty="0"/>
              <a:t>Your adopted survey</a:t>
            </a:r>
          </a:p>
          <a:p>
            <a:pPr lvl="1"/>
            <a:r>
              <a:rPr lang="en-US" dirty="0"/>
              <a:t>Questions: what do </a:t>
            </a:r>
            <a:r>
              <a:rPr lang="en-US"/>
              <a:t>you encounter?</a:t>
            </a:r>
            <a:endParaRPr lang="en-US" dirty="0"/>
          </a:p>
          <a:p>
            <a:r>
              <a:rPr lang="en-US" dirty="0"/>
              <a:t>Short lecture</a:t>
            </a:r>
          </a:p>
          <a:p>
            <a:pPr lvl="1"/>
            <a:r>
              <a:rPr lang="en-US" dirty="0"/>
              <a:t>Survey design:</a:t>
            </a:r>
          </a:p>
          <a:p>
            <a:pPr marL="457200" lvl="1" indent="0">
              <a:buNone/>
            </a:pPr>
            <a:r>
              <a:rPr lang="en-US" dirty="0"/>
              <a:t>   {population, question, frames} -&gt; modes</a:t>
            </a:r>
          </a:p>
          <a:p>
            <a:pPr lvl="1"/>
            <a:r>
              <a:rPr lang="en-US" dirty="0"/>
              <a:t>How to stratify?</a:t>
            </a:r>
          </a:p>
          <a:p>
            <a:pPr lvl="1"/>
            <a:r>
              <a:rPr lang="en-US" dirty="0"/>
              <a:t>How to cluster?</a:t>
            </a:r>
          </a:p>
          <a:p>
            <a:r>
              <a:rPr lang="en-US" dirty="0"/>
              <a:t>Set of class exercises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14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(using ggplot2)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4115"/>
            <a:ext cx="3572729" cy="3595858"/>
          </a:xfrm>
        </p:spPr>
        <p:txBody>
          <a:bodyPr/>
          <a:lstStyle/>
          <a:p>
            <a:r>
              <a:rPr lang="en-US" dirty="0"/>
              <a:t>Without weights				</a:t>
            </a:r>
          </a:p>
          <a:p>
            <a:pPr marL="342900" lvl="1" indent="0">
              <a:buNone/>
            </a:pPr>
            <a:endParaRPr lang="en-US" dirty="0"/>
          </a:p>
          <a:p>
            <a:pPr lvl="4"/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30978"/>
            <a:ext cx="4415264" cy="306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78" y="2930979"/>
            <a:ext cx="4415264" cy="30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82193" y="1894115"/>
            <a:ext cx="3572729" cy="36179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With weights	</a:t>
            </a:r>
          </a:p>
          <a:p>
            <a:pPr lvl="1"/>
            <a:r>
              <a:rPr lang="en-US" sz="1800" dirty="0"/>
              <a:t>Heavier mass in upper tail </a:t>
            </a:r>
            <a:r>
              <a:rPr lang="en-US" sz="1800" dirty="0">
                <a:solidFill>
                  <a:srgbClr val="FF0000"/>
                </a:solidFill>
              </a:rPr>
              <a:t>(high weights for MA students)</a:t>
            </a:r>
            <a:r>
              <a:rPr lang="en-US" sz="1800" dirty="0"/>
              <a:t>			</a:t>
            </a:r>
          </a:p>
          <a:p>
            <a:pPr marL="342900" lvl="1" indent="0">
              <a:buNone/>
            </a:pPr>
            <a:endParaRPr lang="en-US" sz="1800" dirty="0"/>
          </a:p>
          <a:p>
            <a:pPr lvl="4"/>
            <a:endParaRPr lang="nl-NL" sz="1350" dirty="0"/>
          </a:p>
        </p:txBody>
      </p:sp>
    </p:spTree>
    <p:extLst>
      <p:ext uri="{BB962C8B-B14F-4D97-AF65-F5344CB8AC3E}">
        <p14:creationId xmlns:p14="http://schemas.microsoft.com/office/powerpoint/2010/main" val="154396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weeks: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In two weeks: class-free week</a:t>
            </a:r>
          </a:p>
          <a:p>
            <a:r>
              <a:rPr lang="en-US" dirty="0"/>
              <a:t>In two weeks:</a:t>
            </a:r>
          </a:p>
          <a:p>
            <a:pPr lvl="1"/>
            <a:r>
              <a:rPr lang="en-US" dirty="0"/>
              <a:t>Last week about sampling: </a:t>
            </a:r>
            <a:r>
              <a:rPr lang="en-US" dirty="0">
                <a:solidFill>
                  <a:srgbClr val="FF0000"/>
                </a:solidFill>
              </a:rPr>
              <a:t>model assisted estimation</a:t>
            </a:r>
            <a:endParaRPr lang="en-US" dirty="0"/>
          </a:p>
          <a:p>
            <a:pPr lvl="2"/>
            <a:r>
              <a:rPr lang="en-US" dirty="0"/>
              <a:t>Design based ------------------------ model-based</a:t>
            </a:r>
          </a:p>
          <a:p>
            <a:pPr lvl="2"/>
            <a:r>
              <a:rPr lang="en-US" dirty="0"/>
              <a:t>Ratio and regression estimation</a:t>
            </a:r>
          </a:p>
          <a:p>
            <a:pPr lvl="1"/>
            <a:r>
              <a:rPr lang="en-US" dirty="0"/>
              <a:t>Stuart 71-90</a:t>
            </a:r>
          </a:p>
          <a:p>
            <a:pPr lvl="1"/>
            <a:r>
              <a:rPr lang="en-US" dirty="0"/>
              <a:t>Finish class exercises today</a:t>
            </a:r>
          </a:p>
          <a:p>
            <a:pPr lvl="1"/>
            <a:r>
              <a:rPr lang="en-US" dirty="0"/>
              <a:t>Take home exercise:</a:t>
            </a:r>
          </a:p>
          <a:p>
            <a:pPr lvl="2"/>
            <a:r>
              <a:rPr lang="en-US" dirty="0"/>
              <a:t>Specify your survey design in R</a:t>
            </a:r>
          </a:p>
          <a:p>
            <a:pPr lvl="1"/>
            <a:r>
              <a:rPr lang="en-US" dirty="0"/>
              <a:t>Assignment 1 online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Deadline</a:t>
            </a:r>
            <a:r>
              <a:rPr lang="en-US">
                <a:solidFill>
                  <a:srgbClr val="FF0000"/>
                </a:solidFill>
              </a:rPr>
              <a:t>: 21 </a:t>
            </a:r>
            <a:r>
              <a:rPr lang="en-US" dirty="0">
                <a:solidFill>
                  <a:srgbClr val="FF0000"/>
                </a:solidFill>
              </a:rPr>
              <a:t>October 17:00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89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3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52028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r>
              <a:rPr lang="en-US" dirty="0">
                <a:solidFill>
                  <a:srgbClr val="00B0F0"/>
                </a:solidFill>
              </a:rPr>
              <a:t>What is my population?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What modes are acceptable?</a:t>
            </a:r>
          </a:p>
          <a:p>
            <a:r>
              <a:rPr lang="en-US" dirty="0">
                <a:solidFill>
                  <a:srgbClr val="00B0F0"/>
                </a:solidFill>
              </a:rPr>
              <a:t>What is my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Measurement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3059832" y="794321"/>
            <a:ext cx="2016224" cy="5539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4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4247963" y="1988839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4247963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3995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5328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5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1835696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1835695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2915817" y="794321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2915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6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1835696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1835695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1182041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2915817" y="794321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2915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2843808" y="4860160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1835696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4247963" y="1988839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1835695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1182041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4247963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2915817" y="794321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3995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5328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2915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2843808" y="4860160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8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Other statistics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Hurvitz</a:t>
            </a:r>
            <a:r>
              <a:rPr lang="en-US" dirty="0"/>
              <a:t>-Thompson estimator</a:t>
            </a:r>
          </a:p>
          <a:p>
            <a:pPr marL="914400" lvl="1" indent="-514350"/>
            <a:r>
              <a:rPr lang="en-US" dirty="0"/>
              <a:t>Design weights</a:t>
            </a:r>
          </a:p>
          <a:p>
            <a:pPr marL="914400" lvl="1" indent="-514350"/>
            <a:r>
              <a:rPr lang="en-US" dirty="0"/>
              <a:t>Inclusion </a:t>
            </a:r>
            <a:r>
              <a:rPr lang="en-US" dirty="0" err="1"/>
              <a:t>robabilities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Stratified cluster samples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22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C124-04DE-488B-B7FA-D086AB6B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BCAD-30FC-49EC-B9C3-C28BBDC4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Not discussed in class, but in case you want to know the end of the story of the “student” sample…</a:t>
            </a:r>
            <a:endParaRPr lang="nl-NL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7491-8ED6-4AF7-A6F5-EADBA21F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1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1098</Words>
  <Application>Microsoft Macintosh PowerPoint</Application>
  <PresentationFormat>Diavoorstelling (4:3)</PresentationFormat>
  <Paragraphs>198</Paragraphs>
  <Slides>21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Mangal</vt:lpstr>
      <vt:lpstr>Office Theme</vt:lpstr>
      <vt:lpstr>Survey Data Analysis week 6 “R practical – Combinations of stratification and clustering”</vt:lpstr>
      <vt:lpstr>Today</vt:lpstr>
      <vt:lpstr>PowerPoint-presentatie</vt:lpstr>
      <vt:lpstr>PowerPoint-presentatie</vt:lpstr>
      <vt:lpstr>PowerPoint-presentatie</vt:lpstr>
      <vt:lpstr>PowerPoint-presentatie</vt:lpstr>
      <vt:lpstr>PowerPoint-presentatie</vt:lpstr>
      <vt:lpstr>Class exercises</vt:lpstr>
      <vt:lpstr>Extra slides</vt:lpstr>
      <vt:lpstr>Horvitz-Thompson estimation</vt:lpstr>
      <vt:lpstr>HT-estimation – a unifying framework…</vt:lpstr>
      <vt:lpstr>Our recurring example </vt:lpstr>
      <vt:lpstr>Example – 150 programmes (Ba/MA) simulated data</vt:lpstr>
      <vt:lpstr>Stratified cluster sample</vt:lpstr>
      <vt:lpstr>Variance estimation</vt:lpstr>
      <vt:lpstr>Variance estimation using weights</vt:lpstr>
      <vt:lpstr>Variance estimation – constructing weights</vt:lpstr>
      <vt:lpstr>Variance estimation in R – identical results</vt:lpstr>
      <vt:lpstr>Weights</vt:lpstr>
      <vt:lpstr>Weighted graphs (using ggplot2)</vt:lpstr>
      <vt:lpstr>Next weeks: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Analysis week 4 “Stratified sampling”</dc:title>
  <dc:creator>Lugtig, P.J. (Peter)</dc:creator>
  <cp:lastModifiedBy>Lugtig, P.J. (Peter)</cp:lastModifiedBy>
  <cp:revision>108</cp:revision>
  <cp:lastPrinted>2022-10-09T19:39:53Z</cp:lastPrinted>
  <dcterms:created xsi:type="dcterms:W3CDTF">2017-09-20T12:46:52Z</dcterms:created>
  <dcterms:modified xsi:type="dcterms:W3CDTF">2022-10-09T20:00:32Z</dcterms:modified>
</cp:coreProperties>
</file>