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theme/themeOverride6.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7.xml" ContentType="application/vnd.openxmlformats-officedocument.themeOverride+xml"/>
  <Override PartName="/ppt/notesSlides/notesSlide27.xml" ContentType="application/vnd.openxmlformats-officedocument.presentationml.notesSlide+xml"/>
  <Override PartName="/ppt/theme/themeOverride8.xml" ContentType="application/vnd.openxmlformats-officedocument.themeOverride+xml"/>
  <Override PartName="/ppt/notesSlides/notesSlide28.xml" ContentType="application/vnd.openxmlformats-officedocument.presentationml.notesSlide+xml"/>
  <Override PartName="/ppt/theme/themeOverride9.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3"/>
  </p:sldMasterIdLst>
  <p:notesMasterIdLst>
    <p:notesMasterId r:id="rId53"/>
  </p:notesMasterIdLst>
  <p:sldIdLst>
    <p:sldId id="258" r:id="rId4"/>
    <p:sldId id="259" r:id="rId5"/>
    <p:sldId id="394" r:id="rId6"/>
    <p:sldId id="508" r:id="rId7"/>
    <p:sldId id="507" r:id="rId8"/>
    <p:sldId id="483" r:id="rId9"/>
    <p:sldId id="486" r:id="rId10"/>
    <p:sldId id="488" r:id="rId11"/>
    <p:sldId id="487" r:id="rId12"/>
    <p:sldId id="502" r:id="rId13"/>
    <p:sldId id="484" r:id="rId14"/>
    <p:sldId id="485" r:id="rId15"/>
    <p:sldId id="489" r:id="rId16"/>
    <p:sldId id="361" r:id="rId17"/>
    <p:sldId id="395" r:id="rId18"/>
    <p:sldId id="503" r:id="rId19"/>
    <p:sldId id="468" r:id="rId20"/>
    <p:sldId id="493" r:id="rId21"/>
    <p:sldId id="396" r:id="rId22"/>
    <p:sldId id="397" r:id="rId23"/>
    <p:sldId id="398" r:id="rId24"/>
    <p:sldId id="497" r:id="rId25"/>
    <p:sldId id="498" r:id="rId26"/>
    <p:sldId id="494" r:id="rId27"/>
    <p:sldId id="500" r:id="rId28"/>
    <p:sldId id="501" r:id="rId29"/>
    <p:sldId id="499" r:id="rId30"/>
    <p:sldId id="399" r:id="rId31"/>
    <p:sldId id="495" r:id="rId32"/>
    <p:sldId id="496" r:id="rId33"/>
    <p:sldId id="400" r:id="rId34"/>
    <p:sldId id="401" r:id="rId35"/>
    <p:sldId id="469" r:id="rId36"/>
    <p:sldId id="470" r:id="rId37"/>
    <p:sldId id="471" r:id="rId38"/>
    <p:sldId id="472" r:id="rId39"/>
    <p:sldId id="473" r:id="rId40"/>
    <p:sldId id="475" r:id="rId41"/>
    <p:sldId id="478" r:id="rId42"/>
    <p:sldId id="479" r:id="rId43"/>
    <p:sldId id="480" r:id="rId44"/>
    <p:sldId id="481" r:id="rId45"/>
    <p:sldId id="482" r:id="rId46"/>
    <p:sldId id="490" r:id="rId47"/>
    <p:sldId id="491" r:id="rId48"/>
    <p:sldId id="492" r:id="rId49"/>
    <p:sldId id="504" r:id="rId50"/>
    <p:sldId id="505" r:id="rId51"/>
    <p:sldId id="506"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elliet" initials="" lastIdx="2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495A1-9088-469C-8489-03BD89D3596D}" v="46" dt="2022-12-05T14:36:25.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6395" autoAdjust="0"/>
  </p:normalViewPr>
  <p:slideViewPr>
    <p:cSldViewPr snapToGrid="0">
      <p:cViewPr varScale="1">
        <p:scale>
          <a:sx n="111" d="100"/>
          <a:sy n="111" d="100"/>
        </p:scale>
        <p:origin x="1362" y="96"/>
      </p:cViewPr>
      <p:guideLst>
        <p:guide orient="horz" pos="2160"/>
        <p:guide pos="2880"/>
      </p:guideLst>
    </p:cSldViewPr>
  </p:slideViewPr>
  <p:notesTextViewPr>
    <p:cViewPr>
      <p:scale>
        <a:sx n="3" d="2"/>
        <a:sy n="3" d="2"/>
      </p:scale>
      <p:origin x="0" y="0"/>
    </p:cViewPr>
  </p:notesTextViewPr>
  <p:notesViewPr>
    <p:cSldViewPr snapToGrid="0">
      <p:cViewPr varScale="1">
        <p:scale>
          <a:sx n="56" d="100"/>
          <a:sy n="56" d="100"/>
        </p:scale>
        <p:origin x="-249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microsoft.com/office/2016/11/relationships/changesInfo" Target="changesInfos/changesInfo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nzo stabile" userId="7b642c3f454805b5" providerId="LiveId" clId="{009495A1-9088-469C-8489-03BD89D3596D}"/>
    <pc:docChg chg="modSld">
      <pc:chgData name="lorenzo stabile" userId="7b642c3f454805b5" providerId="LiveId" clId="{009495A1-9088-469C-8489-03BD89D3596D}" dt="2022-12-05T14:36:25.520" v="49" actId="20577"/>
      <pc:docMkLst>
        <pc:docMk/>
      </pc:docMkLst>
      <pc:sldChg chg="modSp mod">
        <pc:chgData name="lorenzo stabile" userId="7b642c3f454805b5" providerId="LiveId" clId="{009495A1-9088-469C-8489-03BD89D3596D}" dt="2022-12-04T19:15:41.380" v="3" actId="20577"/>
        <pc:sldMkLst>
          <pc:docMk/>
          <pc:sldMk cId="0" sldId="258"/>
        </pc:sldMkLst>
        <pc:spChg chg="mod">
          <ac:chgData name="lorenzo stabile" userId="7b642c3f454805b5" providerId="LiveId" clId="{009495A1-9088-469C-8489-03BD89D3596D}" dt="2022-12-04T19:15:41.380" v="3" actId="20577"/>
          <ac:spMkLst>
            <pc:docMk/>
            <pc:sldMk cId="0" sldId="258"/>
            <ac:spMk id="2" creationId="{00000000-0000-0000-0000-000000000000}"/>
          </ac:spMkLst>
        </pc:spChg>
      </pc:sldChg>
      <pc:sldChg chg="modSp">
        <pc:chgData name="lorenzo stabile" userId="7b642c3f454805b5" providerId="LiveId" clId="{009495A1-9088-469C-8489-03BD89D3596D}" dt="2022-12-05T14:36:25.520" v="49" actId="20577"/>
        <pc:sldMkLst>
          <pc:docMk/>
          <pc:sldMk cId="3664849701" sldId="471"/>
        </pc:sldMkLst>
        <pc:spChg chg="mod">
          <ac:chgData name="lorenzo stabile" userId="7b642c3f454805b5" providerId="LiveId" clId="{009495A1-9088-469C-8489-03BD89D3596D}" dt="2022-12-05T14:36:25.520" v="49" actId="20577"/>
          <ac:spMkLst>
            <pc:docMk/>
            <pc:sldMk cId="3664849701" sldId="471"/>
            <ac:spMk id="10243" creationId="{00000000-0000-0000-0000-000000000000}"/>
          </ac:spMkLst>
        </pc:spChg>
      </pc:sldChg>
    </pc:docChg>
  </pc:docChgLst>
  <pc:docChgLst>
    <pc:chgData name="Lorenzo Stabile" userId="5922e1bb561d6610" providerId="LiveId" clId="{009495A1-9088-469C-8489-03BD89D3596D}"/>
    <pc:docChg chg="modSld">
      <pc:chgData name="Lorenzo Stabile" userId="5922e1bb561d6610" providerId="LiveId" clId="{009495A1-9088-469C-8489-03BD89D3596D}" dt="2024-09-08T17:44:58.071" v="3" actId="20577"/>
      <pc:docMkLst>
        <pc:docMk/>
      </pc:docMkLst>
      <pc:sldChg chg="modSp mod">
        <pc:chgData name="Lorenzo Stabile" userId="5922e1bb561d6610" providerId="LiveId" clId="{009495A1-9088-469C-8489-03BD89D3596D}" dt="2024-09-08T17:44:58.071" v="3" actId="20577"/>
        <pc:sldMkLst>
          <pc:docMk/>
          <pc:sldMk cId="2332077767" sldId="361"/>
        </pc:sldMkLst>
        <pc:spChg chg="mod">
          <ac:chgData name="Lorenzo Stabile" userId="5922e1bb561d6610" providerId="LiveId" clId="{009495A1-9088-469C-8489-03BD89D3596D}" dt="2024-09-08T17:44:58.071" v="3" actId="20577"/>
          <ac:spMkLst>
            <pc:docMk/>
            <pc:sldMk cId="2332077767" sldId="36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2EBEDA2-AD55-480B-B6C5-A9A35FFC63D4}" type="slidenum">
              <a:rPr lang="en-US"/>
              <a:pPr/>
              <a:t>‹N›</a:t>
            </a:fld>
            <a:endParaRPr lang="en-US"/>
          </a:p>
        </p:txBody>
      </p:sp>
    </p:spTree>
    <p:extLst>
      <p:ext uri="{BB962C8B-B14F-4D97-AF65-F5344CB8AC3E}">
        <p14:creationId xmlns:p14="http://schemas.microsoft.com/office/powerpoint/2010/main" val="26447587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E07F92-A4B5-4A80-A33D-F6E92DA53EA4}" type="slidenum">
              <a:rPr lang="en-US"/>
              <a:pPr/>
              <a:t>1</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685800" y="4343400"/>
            <a:ext cx="5486400" cy="4419600"/>
          </a:xfrm>
        </p:spPr>
        <p:txBody>
          <a:bodyPr/>
          <a:lstStyle/>
          <a:p>
            <a:pPr marL="119063" indent="-119063"/>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10</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09762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11</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91900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12</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6439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13</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84103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15</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53677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16</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87147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17</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74340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18</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7700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19</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6593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20</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60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2</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21</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3335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22</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5973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23</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6431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24</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4918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25</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6838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26</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37873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27</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6207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28</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8295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29</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47047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30</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5498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3</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6343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31</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4788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32</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776371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33</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60788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34</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82330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35</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75635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36</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188697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37</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51521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38</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9076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39</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7142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40</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8776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4</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46856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41</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198198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42</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7671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43</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00329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44</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102445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45</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26429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46</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84609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47</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9148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48</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63192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49</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5092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5</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0932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6</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97776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7</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1568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8</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609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583A-12D9-4641-9945-C1E1E9C40AD8}" type="slidenum">
              <a:rPr lang="en-US"/>
              <a:pPr/>
              <a:t>9</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63007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a:lstStyle>
            <a:lvl1pPr algn="ctr">
              <a:defRPr sz="4400">
                <a:solidFill>
                  <a:schemeClr val="tx1"/>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defRPr sz="3200">
                <a:solidFill>
                  <a:srgbClr val="FF9900"/>
                </a:solidFill>
              </a:defRPr>
            </a:lvl1pPr>
          </a:lstStyle>
          <a:p>
            <a:pPr lvl="0"/>
            <a:r>
              <a:rPr lang="en-US" noProof="0"/>
              <a:t>Click to edit Master subtitle style</a:t>
            </a:r>
          </a:p>
        </p:txBody>
      </p:sp>
      <p:sp>
        <p:nvSpPr>
          <p:cNvPr id="4100" name="Rectangle 4"/>
          <p:cNvSpPr>
            <a:spLocks noGrp="1" noChangeArrowheads="1"/>
          </p:cNvSpPr>
          <p:nvPr>
            <p:ph type="dt" sz="half" idx="2"/>
          </p:nvPr>
        </p:nvSpPr>
        <p:spPr>
          <a:xfrm>
            <a:off x="457200" y="6245225"/>
            <a:ext cx="2133600" cy="476250"/>
          </a:xfrm>
        </p:spPr>
        <p:txBody>
          <a:bodyPr/>
          <a:lstStyle>
            <a:lvl1pPr>
              <a:defRPr sz="1800"/>
            </a:lvl1pPr>
          </a:lstStyle>
          <a:p>
            <a:endParaRPr lang="en-US"/>
          </a:p>
        </p:txBody>
      </p:sp>
      <p:sp>
        <p:nvSpPr>
          <p:cNvPr id="4101" name="Rectangle 5"/>
          <p:cNvSpPr>
            <a:spLocks noGrp="1" noChangeArrowheads="1"/>
          </p:cNvSpPr>
          <p:nvPr>
            <p:ph type="ftr" sz="quarter" idx="3"/>
          </p:nvPr>
        </p:nvSpPr>
        <p:spPr>
          <a:xfrm>
            <a:off x="3124200" y="6200775"/>
            <a:ext cx="2895600" cy="476250"/>
          </a:xfrm>
        </p:spPr>
        <p:txBody>
          <a:bodyPr/>
          <a:lstStyle>
            <a:lvl1pPr>
              <a:defRPr sz="1800"/>
            </a:lvl1pPr>
          </a:lstStyle>
          <a:p>
            <a:r>
              <a:rPr lang="en-US"/>
              <a:t>Discover the power of custom layouts</a:t>
            </a:r>
          </a:p>
        </p:txBody>
      </p:sp>
      <p:sp>
        <p:nvSpPr>
          <p:cNvPr id="4102" name="Rectangle 6"/>
          <p:cNvSpPr>
            <a:spLocks noGrp="1" noChangeArrowheads="1"/>
          </p:cNvSpPr>
          <p:nvPr>
            <p:ph type="sldNum" sz="quarter" idx="4"/>
          </p:nvPr>
        </p:nvSpPr>
        <p:spPr>
          <a:xfrm>
            <a:off x="6553200" y="6245225"/>
            <a:ext cx="2133600" cy="476250"/>
          </a:xfrm>
        </p:spPr>
        <p:txBody>
          <a:bodyPr/>
          <a:lstStyle>
            <a:lvl1pPr>
              <a:defRPr sz="1800"/>
            </a:lvl1pPr>
          </a:lstStyle>
          <a:p>
            <a:fld id="{600E6444-4A81-4468-8BB5-68DC318D6EAB}" type="slidenum">
              <a:rPr lang="en-US"/>
              <a:pPr/>
              <a:t>‹N›</a:t>
            </a:fld>
            <a:endParaRPr lang="en-US"/>
          </a:p>
        </p:txBody>
      </p:sp>
    </p:spTree>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Discover the power of custom layouts</a:t>
            </a:r>
          </a:p>
        </p:txBody>
      </p:sp>
      <p:sp>
        <p:nvSpPr>
          <p:cNvPr id="6" name="Slide Number Placeholder 5"/>
          <p:cNvSpPr>
            <a:spLocks noGrp="1"/>
          </p:cNvSpPr>
          <p:nvPr>
            <p:ph type="sldNum" sz="quarter" idx="12"/>
          </p:nvPr>
        </p:nvSpPr>
        <p:spPr/>
        <p:txBody>
          <a:bodyPr/>
          <a:lstStyle>
            <a:lvl1pPr>
              <a:defRPr/>
            </a:lvl1pPr>
          </a:lstStyle>
          <a:p>
            <a:fld id="{6B78133C-B0DB-463A-8D45-63CA57AC4375}" type="slidenum">
              <a:rPr lang="en-US"/>
              <a:pPr/>
              <a:t>‹N›</a:t>
            </a:fld>
            <a:endParaRPr lang="en-US"/>
          </a:p>
        </p:txBody>
      </p:sp>
    </p:spTree>
    <p:extLst>
      <p:ext uri="{BB962C8B-B14F-4D97-AF65-F5344CB8AC3E}">
        <p14:creationId xmlns:p14="http://schemas.microsoft.com/office/powerpoint/2010/main" val="250090867"/>
      </p:ext>
    </p:extLst>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73025"/>
            <a:ext cx="2141537" cy="5870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4313" y="73025"/>
            <a:ext cx="6273800" cy="58705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Discover the power of custom layouts</a:t>
            </a:r>
          </a:p>
        </p:txBody>
      </p:sp>
      <p:sp>
        <p:nvSpPr>
          <p:cNvPr id="6" name="Slide Number Placeholder 5"/>
          <p:cNvSpPr>
            <a:spLocks noGrp="1"/>
          </p:cNvSpPr>
          <p:nvPr>
            <p:ph type="sldNum" sz="quarter" idx="12"/>
          </p:nvPr>
        </p:nvSpPr>
        <p:spPr/>
        <p:txBody>
          <a:bodyPr/>
          <a:lstStyle>
            <a:lvl1pPr>
              <a:defRPr/>
            </a:lvl1pPr>
          </a:lstStyle>
          <a:p>
            <a:fld id="{B1D75407-21EF-49E1-AB81-393BCB0EE25B}" type="slidenum">
              <a:rPr lang="en-US"/>
              <a:pPr/>
              <a:t>‹N›</a:t>
            </a:fld>
            <a:endParaRPr lang="en-US"/>
          </a:p>
        </p:txBody>
      </p:sp>
    </p:spTree>
    <p:extLst>
      <p:ext uri="{BB962C8B-B14F-4D97-AF65-F5344CB8AC3E}">
        <p14:creationId xmlns:p14="http://schemas.microsoft.com/office/powerpoint/2010/main" val="3081698748"/>
      </p:ext>
    </p:extLst>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14313" y="73025"/>
            <a:ext cx="8229600" cy="609600"/>
          </a:xfrm>
        </p:spPr>
        <p:txBody>
          <a:bodyPr/>
          <a:lstStyle/>
          <a:p>
            <a:r>
              <a:rPr lang="en-US"/>
              <a:t>Click to edit Master title style</a:t>
            </a:r>
          </a:p>
        </p:txBody>
      </p:sp>
      <p:sp>
        <p:nvSpPr>
          <p:cNvPr id="3" name="Content Placeholder 2"/>
          <p:cNvSpPr>
            <a:spLocks noGrp="1"/>
          </p:cNvSpPr>
          <p:nvPr>
            <p:ph sz="half" idx="1"/>
          </p:nvPr>
        </p:nvSpPr>
        <p:spPr>
          <a:xfrm>
            <a:off x="350838" y="914400"/>
            <a:ext cx="4138612"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1850" y="914400"/>
            <a:ext cx="41402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0077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2717800" y="6200775"/>
            <a:ext cx="3708400" cy="476250"/>
          </a:xfrm>
        </p:spPr>
        <p:txBody>
          <a:bodyPr/>
          <a:lstStyle>
            <a:lvl1pPr>
              <a:defRPr/>
            </a:lvl1pPr>
          </a:lstStyle>
          <a:p>
            <a:r>
              <a:rPr lang="en-US"/>
              <a:t>Discover the power of custom layouts</a:t>
            </a:r>
          </a:p>
        </p:txBody>
      </p:sp>
      <p:sp>
        <p:nvSpPr>
          <p:cNvPr id="7" name="Slide Number Placeholder 6"/>
          <p:cNvSpPr>
            <a:spLocks noGrp="1"/>
          </p:cNvSpPr>
          <p:nvPr>
            <p:ph type="sldNum" sz="quarter" idx="12"/>
          </p:nvPr>
        </p:nvSpPr>
        <p:spPr>
          <a:xfrm>
            <a:off x="6553200" y="6200775"/>
            <a:ext cx="2133600" cy="476250"/>
          </a:xfrm>
        </p:spPr>
        <p:txBody>
          <a:bodyPr/>
          <a:lstStyle>
            <a:lvl1pPr>
              <a:defRPr/>
            </a:lvl1pPr>
          </a:lstStyle>
          <a:p>
            <a:fld id="{8D891503-BC5D-4020-9FB3-909BFCD96E7A}" type="slidenum">
              <a:rPr lang="en-US"/>
              <a:pPr/>
              <a:t>‹N›</a:t>
            </a:fld>
            <a:endParaRPr lang="en-US"/>
          </a:p>
        </p:txBody>
      </p:sp>
    </p:spTree>
    <p:extLst>
      <p:ext uri="{BB962C8B-B14F-4D97-AF65-F5344CB8AC3E}">
        <p14:creationId xmlns:p14="http://schemas.microsoft.com/office/powerpoint/2010/main" val="164043281"/>
      </p:ext>
    </p:extLst>
  </p:cSld>
  <p:clrMapOvr>
    <a:masterClrMapping/>
  </p:clrMapOvr>
  <p:transition spd="med">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313" y="73025"/>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350838" y="914400"/>
            <a:ext cx="4138612"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850" y="914400"/>
            <a:ext cx="4140200" cy="502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0077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2717800" y="6200775"/>
            <a:ext cx="3708400" cy="476250"/>
          </a:xfrm>
        </p:spPr>
        <p:txBody>
          <a:bodyPr/>
          <a:lstStyle>
            <a:lvl1pPr>
              <a:defRPr/>
            </a:lvl1pPr>
          </a:lstStyle>
          <a:p>
            <a:r>
              <a:rPr lang="en-US"/>
              <a:t>Discover the power of custom layouts</a:t>
            </a:r>
          </a:p>
        </p:txBody>
      </p:sp>
      <p:sp>
        <p:nvSpPr>
          <p:cNvPr id="7" name="Slide Number Placeholder 6"/>
          <p:cNvSpPr>
            <a:spLocks noGrp="1"/>
          </p:cNvSpPr>
          <p:nvPr>
            <p:ph type="sldNum" sz="quarter" idx="12"/>
          </p:nvPr>
        </p:nvSpPr>
        <p:spPr>
          <a:xfrm>
            <a:off x="6553200" y="6200775"/>
            <a:ext cx="2133600" cy="476250"/>
          </a:xfrm>
        </p:spPr>
        <p:txBody>
          <a:bodyPr/>
          <a:lstStyle>
            <a:lvl1pPr>
              <a:defRPr/>
            </a:lvl1pPr>
          </a:lstStyle>
          <a:p>
            <a:fld id="{4FB41985-9E1C-42C9-A7CD-CFCB2D59C9F7}" type="slidenum">
              <a:rPr lang="en-US"/>
              <a:pPr/>
              <a:t>‹N›</a:t>
            </a:fld>
            <a:endParaRPr lang="en-US"/>
          </a:p>
        </p:txBody>
      </p:sp>
    </p:spTree>
    <p:extLst>
      <p:ext uri="{BB962C8B-B14F-4D97-AF65-F5344CB8AC3E}">
        <p14:creationId xmlns:p14="http://schemas.microsoft.com/office/powerpoint/2010/main" val="2754571582"/>
      </p:ext>
    </p:extLst>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Discover the power of custom layouts</a:t>
            </a:r>
          </a:p>
        </p:txBody>
      </p:sp>
      <p:sp>
        <p:nvSpPr>
          <p:cNvPr id="6" name="Slide Number Placeholder 5"/>
          <p:cNvSpPr>
            <a:spLocks noGrp="1"/>
          </p:cNvSpPr>
          <p:nvPr>
            <p:ph type="sldNum" sz="quarter" idx="12"/>
          </p:nvPr>
        </p:nvSpPr>
        <p:spPr/>
        <p:txBody>
          <a:bodyPr/>
          <a:lstStyle>
            <a:lvl1pPr>
              <a:defRPr/>
            </a:lvl1pPr>
          </a:lstStyle>
          <a:p>
            <a:fld id="{79768763-4C1B-4F7D-B631-5ADBFC645129}" type="slidenum">
              <a:rPr lang="en-US"/>
              <a:pPr/>
              <a:t>‹N›</a:t>
            </a:fld>
            <a:endParaRPr lang="en-US"/>
          </a:p>
        </p:txBody>
      </p:sp>
    </p:spTree>
    <p:extLst>
      <p:ext uri="{BB962C8B-B14F-4D97-AF65-F5344CB8AC3E}">
        <p14:creationId xmlns:p14="http://schemas.microsoft.com/office/powerpoint/2010/main" val="640782467"/>
      </p:ext>
    </p:extLst>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Discover the power of custom layouts</a:t>
            </a:r>
          </a:p>
        </p:txBody>
      </p:sp>
      <p:sp>
        <p:nvSpPr>
          <p:cNvPr id="6" name="Slide Number Placeholder 5"/>
          <p:cNvSpPr>
            <a:spLocks noGrp="1"/>
          </p:cNvSpPr>
          <p:nvPr>
            <p:ph type="sldNum" sz="quarter" idx="12"/>
          </p:nvPr>
        </p:nvSpPr>
        <p:spPr/>
        <p:txBody>
          <a:bodyPr/>
          <a:lstStyle>
            <a:lvl1pPr>
              <a:defRPr/>
            </a:lvl1pPr>
          </a:lstStyle>
          <a:p>
            <a:fld id="{8B1525F5-FFA5-4DD9-AC9F-A9E451FC6FFC}" type="slidenum">
              <a:rPr lang="en-US"/>
              <a:pPr/>
              <a:t>‹N›</a:t>
            </a:fld>
            <a:endParaRPr lang="en-US"/>
          </a:p>
        </p:txBody>
      </p:sp>
    </p:spTree>
    <p:extLst>
      <p:ext uri="{BB962C8B-B14F-4D97-AF65-F5344CB8AC3E}">
        <p14:creationId xmlns:p14="http://schemas.microsoft.com/office/powerpoint/2010/main" val="4042572053"/>
      </p:ext>
    </p:extLst>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0838" y="914400"/>
            <a:ext cx="41386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850" y="914400"/>
            <a:ext cx="4140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Discover the power of custom layouts</a:t>
            </a:r>
          </a:p>
        </p:txBody>
      </p:sp>
      <p:sp>
        <p:nvSpPr>
          <p:cNvPr id="7" name="Slide Number Placeholder 6"/>
          <p:cNvSpPr>
            <a:spLocks noGrp="1"/>
          </p:cNvSpPr>
          <p:nvPr>
            <p:ph type="sldNum" sz="quarter" idx="12"/>
          </p:nvPr>
        </p:nvSpPr>
        <p:spPr/>
        <p:txBody>
          <a:bodyPr/>
          <a:lstStyle>
            <a:lvl1pPr>
              <a:defRPr/>
            </a:lvl1pPr>
          </a:lstStyle>
          <a:p>
            <a:fld id="{EA895885-B62A-4D8B-8ABE-6BB17771F897}" type="slidenum">
              <a:rPr lang="en-US"/>
              <a:pPr/>
              <a:t>‹N›</a:t>
            </a:fld>
            <a:endParaRPr lang="en-US"/>
          </a:p>
        </p:txBody>
      </p:sp>
    </p:spTree>
    <p:extLst>
      <p:ext uri="{BB962C8B-B14F-4D97-AF65-F5344CB8AC3E}">
        <p14:creationId xmlns:p14="http://schemas.microsoft.com/office/powerpoint/2010/main" val="1257758337"/>
      </p:ext>
    </p:extLst>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Discover the power of custom layouts</a:t>
            </a:r>
          </a:p>
        </p:txBody>
      </p:sp>
      <p:sp>
        <p:nvSpPr>
          <p:cNvPr id="9" name="Slide Number Placeholder 8"/>
          <p:cNvSpPr>
            <a:spLocks noGrp="1"/>
          </p:cNvSpPr>
          <p:nvPr>
            <p:ph type="sldNum" sz="quarter" idx="12"/>
          </p:nvPr>
        </p:nvSpPr>
        <p:spPr/>
        <p:txBody>
          <a:bodyPr/>
          <a:lstStyle>
            <a:lvl1pPr>
              <a:defRPr/>
            </a:lvl1pPr>
          </a:lstStyle>
          <a:p>
            <a:fld id="{E1033D7D-4C86-46A7-8027-0D9A0F6633AD}" type="slidenum">
              <a:rPr lang="en-US"/>
              <a:pPr/>
              <a:t>‹N›</a:t>
            </a:fld>
            <a:endParaRPr lang="en-US"/>
          </a:p>
        </p:txBody>
      </p:sp>
    </p:spTree>
    <p:extLst>
      <p:ext uri="{BB962C8B-B14F-4D97-AF65-F5344CB8AC3E}">
        <p14:creationId xmlns:p14="http://schemas.microsoft.com/office/powerpoint/2010/main" val="2101076210"/>
      </p:ext>
    </p:extLst>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Discover the power of custom layouts</a:t>
            </a:r>
          </a:p>
        </p:txBody>
      </p:sp>
      <p:sp>
        <p:nvSpPr>
          <p:cNvPr id="5" name="Slide Number Placeholder 4"/>
          <p:cNvSpPr>
            <a:spLocks noGrp="1"/>
          </p:cNvSpPr>
          <p:nvPr>
            <p:ph type="sldNum" sz="quarter" idx="12"/>
          </p:nvPr>
        </p:nvSpPr>
        <p:spPr/>
        <p:txBody>
          <a:bodyPr/>
          <a:lstStyle>
            <a:lvl1pPr>
              <a:defRPr/>
            </a:lvl1pPr>
          </a:lstStyle>
          <a:p>
            <a:fld id="{60B8C722-0116-408E-AA7B-63D1BA2736DA}" type="slidenum">
              <a:rPr lang="en-US"/>
              <a:pPr/>
              <a:t>‹N›</a:t>
            </a:fld>
            <a:endParaRPr lang="en-US"/>
          </a:p>
        </p:txBody>
      </p:sp>
    </p:spTree>
    <p:extLst>
      <p:ext uri="{BB962C8B-B14F-4D97-AF65-F5344CB8AC3E}">
        <p14:creationId xmlns:p14="http://schemas.microsoft.com/office/powerpoint/2010/main" val="1039604922"/>
      </p:ext>
    </p:extLst>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Discover the power of custom layouts</a:t>
            </a:r>
          </a:p>
        </p:txBody>
      </p:sp>
      <p:sp>
        <p:nvSpPr>
          <p:cNvPr id="4" name="Slide Number Placeholder 3"/>
          <p:cNvSpPr>
            <a:spLocks noGrp="1"/>
          </p:cNvSpPr>
          <p:nvPr>
            <p:ph type="sldNum" sz="quarter" idx="12"/>
          </p:nvPr>
        </p:nvSpPr>
        <p:spPr/>
        <p:txBody>
          <a:bodyPr/>
          <a:lstStyle>
            <a:lvl1pPr>
              <a:defRPr/>
            </a:lvl1pPr>
          </a:lstStyle>
          <a:p>
            <a:fld id="{9894DE1F-0393-438A-B6E1-FF2BBD4DCD8F}" type="slidenum">
              <a:rPr lang="en-US"/>
              <a:pPr/>
              <a:t>‹N›</a:t>
            </a:fld>
            <a:endParaRPr lang="en-US"/>
          </a:p>
        </p:txBody>
      </p:sp>
    </p:spTree>
    <p:extLst>
      <p:ext uri="{BB962C8B-B14F-4D97-AF65-F5344CB8AC3E}">
        <p14:creationId xmlns:p14="http://schemas.microsoft.com/office/powerpoint/2010/main" val="2287433390"/>
      </p:ext>
    </p:extLst>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Discover the power of custom layouts</a:t>
            </a:r>
          </a:p>
        </p:txBody>
      </p:sp>
      <p:sp>
        <p:nvSpPr>
          <p:cNvPr id="7" name="Slide Number Placeholder 6"/>
          <p:cNvSpPr>
            <a:spLocks noGrp="1"/>
          </p:cNvSpPr>
          <p:nvPr>
            <p:ph type="sldNum" sz="quarter" idx="12"/>
          </p:nvPr>
        </p:nvSpPr>
        <p:spPr/>
        <p:txBody>
          <a:bodyPr/>
          <a:lstStyle>
            <a:lvl1pPr>
              <a:defRPr/>
            </a:lvl1pPr>
          </a:lstStyle>
          <a:p>
            <a:fld id="{AF18C965-41E3-47FF-B37E-2F8CD2FD247C}" type="slidenum">
              <a:rPr lang="en-US"/>
              <a:pPr/>
              <a:t>‹N›</a:t>
            </a:fld>
            <a:endParaRPr lang="en-US"/>
          </a:p>
        </p:txBody>
      </p:sp>
    </p:spTree>
    <p:extLst>
      <p:ext uri="{BB962C8B-B14F-4D97-AF65-F5344CB8AC3E}">
        <p14:creationId xmlns:p14="http://schemas.microsoft.com/office/powerpoint/2010/main" val="408348636"/>
      </p:ext>
    </p:extLst>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Discover the power of custom layouts</a:t>
            </a:r>
          </a:p>
        </p:txBody>
      </p:sp>
      <p:sp>
        <p:nvSpPr>
          <p:cNvPr id="7" name="Slide Number Placeholder 6"/>
          <p:cNvSpPr>
            <a:spLocks noGrp="1"/>
          </p:cNvSpPr>
          <p:nvPr>
            <p:ph type="sldNum" sz="quarter" idx="12"/>
          </p:nvPr>
        </p:nvSpPr>
        <p:spPr/>
        <p:txBody>
          <a:bodyPr/>
          <a:lstStyle>
            <a:lvl1pPr>
              <a:defRPr/>
            </a:lvl1pPr>
          </a:lstStyle>
          <a:p>
            <a:fld id="{5ECDFCC0-6BB6-420F-8FDD-646C4648F72A}" type="slidenum">
              <a:rPr lang="en-US"/>
              <a:pPr/>
              <a:t>‹N›</a:t>
            </a:fld>
            <a:endParaRPr lang="en-US"/>
          </a:p>
        </p:txBody>
      </p:sp>
    </p:spTree>
    <p:extLst>
      <p:ext uri="{BB962C8B-B14F-4D97-AF65-F5344CB8AC3E}">
        <p14:creationId xmlns:p14="http://schemas.microsoft.com/office/powerpoint/2010/main" val="4142402303"/>
      </p:ext>
    </p:extLst>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5"/>
          <a:srcRect/>
          <a:stretch>
            <a:fillRect r="-16866"/>
          </a:stretch>
        </a:blip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657225"/>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spcAft>
                <a:spcPct val="75000"/>
              </a:spcAft>
            </a:pPr>
            <a:endParaRPr lang="en-US" sz="2400">
              <a:solidFill>
                <a:schemeClr val="tx2"/>
              </a:solidFill>
            </a:endParaRPr>
          </a:p>
        </p:txBody>
      </p:sp>
      <p:sp>
        <p:nvSpPr>
          <p:cNvPr id="3075" name="Rectangle 3"/>
          <p:cNvSpPr>
            <a:spLocks noChangeArrowheads="1"/>
          </p:cNvSpPr>
          <p:nvPr/>
        </p:nvSpPr>
        <p:spPr bwMode="auto">
          <a:xfrm>
            <a:off x="0" y="6200775"/>
            <a:ext cx="9144000" cy="657225"/>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spcAft>
                <a:spcPct val="75000"/>
              </a:spcAft>
            </a:pPr>
            <a:endParaRPr lang="en-US" sz="2400">
              <a:solidFill>
                <a:schemeClr val="tx2"/>
              </a:solidFill>
            </a:endParaRPr>
          </a:p>
        </p:txBody>
      </p:sp>
      <p:sp>
        <p:nvSpPr>
          <p:cNvPr id="3076" name="Rectangle 4"/>
          <p:cNvSpPr>
            <a:spLocks noGrp="1" noChangeArrowheads="1"/>
          </p:cNvSpPr>
          <p:nvPr>
            <p:ph type="body" idx="1"/>
          </p:nvPr>
        </p:nvSpPr>
        <p:spPr bwMode="auto">
          <a:xfrm>
            <a:off x="350838" y="914400"/>
            <a:ext cx="8431212"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Rectangle 5"/>
          <p:cNvSpPr>
            <a:spLocks noGrp="1" noChangeArrowheads="1"/>
          </p:cNvSpPr>
          <p:nvPr>
            <p:ph type="title"/>
          </p:nvPr>
        </p:nvSpPr>
        <p:spPr bwMode="auto">
          <a:xfrm>
            <a:off x="214313" y="73025"/>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8" name="Rectangle 6"/>
          <p:cNvSpPr>
            <a:spLocks noGrp="1" noChangeArrowheads="1"/>
          </p:cNvSpPr>
          <p:nvPr>
            <p:ph type="dt" sz="half" idx="2"/>
          </p:nvPr>
        </p:nvSpPr>
        <p:spPr bwMode="auto">
          <a:xfrm>
            <a:off x="457200" y="62007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defRPr sz="1600">
                <a:solidFill>
                  <a:srgbClr val="005AB4"/>
                </a:solidFill>
              </a:defRPr>
            </a:lvl1pPr>
          </a:lstStyle>
          <a:p>
            <a:endParaRPr lang="en-US"/>
          </a:p>
        </p:txBody>
      </p:sp>
      <p:sp>
        <p:nvSpPr>
          <p:cNvPr id="3079" name="Rectangle 7"/>
          <p:cNvSpPr>
            <a:spLocks noGrp="1" noChangeArrowheads="1"/>
          </p:cNvSpPr>
          <p:nvPr>
            <p:ph type="ftr" sz="quarter" idx="3"/>
          </p:nvPr>
        </p:nvSpPr>
        <p:spPr bwMode="auto">
          <a:xfrm>
            <a:off x="2717800" y="6200775"/>
            <a:ext cx="370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lgn="ctr">
              <a:defRPr sz="1600">
                <a:solidFill>
                  <a:srgbClr val="005AB4"/>
                </a:solidFill>
              </a:defRPr>
            </a:lvl1pPr>
          </a:lstStyle>
          <a:p>
            <a:r>
              <a:rPr lang="en-US"/>
              <a:t>Discover the power of custom layouts</a:t>
            </a:r>
          </a:p>
        </p:txBody>
      </p:sp>
      <p:sp>
        <p:nvSpPr>
          <p:cNvPr id="3080" name="Rectangle 8"/>
          <p:cNvSpPr>
            <a:spLocks noGrp="1" noChangeArrowheads="1"/>
          </p:cNvSpPr>
          <p:nvPr>
            <p:ph type="sldNum" sz="quarter" idx="4"/>
          </p:nvPr>
        </p:nvSpPr>
        <p:spPr bwMode="auto">
          <a:xfrm>
            <a:off x="6553200" y="62007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lgn="r">
              <a:defRPr sz="1600">
                <a:solidFill>
                  <a:srgbClr val="005AB4"/>
                </a:solidFill>
              </a:defRPr>
            </a:lvl1pPr>
          </a:lstStyle>
          <a:p>
            <a:fld id="{EA62BE12-5F84-43B6-ABDB-893F61D80140}" type="slidenum">
              <a:rPr lang="en-US"/>
              <a:pPr/>
              <a:t>‹N›</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spd="med">
    <p:wipe dir="d"/>
  </p:transition>
  <p:hf sldNum="0" hdr="0" dt="0"/>
  <p:txStyles>
    <p:titleStyle>
      <a:lvl1pPr algn="l" rtl="0" eaLnBrk="1" fontAlgn="base" hangingPunct="1">
        <a:spcBef>
          <a:spcPct val="0"/>
        </a:spcBef>
        <a:spcAft>
          <a:spcPct val="0"/>
        </a:spcAft>
        <a:defRPr sz="3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p:titleStyle>
    <p:body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defRPr>
      </a:lvl2pPr>
      <a:lvl3pPr marL="1143000" indent="-228600" algn="l" rtl="0" eaLnBrk="1" fontAlgn="base" hangingPunct="1">
        <a:spcBef>
          <a:spcPct val="20000"/>
        </a:spcBef>
        <a:spcAft>
          <a:spcPct val="0"/>
        </a:spcAft>
        <a:defRPr>
          <a:solidFill>
            <a:schemeClr val="tx1"/>
          </a:solidFill>
          <a:latin typeface="+mn-lt"/>
        </a:defRPr>
      </a:lvl3pPr>
      <a:lvl4pPr marL="1600200" indent="-228600" algn="l" rtl="0" eaLnBrk="1" fontAlgn="base" hangingPunct="1">
        <a:spcBef>
          <a:spcPct val="20000"/>
        </a:spcBef>
        <a:spcAft>
          <a:spcPct val="0"/>
        </a:spcAft>
        <a:defRPr sz="1600">
          <a:solidFill>
            <a:schemeClr val="tx1"/>
          </a:solidFill>
          <a:latin typeface="+mn-lt"/>
        </a:defRPr>
      </a:lvl4pPr>
      <a:lvl5pPr marL="2057400" indent="-228600" algn="l" rtl="0" eaLnBrk="1" fontAlgn="base" hangingPunct="1">
        <a:spcBef>
          <a:spcPct val="20000"/>
        </a:spcBef>
        <a:spcAft>
          <a:spcPct val="0"/>
        </a:spcAft>
        <a:defRPr sz="1400">
          <a:solidFill>
            <a:schemeClr val="tx1"/>
          </a:solidFill>
          <a:latin typeface="+mn-lt"/>
        </a:defRPr>
      </a:lvl5pPr>
      <a:lvl6pPr marL="2514600" indent="-228600" algn="l" rtl="0" eaLnBrk="1" fontAlgn="base" hangingPunct="1">
        <a:spcBef>
          <a:spcPct val="20000"/>
        </a:spcBef>
        <a:spcAft>
          <a:spcPct val="0"/>
        </a:spcAft>
        <a:defRPr sz="1400">
          <a:solidFill>
            <a:schemeClr val="tx1"/>
          </a:solidFill>
          <a:latin typeface="+mn-lt"/>
        </a:defRPr>
      </a:lvl6pPr>
      <a:lvl7pPr marL="2971800" indent="-228600" algn="l" rtl="0" eaLnBrk="1" fontAlgn="base" hangingPunct="1">
        <a:spcBef>
          <a:spcPct val="20000"/>
        </a:spcBef>
        <a:spcAft>
          <a:spcPct val="0"/>
        </a:spcAft>
        <a:defRPr sz="1400">
          <a:solidFill>
            <a:schemeClr val="tx1"/>
          </a:solidFill>
          <a:latin typeface="+mn-lt"/>
        </a:defRPr>
      </a:lvl7pPr>
      <a:lvl8pPr marL="3429000" indent="-228600" algn="l" rtl="0" eaLnBrk="1" fontAlgn="base" hangingPunct="1">
        <a:spcBef>
          <a:spcPct val="20000"/>
        </a:spcBef>
        <a:spcAft>
          <a:spcPct val="0"/>
        </a:spcAft>
        <a:defRPr sz="1400">
          <a:solidFill>
            <a:schemeClr val="tx1"/>
          </a:solidFill>
          <a:latin typeface="+mn-lt"/>
        </a:defRPr>
      </a:lvl8pPr>
      <a:lvl9pPr marL="3886200" indent="-228600" algn="l" rtl="0" eaLnBrk="1" fontAlgn="base" hangingPunct="1">
        <a:spcBef>
          <a:spcPct val="20000"/>
        </a:spcBef>
        <a:spcAft>
          <a:spcPct val="0"/>
        </a:spcAft>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hyperlink" Target="https://docs.microsoft.com/it-it/dotnet/csharp/language-reference/builtin-types/numeric-conversions" TargetMode="Externa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4.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1112838" y="2003367"/>
            <a:ext cx="6919912" cy="1685983"/>
          </a:xfrm>
        </p:spPr>
        <p:txBody>
          <a:bodyPr/>
          <a:lstStyle/>
          <a:p>
            <a:r>
              <a:rPr lang="en-US" dirty="0" err="1"/>
              <a:t>Introduzione</a:t>
            </a:r>
            <a:r>
              <a:rPr lang="en-US" dirty="0"/>
              <a:t> a C# e .NET</a:t>
            </a:r>
            <a:endParaRPr lang="en-US" dirty="0">
              <a:cs typeface="Tahoma" pitchFamily="34" charset="0"/>
            </a:endParaRPr>
          </a:p>
        </p:txBody>
      </p:sp>
      <p:sp>
        <p:nvSpPr>
          <p:cNvPr id="8196" name="Text Box 4"/>
          <p:cNvSpPr txBox="1">
            <a:spLocks noChangeArrowheads="1"/>
          </p:cNvSpPr>
          <p:nvPr/>
        </p:nvSpPr>
        <p:spPr bwMode="gray">
          <a:xfrm>
            <a:off x="2019300" y="1201738"/>
            <a:ext cx="5105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dirty="0"/>
              <a:t>Lorenzo Stabile, MCSD</a:t>
            </a:r>
          </a:p>
          <a:p>
            <a:pPr algn="ctr">
              <a:spcBef>
                <a:spcPct val="50000"/>
              </a:spcBef>
            </a:pPr>
            <a:endParaRPr lang="en-US" sz="2400" dirty="0"/>
          </a:p>
        </p:txBody>
      </p:sp>
      <p:sp>
        <p:nvSpPr>
          <p:cNvPr id="2" name="Subtitle 1"/>
          <p:cNvSpPr>
            <a:spLocks noGrp="1"/>
          </p:cNvSpPr>
          <p:nvPr>
            <p:ph type="subTitle" idx="1"/>
          </p:nvPr>
        </p:nvSpPr>
        <p:spPr/>
        <p:txBody>
          <a:bodyPr/>
          <a:lstStyle/>
          <a:p>
            <a:r>
              <a:rPr lang="it-IT" dirty="0"/>
              <a:t>Programmare in C# con Microsoft Visual </a:t>
            </a:r>
            <a:r>
              <a:rPr lang="it-IT"/>
              <a:t>Studio 2022</a:t>
            </a:r>
            <a:endParaRPr lang="it-IT"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ppt_w</p:attrName>
                                        </p:attrNameLst>
                                      </p:cBhvr>
                                      <p:tavLst>
                                        <p:tav tm="0">
                                          <p:val>
                                            <p:fltVal val="0"/>
                                          </p:val>
                                        </p:tav>
                                        <p:tav tm="100000">
                                          <p:val>
                                            <p:strVal val="#ppt_w"/>
                                          </p:val>
                                        </p:tav>
                                      </p:tavLst>
                                    </p:anim>
                                    <p:anim calcmode="lin" valueType="num">
                                      <p:cBhvr>
                                        <p:cTn id="8" dur="500" fill="hold"/>
                                        <p:tgtEl>
                                          <p:spTgt spid="8196"/>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2" presetClass="entr" presetSubtype="1" fill="hold" grpId="0" nodeType="afterEffect">
                                  <p:stCondLst>
                                    <p:cond delay="1000"/>
                                  </p:stCondLst>
                                  <p:childTnLst>
                                    <p:set>
                                      <p:cBhvr>
                                        <p:cTn id="11" dur="1" fill="hold">
                                          <p:stCondLst>
                                            <p:cond delay="0"/>
                                          </p:stCondLst>
                                        </p:cTn>
                                        <p:tgtEl>
                                          <p:spTgt spid="8194"/>
                                        </p:tgtEl>
                                        <p:attrNameLst>
                                          <p:attrName>style.visibility</p:attrName>
                                        </p:attrNameLst>
                                      </p:cBhvr>
                                      <p:to>
                                        <p:strVal val="visible"/>
                                      </p:to>
                                    </p:set>
                                    <p:animEffect transition="in" filter="slide(fromTop)">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4"/>
          <a:srcRect/>
          <a:stretch>
            <a:fillRect r="-16866"/>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it-IT" dirty="0"/>
              <a:t>L’architettura .NET: CLS</a:t>
            </a:r>
            <a:endParaRPr lang="en-US" dirty="0"/>
          </a:p>
        </p:txBody>
      </p:sp>
      <p:sp>
        <p:nvSpPr>
          <p:cNvPr id="10243" name="Rectangle 3"/>
          <p:cNvSpPr>
            <a:spLocks noGrp="1" noChangeArrowheads="1"/>
          </p:cNvSpPr>
          <p:nvPr>
            <p:ph idx="1"/>
          </p:nvPr>
        </p:nvSpPr>
        <p:spPr>
          <a:xfrm>
            <a:off x="228600" y="828674"/>
            <a:ext cx="8574578" cy="5256241"/>
          </a:xfrm>
          <a:noFill/>
        </p:spPr>
        <p:txBody>
          <a:bodyPr/>
          <a:lstStyle/>
          <a:p>
            <a:pPr marL="276225" indent="-276225">
              <a:spcAft>
                <a:spcPct val="75000"/>
              </a:spcAft>
              <a:buClr>
                <a:srgbClr val="FF9900"/>
              </a:buClr>
              <a:buFontTx/>
              <a:buChar char="•"/>
            </a:pPr>
            <a:r>
              <a:rPr lang="it-IT" sz="1600" dirty="0"/>
              <a:t>Per abilitare scenari di interoperabilità completa, tutti gli oggetti creati nel codice devono basarsi su un aspetto comune ai linguaggi che li usano, definito chiamante. Poiché sono presenti numerosi linguaggi diversi, .NET ha specificato tali aspetti comuni in Common Language Specification (Specifiche CLS). </a:t>
            </a:r>
          </a:p>
          <a:p>
            <a:pPr marL="276225" indent="-276225">
              <a:spcAft>
                <a:spcPct val="75000"/>
              </a:spcAft>
              <a:buClr>
                <a:srgbClr val="FF9900"/>
              </a:buClr>
              <a:buFontTx/>
              <a:buChar char="•"/>
            </a:pPr>
            <a:r>
              <a:rPr lang="it-IT" sz="1600" dirty="0"/>
              <a:t>CLS definisce un set di funzionalità necessarie per molte applicazioni comuni. Offre anche una sorta di "ricetta" per qualsiasi linguaggio che viene implementato su .NET, specificando cosa debba supportare.</a:t>
            </a:r>
          </a:p>
          <a:p>
            <a:pPr marL="276225" indent="-276225">
              <a:spcAft>
                <a:spcPct val="75000"/>
              </a:spcAft>
              <a:buClr>
                <a:srgbClr val="FF9900"/>
              </a:buClr>
              <a:buFontTx/>
              <a:buChar char="•"/>
            </a:pPr>
            <a:r>
              <a:rPr lang="it-IT" sz="1600" dirty="0"/>
              <a:t>Le regole di conformità CLS devono essere in accordo con le regole definite all’interno del CTS.</a:t>
            </a:r>
          </a:p>
          <a:p>
            <a:pPr marL="276225" indent="-276225">
              <a:spcAft>
                <a:spcPct val="75000"/>
              </a:spcAft>
              <a:buClr>
                <a:srgbClr val="FF9900"/>
              </a:buClr>
              <a:buFontTx/>
              <a:buChar char="•"/>
            </a:pPr>
            <a:r>
              <a:rPr lang="it-IT" sz="1600" dirty="0"/>
              <a:t>Per progettare un componente indipendente dal linguaggio, è necessario applicare le regole per la conformità a CLS solo all'interfaccia pubblica del componente. L'implementazione privata non deve essere conforme alla specifica.</a:t>
            </a:r>
          </a:p>
          <a:p>
            <a:pPr marL="276225" indent="-276225">
              <a:spcAft>
                <a:spcPct val="75000"/>
              </a:spcAft>
              <a:buClr>
                <a:srgbClr val="FF9900"/>
              </a:buClr>
              <a:buFontTx/>
              <a:buChar char="•"/>
            </a:pPr>
            <a:r>
              <a:rPr lang="it-IT" sz="1600" dirty="0"/>
              <a:t>In .NET esiste l’attributo CLSCompliant per decorare classi compatibili con le specifiche CLS. Se la classe non lo è il compilatore darà un messaggio apposito.</a:t>
            </a:r>
          </a:p>
          <a:p>
            <a:br>
              <a:rPr lang="it-IT" sz="1800" dirty="0"/>
            </a:br>
            <a:endParaRPr lang="it-IT" sz="1600" dirty="0"/>
          </a:p>
        </p:txBody>
      </p:sp>
      <p:sp>
        <p:nvSpPr>
          <p:cNvPr id="6" name="Footer Placeholder 4"/>
          <p:cNvSpPr>
            <a:spLocks noGrp="1"/>
          </p:cNvSpPr>
          <p:nvPr>
            <p:ph type="ftr" sz="quarter" idx="11"/>
          </p:nvPr>
        </p:nvSpPr>
        <p:spPr/>
        <p:txBody>
          <a:bodyPr/>
          <a:lstStyle/>
          <a:p>
            <a:r>
              <a:rPr lang="en-US" dirty="0"/>
              <a:t>C# e .NET Base</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1822062121"/>
      </p:ext>
    </p:extLst>
  </p:cSld>
  <p:clrMapOvr>
    <a:overrideClrMapping bg1="dk2" tx1="lt1" bg2="dk1" tx2="lt2" accent1="accent1" accent2="accent2" accent3="accent3" accent4="accent4" accent5="accent5" accent6="accent6" hlink="hlink" folHlink="folHlink"/>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slide(fromTop)">
                                      <p:cBhvr>
                                        <p:cTn id="27" dur="500"/>
                                        <p:tgtEl>
                                          <p:spTgt spid="102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10244"/>
                                        </p:tgtEl>
                                        <p:attrNameLst>
                                          <p:attrName>style.visibility</p:attrName>
                                        </p:attrNameLst>
                                      </p:cBhvr>
                                      <p:to>
                                        <p:strVal val="visible"/>
                                      </p:to>
                                    </p:set>
                                    <p:animEffect transition="in" filter="slide(fromBottom)">
                                      <p:cBhvr>
                                        <p:cTn id="3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it-IT" dirty="0"/>
              <a:t>L’architettura .NET: moduli</a:t>
            </a:r>
            <a:endParaRPr lang="en-US" dirty="0"/>
          </a:p>
        </p:txBody>
      </p:sp>
      <p:sp>
        <p:nvSpPr>
          <p:cNvPr id="10243" name="Rectangle 3"/>
          <p:cNvSpPr>
            <a:spLocks noGrp="1" noChangeArrowheads="1"/>
          </p:cNvSpPr>
          <p:nvPr>
            <p:ph type="body" idx="1"/>
          </p:nvPr>
        </p:nvSpPr>
        <p:spPr>
          <a:xfrm>
            <a:off x="228600" y="828674"/>
            <a:ext cx="8641080" cy="5256241"/>
          </a:xfrm>
          <a:noFill/>
        </p:spPr>
        <p:txBody>
          <a:bodyPr/>
          <a:lstStyle/>
          <a:p>
            <a:r>
              <a:rPr lang="it-IT" dirty="0"/>
              <a:t>Il</a:t>
            </a:r>
            <a:r>
              <a:rPr lang="it-IT" sz="2400" dirty="0"/>
              <a:t> </a:t>
            </a:r>
            <a:r>
              <a:rPr lang="it-IT" dirty="0"/>
              <a:t>modulo managed contiene sia il codice IL che i metadati. I metadati non sono altro che tabelle che descrivono i tipi ed i loro membri definiti nel codice sorgente, oltre ai tipi e relativi membri esterni referenziati nel codice.</a:t>
            </a:r>
            <a:endParaRPr lang="it-IT" sz="2400" dirty="0"/>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678" y="2324549"/>
            <a:ext cx="5229955" cy="3505689"/>
          </a:xfrm>
          <a:prstGeom prst="rect">
            <a:avLst/>
          </a:prstGeom>
        </p:spPr>
      </p:pic>
    </p:spTree>
    <p:extLst>
      <p:ext uri="{BB962C8B-B14F-4D97-AF65-F5344CB8AC3E}">
        <p14:creationId xmlns:p14="http://schemas.microsoft.com/office/powerpoint/2010/main" val="845025205"/>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nodePh="1">
                                  <p:stCondLst>
                                    <p:cond delay="0"/>
                                  </p:stCondLst>
                                  <p:endCondLst>
                                    <p:cond evt="begin" delay="0">
                                      <p:tn val="10"/>
                                    </p:cond>
                                  </p:endCondLst>
                                  <p:childTnLst>
                                    <p:set>
                                      <p:cBhvr>
                                        <p:cTn id="11" dur="1" fill="hold">
                                          <p:stCondLst>
                                            <p:cond delay="0"/>
                                          </p:stCondLst>
                                        </p:cTn>
                                        <p:tgtEl>
                                          <p:spTgt spid="10244"/>
                                        </p:tgtEl>
                                        <p:attrNameLst>
                                          <p:attrName>style.visibility</p:attrName>
                                        </p:attrNameLst>
                                      </p:cBhvr>
                                      <p:to>
                                        <p:strVal val="visible"/>
                                      </p:to>
                                    </p:set>
                                    <p:animEffect transition="in" filter="slide(fromBottom)">
                                      <p:cBhvr>
                                        <p:cTn id="1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4"/>
          <a:srcRect/>
          <a:stretch>
            <a:fillRect r="-16866"/>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it-IT" dirty="0"/>
              <a:t>L’architettura .NET: assemblies</a:t>
            </a:r>
            <a:endParaRPr lang="en-US" dirty="0"/>
          </a:p>
        </p:txBody>
      </p:sp>
      <p:sp>
        <p:nvSpPr>
          <p:cNvPr id="10243" name="Rectangle 3"/>
          <p:cNvSpPr>
            <a:spLocks noGrp="1" noChangeArrowheads="1"/>
          </p:cNvSpPr>
          <p:nvPr>
            <p:ph idx="1"/>
          </p:nvPr>
        </p:nvSpPr>
        <p:spPr>
          <a:xfrm>
            <a:off x="228600" y="828674"/>
            <a:ext cx="8641080" cy="5256241"/>
          </a:xfrm>
          <a:noFill/>
        </p:spPr>
        <p:txBody>
          <a:bodyPr/>
          <a:lstStyle/>
          <a:p>
            <a:pPr marL="276225" indent="-276225">
              <a:spcAft>
                <a:spcPct val="75000"/>
              </a:spcAft>
              <a:buClr>
                <a:srgbClr val="FF9900"/>
              </a:buClr>
              <a:buFontTx/>
              <a:buChar char="•"/>
            </a:pPr>
            <a:r>
              <a:rPr lang="it-IT" dirty="0"/>
              <a:t>Un assembly è un raggruppamento logico di moduli managed, e di altri file di risorse, ad esempio delle immagini utilizzate nell’applicazione, dei file html o altro ancora.</a:t>
            </a:r>
          </a:p>
          <a:p>
            <a:pPr marL="276225" indent="-276225">
              <a:spcAft>
                <a:spcPct val="75000"/>
              </a:spcAft>
              <a:buClr>
                <a:srgbClr val="FF9900"/>
              </a:buClr>
              <a:buFontTx/>
              <a:buChar char="•"/>
            </a:pPr>
            <a:r>
              <a:rPr lang="it-IT" dirty="0"/>
              <a:t>Ogni assembly possiede un manifest che descrive tutto il suo contenuto, ciò rende possibile il fatto che ogni assembly sia un’unità autodescrittiva.</a:t>
            </a:r>
          </a:p>
          <a:p>
            <a:pPr marL="276225" indent="-276225">
              <a:spcAft>
                <a:spcPct val="75000"/>
              </a:spcAft>
              <a:buClr>
                <a:srgbClr val="FF9900"/>
              </a:buClr>
              <a:buFontTx/>
              <a:buChar char="•"/>
            </a:pPr>
            <a:r>
              <a:rPr lang="it-IT" dirty="0"/>
              <a:t>I compilatori .NET, ad esempio il compilatore C#, attualmente creano un assembly in maniera automatica a partire dai moduli, aggiungendo il file manifest (vedi tool ILDASM.exe in VS command prompt).</a:t>
            </a:r>
          </a:p>
          <a:p>
            <a:pPr marL="276225" indent="-276225">
              <a:spcAft>
                <a:spcPct val="75000"/>
              </a:spcAft>
              <a:buClr>
                <a:srgbClr val="FF9900"/>
              </a:buClr>
              <a:buFontTx/>
              <a:buChar char="•"/>
            </a:pPr>
            <a:r>
              <a:rPr lang="it-IT" dirty="0"/>
              <a:t>Un assembly può essere non solo un’eseguibile, ma anche una libreria DLL contenente una collezione di tipi utilizzabili eventuamente in altre applicazioni.</a:t>
            </a:r>
          </a:p>
        </p:txBody>
      </p:sp>
      <p:sp>
        <p:nvSpPr>
          <p:cNvPr id="6" name="Footer Placeholder 4"/>
          <p:cNvSpPr>
            <a:spLocks noGrp="1"/>
          </p:cNvSpPr>
          <p:nvPr>
            <p:ph type="ftr" sz="quarter" idx="11"/>
          </p:nvPr>
        </p:nvSpPr>
        <p:spPr/>
        <p:txBody>
          <a:bodyPr/>
          <a:lstStyle/>
          <a:p>
            <a:r>
              <a:rPr lang="en-US" dirty="0"/>
              <a:t>C# e .NET Base</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944924338"/>
      </p:ext>
    </p:extLst>
  </p:cSld>
  <p:clrMapOvr>
    <a:overrideClrMapping bg1="dk2" tx1="lt1" bg2="dk1" tx2="lt2" accent1="accent1" accent2="accent2" accent3="accent3" accent4="accent4" accent5="accent5" accent6="accent6" hlink="hlink" folHlink="folHlink"/>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nodePh="1">
                                  <p:stCondLst>
                                    <p:cond delay="0"/>
                                  </p:stCondLst>
                                  <p:endCondLst>
                                    <p:cond evt="begin" delay="0">
                                      <p:tn val="25"/>
                                    </p:cond>
                                  </p:endCondLst>
                                  <p:childTnLst>
                                    <p:set>
                                      <p:cBhvr>
                                        <p:cTn id="26" dur="1" fill="hold">
                                          <p:stCondLst>
                                            <p:cond delay="0"/>
                                          </p:stCondLst>
                                        </p:cTn>
                                        <p:tgtEl>
                                          <p:spTgt spid="10244"/>
                                        </p:tgtEl>
                                        <p:attrNameLst>
                                          <p:attrName>style.visibility</p:attrName>
                                        </p:attrNameLst>
                                      </p:cBhvr>
                                      <p:to>
                                        <p:strVal val="visible"/>
                                      </p:to>
                                    </p:set>
                                    <p:animEffect transition="in" filter="slide(fromBottom)">
                                      <p:cBhvr>
                                        <p:cTn id="2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4"/>
          <a:srcRect/>
          <a:stretch>
            <a:fillRect r="-16866"/>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it-IT" dirty="0"/>
              <a:t>L’architettura .NET: la memoria</a:t>
            </a:r>
            <a:endParaRPr lang="en-US" dirty="0"/>
          </a:p>
        </p:txBody>
      </p:sp>
      <p:sp>
        <p:nvSpPr>
          <p:cNvPr id="10243" name="Rectangle 3"/>
          <p:cNvSpPr>
            <a:spLocks noGrp="1" noChangeArrowheads="1"/>
          </p:cNvSpPr>
          <p:nvPr>
            <p:ph idx="1"/>
          </p:nvPr>
        </p:nvSpPr>
        <p:spPr>
          <a:xfrm>
            <a:off x="228600" y="828674"/>
            <a:ext cx="8641080" cy="5256241"/>
          </a:xfrm>
          <a:noFill/>
        </p:spPr>
        <p:txBody>
          <a:bodyPr/>
          <a:lstStyle/>
          <a:p>
            <a:pPr marL="276225" indent="-276225">
              <a:spcAft>
                <a:spcPct val="75000"/>
              </a:spcAft>
              <a:buClr>
                <a:srgbClr val="FF9900"/>
              </a:buClr>
              <a:buFontTx/>
              <a:buChar char="•"/>
            </a:pPr>
            <a:r>
              <a:rPr lang="it-IT" sz="1800" dirty="0"/>
              <a:t>In linguaggi come C e C++, lo sviluppatore si deve occupare in prima persona della gestione della memoria, cioè della sua allocazione prima di poter creare ed utilizzare un oggetto e della sua deallocazione una volta che si è certi di non dover più utilizzarlo. </a:t>
            </a:r>
          </a:p>
          <a:p>
            <a:pPr marL="276225" indent="-276225">
              <a:spcAft>
                <a:spcPct val="75000"/>
              </a:spcAft>
              <a:buClr>
                <a:srgbClr val="FF9900"/>
              </a:buClr>
              <a:buFontTx/>
              <a:buChar char="•"/>
            </a:pPr>
            <a:r>
              <a:rPr lang="it-IT" sz="1800" dirty="0"/>
              <a:t>Il CLR si occupa della gestione della memoria in maniera automatica, per mezzo del meccanismo di garbage collection. Tale meccanismo si occupa di tener traccia dei riferimenti ad ogni oggetto creato e che si trova in memoria, e quando l’oggetto non è più referenziato, cioè il suo ciclo di vita è terminato, il CLR si occupa di ripulirne le zone di memoria a questo punto non più utilizzate. </a:t>
            </a:r>
          </a:p>
          <a:p>
            <a:pPr marL="276225" indent="-276225">
              <a:spcAft>
                <a:spcPct val="75000"/>
              </a:spcAft>
              <a:buClr>
                <a:srgbClr val="FF9900"/>
              </a:buClr>
              <a:buFontTx/>
              <a:buChar char="•"/>
            </a:pPr>
            <a:r>
              <a:rPr lang="it-IT" sz="1800" dirty="0"/>
              <a:t>Tutto ciò libera il programmatore da buona parte delle proprie responsabilità di liberare memoria non più utilizzata, e d’altra parte dalla possibilità di effettuare operazioni pericolose nella stessa memoria, andando per esempio a danneggiare dati importanti per altri parti del codice.</a:t>
            </a:r>
          </a:p>
        </p:txBody>
      </p:sp>
      <p:sp>
        <p:nvSpPr>
          <p:cNvPr id="6" name="Footer Placeholder 4"/>
          <p:cNvSpPr>
            <a:spLocks noGrp="1"/>
          </p:cNvSpPr>
          <p:nvPr>
            <p:ph type="ftr" sz="quarter" idx="11"/>
          </p:nvPr>
        </p:nvSpPr>
        <p:spPr/>
        <p:txBody>
          <a:bodyPr/>
          <a:lstStyle/>
          <a:p>
            <a:r>
              <a:rPr lang="en-US" dirty="0"/>
              <a:t>C# e .NET Base</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2252186794"/>
      </p:ext>
    </p:extLst>
  </p:cSld>
  <p:clrMapOvr>
    <a:overrideClrMapping bg1="dk2" tx1="lt1" bg2="dk1" tx2="lt2" accent1="accent1" accent2="accent2" accent3="accent3" accent4="accent4" accent5="accent5" accent6="accent6" hlink="hlink" folHlink="folHlink"/>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nodePh="1">
                                  <p:stCondLst>
                                    <p:cond delay="0"/>
                                  </p:stCondLst>
                                  <p:endCondLst>
                                    <p:cond evt="begin" delay="0">
                                      <p:tn val="20"/>
                                    </p:cond>
                                  </p:endCondLst>
                                  <p:childTnLst>
                                    <p:set>
                                      <p:cBhvr>
                                        <p:cTn id="21" dur="1" fill="hold">
                                          <p:stCondLst>
                                            <p:cond delay="0"/>
                                          </p:stCondLst>
                                        </p:cTn>
                                        <p:tgtEl>
                                          <p:spTgt spid="10244"/>
                                        </p:tgtEl>
                                        <p:attrNameLst>
                                          <p:attrName>style.visibility</p:attrName>
                                        </p:attrNameLst>
                                      </p:cBhvr>
                                      <p:to>
                                        <p:strVal val="visible"/>
                                      </p:to>
                                    </p:set>
                                    <p:animEffect transition="in" filter="slide(fromBottom)">
                                      <p:cBhvr>
                                        <p:cTn id="2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 che cosa è</a:t>
            </a:r>
            <a:endParaRPr lang="en-GB" dirty="0"/>
          </a:p>
        </p:txBody>
      </p:sp>
      <p:sp>
        <p:nvSpPr>
          <p:cNvPr id="3" name="Content Placeholder 2"/>
          <p:cNvSpPr>
            <a:spLocks noGrp="1"/>
          </p:cNvSpPr>
          <p:nvPr>
            <p:ph idx="1"/>
          </p:nvPr>
        </p:nvSpPr>
        <p:spPr>
          <a:xfrm>
            <a:off x="350838" y="914399"/>
            <a:ext cx="8431212" cy="5137265"/>
          </a:xfrm>
        </p:spPr>
        <p:txBody>
          <a:bodyPr/>
          <a:lstStyle/>
          <a:p>
            <a:pPr marL="276225" indent="-276225">
              <a:spcAft>
                <a:spcPct val="75000"/>
              </a:spcAft>
              <a:buClr>
                <a:srgbClr val="FF9900"/>
              </a:buClr>
              <a:buFontTx/>
              <a:buChar char="•"/>
            </a:pPr>
            <a:r>
              <a:rPr lang="it-IT" sz="1800" dirty="0"/>
              <a:t>Linguaggio ad alto livello di tipo compilato sviluppato dalla Microsoft all’interno della piattaforma .NET.</a:t>
            </a:r>
          </a:p>
          <a:p>
            <a:pPr marL="276225" indent="-276225">
              <a:spcAft>
                <a:spcPct val="75000"/>
              </a:spcAft>
              <a:buClr>
                <a:srgbClr val="FF9900"/>
              </a:buClr>
              <a:buFontTx/>
              <a:buChar char="•"/>
            </a:pPr>
            <a:r>
              <a:rPr lang="it-IT" sz="1800" dirty="0"/>
              <a:t>Prima versione pubblicata nel 2002.</a:t>
            </a:r>
          </a:p>
          <a:p>
            <a:pPr marL="276225" indent="-276225">
              <a:spcAft>
                <a:spcPct val="75000"/>
              </a:spcAft>
              <a:buClr>
                <a:srgbClr val="FF9900"/>
              </a:buClr>
              <a:buFontTx/>
              <a:buChar char="•"/>
            </a:pPr>
            <a:r>
              <a:rPr lang="it-IT" sz="1800" dirty="0"/>
              <a:t>Completamente object oriented</a:t>
            </a:r>
          </a:p>
          <a:p>
            <a:pPr marL="276225" indent="-276225">
              <a:spcAft>
                <a:spcPct val="75000"/>
              </a:spcAft>
              <a:buClr>
                <a:srgbClr val="FF9900"/>
              </a:buClr>
              <a:buFontTx/>
              <a:buChar char="•"/>
            </a:pPr>
            <a:r>
              <a:rPr lang="it-IT" sz="1800" dirty="0"/>
              <a:t>Fortemente tipizzato</a:t>
            </a:r>
          </a:p>
          <a:p>
            <a:pPr marL="276225" indent="-276225">
              <a:spcAft>
                <a:spcPct val="75000"/>
              </a:spcAft>
              <a:buClr>
                <a:srgbClr val="FF9900"/>
              </a:buClr>
              <a:buFontTx/>
              <a:buChar char="•"/>
            </a:pPr>
            <a:r>
              <a:rPr lang="it-IT" sz="1800" dirty="0"/>
              <a:t>Sintassi case sensitive</a:t>
            </a:r>
          </a:p>
          <a:p>
            <a:pPr marL="276225" indent="-276225">
              <a:spcAft>
                <a:spcPct val="75000"/>
              </a:spcAft>
              <a:buClr>
                <a:srgbClr val="FF9900"/>
              </a:buClr>
              <a:buFontTx/>
              <a:buChar char="•"/>
            </a:pPr>
            <a:r>
              <a:rPr lang="it-IT" sz="1800" dirty="0"/>
              <a:t>Ultima </a:t>
            </a:r>
            <a:r>
              <a:rPr lang="it-IT" sz="1800"/>
              <a:t>versione 12.0 </a:t>
            </a:r>
            <a:r>
              <a:rPr lang="it-IT" sz="1800" dirty="0"/>
              <a:t>rilasciata nel </a:t>
            </a:r>
            <a:r>
              <a:rPr lang="it-IT" sz="1800"/>
              <a:t>novembre 2023</a:t>
            </a:r>
            <a:endParaRPr lang="it-IT" sz="1800" dirty="0"/>
          </a:p>
          <a:p>
            <a:pPr marL="276225" indent="-276225">
              <a:spcAft>
                <a:spcPct val="75000"/>
              </a:spcAft>
              <a:buClr>
                <a:srgbClr val="FF9900"/>
              </a:buClr>
              <a:buFontTx/>
              <a:buChar char="•"/>
            </a:pPr>
            <a:r>
              <a:rPr lang="it-IT" sz="1800" dirty="0"/>
              <a:t>Deallocazione automatica degli oggetti</a:t>
            </a:r>
          </a:p>
          <a:p>
            <a:pPr marL="276225" indent="-276225">
              <a:spcAft>
                <a:spcPct val="75000"/>
              </a:spcAft>
              <a:buClr>
                <a:srgbClr val="FF9900"/>
              </a:buClr>
              <a:buFontTx/>
              <a:buChar char="•"/>
            </a:pPr>
            <a:r>
              <a:rPr lang="it-IT" sz="1800" dirty="0"/>
              <a:t>Ereditarietà limitata ad una classe (come Java).</a:t>
            </a:r>
          </a:p>
        </p:txBody>
      </p:sp>
      <p:sp>
        <p:nvSpPr>
          <p:cNvPr id="4" name="Footer Placeholder 3"/>
          <p:cNvSpPr>
            <a:spLocks noGrp="1"/>
          </p:cNvSpPr>
          <p:nvPr>
            <p:ph type="ftr" sz="quarter" idx="11"/>
          </p:nvPr>
        </p:nvSpPr>
        <p:spPr/>
        <p:txBody>
          <a:bodyPr/>
          <a:lstStyle/>
          <a:p>
            <a:r>
              <a:rPr lang="en-US" dirty="0"/>
              <a:t>C# e .NET Base</a:t>
            </a:r>
          </a:p>
        </p:txBody>
      </p:sp>
    </p:spTree>
    <p:extLst>
      <p:ext uri="{BB962C8B-B14F-4D97-AF65-F5344CB8AC3E}">
        <p14:creationId xmlns:p14="http://schemas.microsoft.com/office/powerpoint/2010/main" val="2332077767"/>
      </p:ext>
    </p:extLst>
  </p:cSld>
  <p:clrMapOvr>
    <a:masterClrMapping/>
  </p:clrMapOvr>
  <p:transition spd="med">
    <p:wipe dir="d"/>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a:t>Console application</a:t>
            </a:r>
          </a:p>
        </p:txBody>
      </p:sp>
      <p:sp>
        <p:nvSpPr>
          <p:cNvPr id="10243" name="Rectangle 3"/>
          <p:cNvSpPr>
            <a:spLocks noGrp="1" noChangeArrowheads="1"/>
          </p:cNvSpPr>
          <p:nvPr>
            <p:ph type="body" idx="1"/>
          </p:nvPr>
        </p:nvSpPr>
        <p:spPr>
          <a:xfrm>
            <a:off x="228600" y="828674"/>
            <a:ext cx="8431213" cy="5256241"/>
          </a:xfrm>
          <a:noFill/>
        </p:spPr>
        <p:txBody>
          <a:bodyPr/>
          <a:lstStyle/>
          <a:p>
            <a:pPr marL="276225" indent="-276225">
              <a:spcAft>
                <a:spcPct val="75000"/>
              </a:spcAft>
              <a:buClr>
                <a:srgbClr val="FF9900"/>
              </a:buClr>
              <a:buFontTx/>
              <a:buChar char="•"/>
            </a:pPr>
            <a:r>
              <a:rPr lang="en-US" sz="2800" dirty="0" err="1"/>
              <a:t>Struttura</a:t>
            </a:r>
            <a:r>
              <a:rPr lang="en-US" sz="2800" dirty="0"/>
              <a:t> del </a:t>
            </a:r>
            <a:r>
              <a:rPr lang="en-US" sz="2800" dirty="0" err="1"/>
              <a:t>programma</a:t>
            </a:r>
            <a:endParaRPr lang="en-US" sz="2800" dirty="0"/>
          </a:p>
          <a:p>
            <a:pPr marL="276225" indent="-276225">
              <a:spcAft>
                <a:spcPct val="75000"/>
              </a:spcAft>
              <a:buClr>
                <a:srgbClr val="FF9900"/>
              </a:buClr>
              <a:buFontTx/>
              <a:buChar char="•"/>
            </a:pPr>
            <a:r>
              <a:rPr lang="en-US" sz="2800" dirty="0"/>
              <a:t>Input e output.</a:t>
            </a:r>
          </a:p>
          <a:p>
            <a:pPr marL="276225" indent="-276225">
              <a:spcAft>
                <a:spcPct val="75000"/>
              </a:spcAft>
              <a:buClr>
                <a:srgbClr val="FF9900"/>
              </a:buClr>
              <a:buFontTx/>
              <a:buChar char="•"/>
            </a:pPr>
            <a:r>
              <a:rPr lang="en-US" sz="2800" dirty="0"/>
              <a:t>Il </a:t>
            </a:r>
            <a:r>
              <a:rPr lang="en-US" sz="2800" dirty="0" err="1"/>
              <a:t>metodo</a:t>
            </a:r>
            <a:r>
              <a:rPr lang="en-US" sz="2800" dirty="0"/>
              <a:t> Main</a:t>
            </a:r>
          </a:p>
          <a:p>
            <a:pPr marL="276225" indent="-276225">
              <a:spcAft>
                <a:spcPct val="75000"/>
              </a:spcAft>
              <a:buClr>
                <a:srgbClr val="FF9900"/>
              </a:buClr>
              <a:buFontTx/>
              <a:buChar char="•"/>
            </a:pPr>
            <a:r>
              <a:rPr lang="en-US" sz="2800" dirty="0" err="1"/>
              <a:t>Argomenti</a:t>
            </a:r>
            <a:r>
              <a:rPr lang="en-US" sz="2800" dirty="0"/>
              <a:t> del Main</a:t>
            </a:r>
          </a:p>
          <a:p>
            <a:pPr marL="276225" indent="-276225">
              <a:spcAft>
                <a:spcPct val="75000"/>
              </a:spcAft>
              <a:buClr>
                <a:srgbClr val="FF9900"/>
              </a:buClr>
              <a:buFontTx/>
              <a:buChar char="•"/>
            </a:pPr>
            <a:r>
              <a:rPr lang="en-US" sz="2800" dirty="0" err="1"/>
              <a:t>Inserire</a:t>
            </a:r>
            <a:r>
              <a:rPr lang="en-US" sz="2800" dirty="0"/>
              <a:t> </a:t>
            </a:r>
            <a:r>
              <a:rPr lang="en-US" sz="2800" dirty="0" err="1"/>
              <a:t>commenti</a:t>
            </a:r>
            <a:endParaRPr lang="en-US" sz="2800" dirty="0"/>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2762319078"/>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nodePh="1">
                                  <p:stCondLst>
                                    <p:cond delay="0"/>
                                  </p:stCondLst>
                                  <p:endCondLst>
                                    <p:cond evt="begin" delay="0">
                                      <p:tn val="15"/>
                                    </p:cond>
                                  </p:endCondLst>
                                  <p:childTnLst>
                                    <p:set>
                                      <p:cBhvr>
                                        <p:cTn id="16" dur="1" fill="hold">
                                          <p:stCondLst>
                                            <p:cond delay="0"/>
                                          </p:stCondLst>
                                        </p:cTn>
                                        <p:tgtEl>
                                          <p:spTgt spid="10244"/>
                                        </p:tgtEl>
                                        <p:attrNameLst>
                                          <p:attrName>style.visibility</p:attrName>
                                        </p:attrNameLst>
                                      </p:cBhvr>
                                      <p:to>
                                        <p:strVal val="visible"/>
                                      </p:to>
                                    </p:set>
                                    <p:animEffect transition="in" filter="slide(fromBottom)">
                                      <p:cBhvr>
                                        <p:cTn id="1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a:t>Console application</a:t>
            </a:r>
          </a:p>
        </p:txBody>
      </p:sp>
      <p:sp>
        <p:nvSpPr>
          <p:cNvPr id="10243" name="Rectangle 3"/>
          <p:cNvSpPr>
            <a:spLocks noGrp="1" noChangeArrowheads="1"/>
          </p:cNvSpPr>
          <p:nvPr>
            <p:ph type="body" idx="1"/>
          </p:nvPr>
        </p:nvSpPr>
        <p:spPr>
          <a:xfrm>
            <a:off x="228600" y="828674"/>
            <a:ext cx="8431213" cy="5256241"/>
          </a:xfrm>
          <a:noFill/>
        </p:spPr>
        <p:txBody>
          <a:bodyPr/>
          <a:lstStyle/>
          <a:p>
            <a:pPr marL="276225" indent="-276225">
              <a:spcAft>
                <a:spcPct val="75000"/>
              </a:spcAft>
              <a:buClr>
                <a:srgbClr val="FF9900"/>
              </a:buClr>
              <a:buFontTx/>
              <a:buChar char="•"/>
            </a:pPr>
            <a:r>
              <a:rPr lang="en-US" sz="2800" dirty="0" err="1"/>
              <a:t>Console.ReadLine</a:t>
            </a:r>
            <a:r>
              <a:rPr lang="en-US" sz="2800" dirty="0"/>
              <a:t>(): </a:t>
            </a:r>
            <a:r>
              <a:rPr lang="en-US" sz="2800" dirty="0" err="1"/>
              <a:t>attende</a:t>
            </a:r>
            <a:r>
              <a:rPr lang="en-US" sz="2800" dirty="0"/>
              <a:t> la </a:t>
            </a:r>
            <a:r>
              <a:rPr lang="en-US" sz="2800" dirty="0" err="1"/>
              <a:t>pressione</a:t>
            </a:r>
            <a:r>
              <a:rPr lang="en-US" sz="2800" dirty="0"/>
              <a:t> del </a:t>
            </a:r>
            <a:r>
              <a:rPr lang="en-US" sz="2800" dirty="0" err="1"/>
              <a:t>tasto</a:t>
            </a:r>
            <a:r>
              <a:rPr lang="en-US" sz="2800" dirty="0"/>
              <a:t> enter e </a:t>
            </a:r>
            <a:r>
              <a:rPr lang="en-US" sz="2800" dirty="0" err="1"/>
              <a:t>legge</a:t>
            </a:r>
            <a:r>
              <a:rPr lang="en-US" sz="2800" dirty="0"/>
              <a:t> la </a:t>
            </a:r>
            <a:r>
              <a:rPr lang="en-US" sz="2800" dirty="0" err="1"/>
              <a:t>stringa</a:t>
            </a:r>
            <a:r>
              <a:rPr lang="en-US" sz="2800" dirty="0"/>
              <a:t> </a:t>
            </a:r>
            <a:r>
              <a:rPr lang="en-US" sz="2800" dirty="0" err="1"/>
              <a:t>scritta</a:t>
            </a:r>
            <a:r>
              <a:rPr lang="en-US" sz="2800" dirty="0"/>
              <a:t> </a:t>
            </a:r>
            <a:r>
              <a:rPr lang="en-US" sz="2800" dirty="0" err="1"/>
              <a:t>sulla</a:t>
            </a:r>
            <a:r>
              <a:rPr lang="en-US" sz="2800" dirty="0"/>
              <a:t> </a:t>
            </a:r>
            <a:r>
              <a:rPr lang="en-US" sz="2800" dirty="0" err="1"/>
              <a:t>riga</a:t>
            </a:r>
            <a:r>
              <a:rPr lang="en-US" sz="2800" dirty="0"/>
              <a:t>.</a:t>
            </a:r>
          </a:p>
          <a:p>
            <a:pPr marL="276225" indent="-276225">
              <a:spcAft>
                <a:spcPct val="75000"/>
              </a:spcAft>
              <a:buClr>
                <a:srgbClr val="FF9900"/>
              </a:buClr>
              <a:buFontTx/>
              <a:buChar char="•"/>
            </a:pPr>
            <a:r>
              <a:rPr lang="en-US" sz="2800" dirty="0" err="1"/>
              <a:t>Console.WriteLine</a:t>
            </a:r>
            <a:r>
              <a:rPr lang="en-US" sz="2800" dirty="0"/>
              <a:t>(): </a:t>
            </a:r>
            <a:r>
              <a:rPr lang="en-US" sz="2800" dirty="0" err="1"/>
              <a:t>stampa</a:t>
            </a:r>
            <a:r>
              <a:rPr lang="en-US" sz="2800" dirty="0"/>
              <a:t> i </a:t>
            </a:r>
            <a:r>
              <a:rPr lang="en-US" sz="2800" dirty="0" err="1"/>
              <a:t>valori</a:t>
            </a:r>
            <a:r>
              <a:rPr lang="en-US" sz="2800" dirty="0"/>
              <a:t> </a:t>
            </a:r>
            <a:r>
              <a:rPr lang="en-US" sz="2800" dirty="0" err="1"/>
              <a:t>passati</a:t>
            </a:r>
            <a:r>
              <a:rPr lang="en-US" sz="2800" dirty="0"/>
              <a:t> come </a:t>
            </a:r>
            <a:r>
              <a:rPr lang="en-US" sz="2800" dirty="0" err="1"/>
              <a:t>argomenti</a:t>
            </a:r>
            <a:r>
              <a:rPr lang="en-US" sz="2800" dirty="0"/>
              <a:t> come output </a:t>
            </a:r>
            <a:r>
              <a:rPr lang="en-US" sz="2800" dirty="0" err="1"/>
              <a:t>nella</a:t>
            </a:r>
            <a:r>
              <a:rPr lang="en-US" sz="2800" dirty="0"/>
              <a:t> </a:t>
            </a:r>
            <a:r>
              <a:rPr lang="en-US" sz="2800" dirty="0" err="1"/>
              <a:t>riga</a:t>
            </a:r>
            <a:r>
              <a:rPr lang="en-US" sz="2800" dirty="0"/>
              <a:t> di console.</a:t>
            </a:r>
          </a:p>
          <a:p>
            <a:pPr marL="276225" indent="-276225">
              <a:spcAft>
                <a:spcPct val="75000"/>
              </a:spcAft>
              <a:buClr>
                <a:srgbClr val="FF9900"/>
              </a:buClr>
              <a:buFontTx/>
              <a:buChar char="•"/>
            </a:pPr>
            <a:r>
              <a:rPr lang="en-US" sz="2800" dirty="0" err="1"/>
              <a:t>Console.ReadKey</a:t>
            </a:r>
            <a:r>
              <a:rPr lang="en-US" sz="2800" dirty="0"/>
              <a:t>(): </a:t>
            </a:r>
            <a:r>
              <a:rPr lang="en-US" sz="2800" dirty="0" err="1"/>
              <a:t>attende</a:t>
            </a:r>
            <a:r>
              <a:rPr lang="en-US" sz="2800" dirty="0"/>
              <a:t> la </a:t>
            </a:r>
            <a:r>
              <a:rPr lang="en-US" sz="2800" dirty="0" err="1"/>
              <a:t>pressione</a:t>
            </a:r>
            <a:r>
              <a:rPr lang="en-US" sz="2800" dirty="0"/>
              <a:t> di </a:t>
            </a:r>
            <a:r>
              <a:rPr lang="en-US" sz="2800" dirty="0" err="1"/>
              <a:t>una</a:t>
            </a:r>
            <a:r>
              <a:rPr lang="en-US" sz="2800" dirty="0"/>
              <a:t> key </a:t>
            </a:r>
            <a:r>
              <a:rPr lang="en-US" sz="2800" dirty="0" err="1"/>
              <a:t>sulla</a:t>
            </a:r>
            <a:r>
              <a:rPr lang="en-US" sz="2800" dirty="0"/>
              <a:t> </a:t>
            </a:r>
            <a:r>
              <a:rPr lang="en-US" sz="2800" dirty="0" err="1"/>
              <a:t>tastiera</a:t>
            </a:r>
            <a:r>
              <a:rPr lang="en-US" sz="2800" dirty="0"/>
              <a:t> e </a:t>
            </a:r>
            <a:r>
              <a:rPr lang="en-US" sz="2800" dirty="0" err="1"/>
              <a:t>ritorna</a:t>
            </a:r>
            <a:r>
              <a:rPr lang="en-US" sz="2800" dirty="0"/>
              <a:t> </a:t>
            </a:r>
            <a:r>
              <a:rPr lang="en-US" sz="2800" dirty="0" err="1"/>
              <a:t>una</a:t>
            </a:r>
            <a:r>
              <a:rPr lang="en-US" sz="2800" dirty="0"/>
              <a:t> </a:t>
            </a:r>
            <a:r>
              <a:rPr lang="en-US" sz="2800" dirty="0" err="1"/>
              <a:t>struct</a:t>
            </a:r>
            <a:r>
              <a:rPr lang="en-US" sz="2800" dirty="0"/>
              <a:t> </a:t>
            </a:r>
            <a:r>
              <a:rPr lang="en-US" sz="2800" b="1" dirty="0" err="1"/>
              <a:t>ConsoleKeyInfo</a:t>
            </a:r>
            <a:r>
              <a:rPr lang="en-US" sz="2800" dirty="0"/>
              <a:t> </a:t>
            </a:r>
            <a:r>
              <a:rPr lang="en-US" sz="2800" dirty="0" err="1"/>
              <a:t>dopo</a:t>
            </a:r>
            <a:r>
              <a:rPr lang="en-US" sz="2800" dirty="0"/>
              <a:t> </a:t>
            </a:r>
            <a:r>
              <a:rPr lang="en-US" sz="2800" dirty="0" err="1"/>
              <a:t>che</a:t>
            </a:r>
            <a:r>
              <a:rPr lang="en-US" sz="2800" dirty="0"/>
              <a:t> la key è </a:t>
            </a:r>
            <a:r>
              <a:rPr lang="en-US" sz="2800" dirty="0" err="1"/>
              <a:t>stata</a:t>
            </a:r>
            <a:r>
              <a:rPr lang="en-US" sz="2800" dirty="0"/>
              <a:t> </a:t>
            </a:r>
            <a:r>
              <a:rPr lang="en-US" sz="2800" dirty="0" err="1"/>
              <a:t>premuta</a:t>
            </a:r>
            <a:r>
              <a:rPr lang="en-US" sz="2800" dirty="0"/>
              <a:t>.</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14690719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nodePh="1">
                                  <p:stCondLst>
                                    <p:cond delay="0"/>
                                  </p:stCondLst>
                                  <p:endCondLst>
                                    <p:cond evt="begin" delay="0">
                                      <p:tn val="15"/>
                                    </p:cond>
                                  </p:endCondLst>
                                  <p:childTnLst>
                                    <p:set>
                                      <p:cBhvr>
                                        <p:cTn id="16" dur="1" fill="hold">
                                          <p:stCondLst>
                                            <p:cond delay="0"/>
                                          </p:stCondLst>
                                        </p:cTn>
                                        <p:tgtEl>
                                          <p:spTgt spid="10244"/>
                                        </p:tgtEl>
                                        <p:attrNameLst>
                                          <p:attrName>style.visibility</p:attrName>
                                        </p:attrNameLst>
                                      </p:cBhvr>
                                      <p:to>
                                        <p:strVal val="visible"/>
                                      </p:to>
                                    </p:set>
                                    <p:animEffect transition="in" filter="slide(fromBottom)">
                                      <p:cBhvr>
                                        <p:cTn id="1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a:t>Le </a:t>
            </a:r>
            <a:r>
              <a:rPr lang="en-US" dirty="0" err="1"/>
              <a:t>classi</a:t>
            </a:r>
            <a:r>
              <a:rPr lang="en-US" dirty="0"/>
              <a:t> in C#: </a:t>
            </a:r>
            <a:r>
              <a:rPr lang="en-US" dirty="0" err="1"/>
              <a:t>nozioni</a:t>
            </a:r>
            <a:r>
              <a:rPr lang="en-US" dirty="0"/>
              <a:t> </a:t>
            </a:r>
            <a:r>
              <a:rPr lang="en-US" dirty="0" err="1"/>
              <a:t>preliminari</a:t>
            </a:r>
            <a:r>
              <a:rPr lang="en-US" dirty="0"/>
              <a:t> </a:t>
            </a:r>
          </a:p>
        </p:txBody>
      </p:sp>
      <p:sp>
        <p:nvSpPr>
          <p:cNvPr id="10243" name="Rectangle 3"/>
          <p:cNvSpPr>
            <a:spLocks noGrp="1" noChangeArrowheads="1"/>
          </p:cNvSpPr>
          <p:nvPr>
            <p:ph type="body" idx="1"/>
          </p:nvPr>
        </p:nvSpPr>
        <p:spPr>
          <a:xfrm>
            <a:off x="228600" y="828674"/>
            <a:ext cx="8431213" cy="5256241"/>
          </a:xfrm>
          <a:noFill/>
        </p:spPr>
        <p:txBody>
          <a:bodyPr/>
          <a:lstStyle/>
          <a:p>
            <a:pPr marL="276225" indent="-276225">
              <a:spcAft>
                <a:spcPct val="75000"/>
              </a:spcAft>
              <a:buClr>
                <a:srgbClr val="FF9900"/>
              </a:buClr>
              <a:buFontTx/>
              <a:buChar char="•"/>
            </a:pPr>
            <a:r>
              <a:rPr lang="it-IT" sz="3600" dirty="0"/>
              <a:t>Come organizzare le classi</a:t>
            </a:r>
          </a:p>
          <a:p>
            <a:pPr marL="857250" lvl="1" indent="-457200">
              <a:spcAft>
                <a:spcPct val="75000"/>
              </a:spcAft>
              <a:buClr>
                <a:srgbClr val="FF9900"/>
              </a:buClr>
              <a:buFont typeface="Wingdings" panose="05000000000000000000" pitchFamily="2" charset="2"/>
              <a:buChar char="ü"/>
            </a:pPr>
            <a:r>
              <a:rPr lang="it-IT" sz="3600" dirty="0"/>
              <a:t>Utilizzo dei namespace</a:t>
            </a:r>
          </a:p>
          <a:p>
            <a:pPr marL="857250" lvl="1" indent="-457200">
              <a:spcAft>
                <a:spcPct val="75000"/>
              </a:spcAft>
              <a:buClr>
                <a:srgbClr val="FF9900"/>
              </a:buClr>
              <a:buFont typeface="Wingdings" panose="05000000000000000000" pitchFamily="2" charset="2"/>
              <a:buChar char="ü"/>
            </a:pPr>
            <a:r>
              <a:rPr lang="it-IT" sz="3600" dirty="0"/>
              <a:t>Utilizzo di using</a:t>
            </a:r>
            <a:endParaRPr lang="en-US" sz="3600" dirty="0"/>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38766733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slide(fromTop)">
                                      <p:cBhvr>
                                        <p:cTn id="10" dur="500"/>
                                        <p:tgtEl>
                                          <p:spTgt spid="10243">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slide(fromTop)">
                                      <p:cBhvr>
                                        <p:cTn id="13" dur="500"/>
                                        <p:tgtEl>
                                          <p:spTgt spid="1024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nodePh="1">
                                  <p:stCondLst>
                                    <p:cond delay="0"/>
                                  </p:stCondLst>
                                  <p:endCondLst>
                                    <p:cond evt="begin" delay="0">
                                      <p:tn val="16"/>
                                    </p:cond>
                                  </p:endCondLst>
                                  <p:childTnLst>
                                    <p:set>
                                      <p:cBhvr>
                                        <p:cTn id="17" dur="1" fill="hold">
                                          <p:stCondLst>
                                            <p:cond delay="0"/>
                                          </p:stCondLst>
                                        </p:cTn>
                                        <p:tgtEl>
                                          <p:spTgt spid="10244"/>
                                        </p:tgtEl>
                                        <p:attrNameLst>
                                          <p:attrName>style.visibility</p:attrName>
                                        </p:attrNameLst>
                                      </p:cBhvr>
                                      <p:to>
                                        <p:strVal val="visible"/>
                                      </p:to>
                                    </p:set>
                                    <p:animEffect transition="in" filter="slide(fromBottom)">
                                      <p:cBhvr>
                                        <p:cTn id="18"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a:t>Le </a:t>
            </a:r>
            <a:r>
              <a:rPr lang="en-US" dirty="0" err="1"/>
              <a:t>variabili</a:t>
            </a:r>
            <a:r>
              <a:rPr lang="en-US" dirty="0"/>
              <a:t> in C#: </a:t>
            </a:r>
            <a:r>
              <a:rPr lang="en-US" dirty="0" err="1"/>
              <a:t>nozioni</a:t>
            </a:r>
            <a:r>
              <a:rPr lang="en-US" dirty="0"/>
              <a:t> </a:t>
            </a:r>
            <a:r>
              <a:rPr lang="en-US" dirty="0" err="1"/>
              <a:t>preliminari</a:t>
            </a:r>
            <a:r>
              <a:rPr lang="en-US" dirty="0"/>
              <a:t> </a:t>
            </a:r>
          </a:p>
        </p:txBody>
      </p:sp>
      <p:sp>
        <p:nvSpPr>
          <p:cNvPr id="10243" name="Rectangle 3"/>
          <p:cNvSpPr>
            <a:spLocks noGrp="1" noChangeArrowheads="1"/>
          </p:cNvSpPr>
          <p:nvPr>
            <p:ph type="body" idx="1"/>
          </p:nvPr>
        </p:nvSpPr>
        <p:spPr>
          <a:xfrm>
            <a:off x="228600" y="828674"/>
            <a:ext cx="8431213" cy="5256241"/>
          </a:xfrm>
          <a:noFill/>
        </p:spPr>
        <p:txBody>
          <a:bodyPr/>
          <a:lstStyle/>
          <a:p>
            <a:pPr marL="276225" indent="-276225">
              <a:spcAft>
                <a:spcPct val="75000"/>
              </a:spcAft>
              <a:buClr>
                <a:srgbClr val="FF9900"/>
              </a:buClr>
              <a:buFontTx/>
              <a:buChar char="•"/>
            </a:pPr>
            <a:r>
              <a:rPr lang="it-IT" sz="2800" dirty="0"/>
              <a:t>Una variabile è un identificatore di una zona di memoria, ed ogni variabile è associata ad un tipo che identifica ciò che la data porzione di memoria dovrà contenere.</a:t>
            </a:r>
          </a:p>
          <a:p>
            <a:pPr marL="276225" indent="-276225">
              <a:spcAft>
                <a:spcPct val="75000"/>
              </a:spcAft>
              <a:buClr>
                <a:srgbClr val="FF9900"/>
              </a:buClr>
              <a:buFontTx/>
              <a:buChar char="•"/>
            </a:pPr>
            <a:r>
              <a:rPr lang="it-IT" sz="2800" dirty="0"/>
              <a:t>Quando una variabile viene dichiarata, il compilatore riserverà una zona di memoria di struttura adeguata a contenere un determinato tipo di variabile.</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181913589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nodePh="1">
                                  <p:stCondLst>
                                    <p:cond delay="0"/>
                                  </p:stCondLst>
                                  <p:endCondLst>
                                    <p:cond evt="begin" delay="0">
                                      <p:tn val="15"/>
                                    </p:cond>
                                  </p:endCondLst>
                                  <p:childTnLst>
                                    <p:set>
                                      <p:cBhvr>
                                        <p:cTn id="16" dur="1" fill="hold">
                                          <p:stCondLst>
                                            <p:cond delay="0"/>
                                          </p:stCondLst>
                                        </p:cTn>
                                        <p:tgtEl>
                                          <p:spTgt spid="10244"/>
                                        </p:tgtEl>
                                        <p:attrNameLst>
                                          <p:attrName>style.visibility</p:attrName>
                                        </p:attrNameLst>
                                      </p:cBhvr>
                                      <p:to>
                                        <p:strVal val="visible"/>
                                      </p:to>
                                    </p:set>
                                    <p:animEffect transition="in" filter="slide(fromBottom)">
                                      <p:cBhvr>
                                        <p:cTn id="1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a:t>
            </a:r>
          </a:p>
        </p:txBody>
      </p:sp>
      <p:sp>
        <p:nvSpPr>
          <p:cNvPr id="10243" name="Rectangle 3"/>
          <p:cNvSpPr>
            <a:spLocks noGrp="1" noChangeArrowheads="1"/>
          </p:cNvSpPr>
          <p:nvPr>
            <p:ph type="body" idx="1"/>
          </p:nvPr>
        </p:nvSpPr>
        <p:spPr>
          <a:xfrm>
            <a:off x="228600" y="828674"/>
            <a:ext cx="8431213" cy="5256241"/>
          </a:xfrm>
          <a:noFill/>
        </p:spPr>
        <p:txBody>
          <a:bodyPr/>
          <a:lstStyle/>
          <a:p>
            <a:pPr marL="276225" indent="-276225">
              <a:spcAft>
                <a:spcPct val="75000"/>
              </a:spcAft>
              <a:buClr>
                <a:srgbClr val="FF9900"/>
              </a:buClr>
              <a:buFontTx/>
              <a:buChar char="•"/>
            </a:pPr>
            <a:r>
              <a:rPr lang="en-US" sz="2400" dirty="0" err="1"/>
              <a:t>Dichiarazioni</a:t>
            </a:r>
            <a:r>
              <a:rPr lang="en-US" sz="2400" dirty="0"/>
              <a:t> di </a:t>
            </a:r>
            <a:r>
              <a:rPr lang="en-US" sz="2400" dirty="0" err="1"/>
              <a:t>variabili</a:t>
            </a:r>
            <a:endParaRPr lang="en-US" sz="2400" dirty="0"/>
          </a:p>
          <a:p>
            <a:pPr marL="857250" lvl="1" indent="-457200">
              <a:spcAft>
                <a:spcPct val="75000"/>
              </a:spcAft>
              <a:buClr>
                <a:srgbClr val="FF9900"/>
              </a:buClr>
              <a:buFont typeface="Wingdings" panose="05000000000000000000" pitchFamily="2" charset="2"/>
              <a:buChar char="ü"/>
            </a:pPr>
            <a:r>
              <a:rPr lang="en-US" sz="2400" dirty="0" err="1"/>
              <a:t>Identificatori</a:t>
            </a:r>
            <a:r>
              <a:rPr lang="en-US" sz="2400" dirty="0"/>
              <a:t>: è un nome </a:t>
            </a:r>
            <a:r>
              <a:rPr lang="en-US" sz="2400" dirty="0" err="1"/>
              <a:t>che</a:t>
            </a:r>
            <a:r>
              <a:rPr lang="en-US" sz="2400" dirty="0"/>
              <a:t> </a:t>
            </a:r>
            <a:r>
              <a:rPr lang="en-US" sz="2400" dirty="0" err="1"/>
              <a:t>assegnamo</a:t>
            </a:r>
            <a:r>
              <a:rPr lang="en-US" sz="2400" dirty="0"/>
              <a:t> ad </a:t>
            </a:r>
            <a:r>
              <a:rPr lang="en-US" sz="2400" dirty="0" err="1"/>
              <a:t>una</a:t>
            </a:r>
            <a:r>
              <a:rPr lang="en-US" sz="2400" dirty="0"/>
              <a:t> </a:t>
            </a:r>
            <a:r>
              <a:rPr lang="en-US" sz="2400" dirty="0" err="1"/>
              <a:t>variabile</a:t>
            </a:r>
            <a:r>
              <a:rPr lang="en-US" sz="2400" dirty="0"/>
              <a:t>; </a:t>
            </a:r>
            <a:r>
              <a:rPr lang="en-US" sz="2400" dirty="0" err="1"/>
              <a:t>il</a:t>
            </a:r>
            <a:r>
              <a:rPr lang="en-US" sz="2400" dirty="0"/>
              <a:t> C# ha </a:t>
            </a:r>
            <a:r>
              <a:rPr lang="en-US" sz="2400" dirty="0" err="1"/>
              <a:t>delle</a:t>
            </a:r>
            <a:r>
              <a:rPr lang="en-US" sz="2400" dirty="0"/>
              <a:t> </a:t>
            </a:r>
            <a:r>
              <a:rPr lang="en-US" sz="2400" dirty="0" err="1"/>
              <a:t>regole</a:t>
            </a:r>
            <a:r>
              <a:rPr lang="en-US" sz="2400" dirty="0"/>
              <a:t> </a:t>
            </a:r>
            <a:r>
              <a:rPr lang="en-US" sz="2400" dirty="0" err="1"/>
              <a:t>che</a:t>
            </a:r>
            <a:r>
              <a:rPr lang="en-US" sz="2400" dirty="0"/>
              <a:t> </a:t>
            </a:r>
            <a:r>
              <a:rPr lang="en-US" sz="2400" dirty="0" err="1"/>
              <a:t>determinano</a:t>
            </a:r>
            <a:r>
              <a:rPr lang="en-US" sz="2400" dirty="0"/>
              <a:t> la </a:t>
            </a:r>
            <a:r>
              <a:rPr lang="en-US" sz="2400" dirty="0" err="1"/>
              <a:t>struttura</a:t>
            </a:r>
            <a:r>
              <a:rPr lang="en-US" sz="2400" dirty="0"/>
              <a:t> </a:t>
            </a:r>
            <a:r>
              <a:rPr lang="en-US" sz="2400" dirty="0" err="1"/>
              <a:t>ed</a:t>
            </a:r>
            <a:r>
              <a:rPr lang="en-US" sz="2400" dirty="0"/>
              <a:t> i </a:t>
            </a:r>
            <a:r>
              <a:rPr lang="en-US" sz="2400" dirty="0" err="1"/>
              <a:t>caratteri</a:t>
            </a:r>
            <a:r>
              <a:rPr lang="en-US" sz="2400" dirty="0"/>
              <a:t> </a:t>
            </a:r>
            <a:r>
              <a:rPr lang="en-US" sz="2400" dirty="0" err="1"/>
              <a:t>ammessi</a:t>
            </a:r>
            <a:r>
              <a:rPr lang="en-US" sz="2400" dirty="0"/>
              <a:t> per le </a:t>
            </a:r>
            <a:r>
              <a:rPr lang="en-US" sz="2400" dirty="0" err="1"/>
              <a:t>variabili</a:t>
            </a:r>
            <a:r>
              <a:rPr lang="en-US" sz="2400" dirty="0"/>
              <a:t>.</a:t>
            </a:r>
          </a:p>
          <a:p>
            <a:pPr marL="857250" lvl="1" indent="-457200">
              <a:spcAft>
                <a:spcPct val="75000"/>
              </a:spcAft>
              <a:buClr>
                <a:srgbClr val="FF9900"/>
              </a:buClr>
              <a:buFont typeface="Wingdings" panose="05000000000000000000" pitchFamily="2" charset="2"/>
              <a:buChar char="ü"/>
            </a:pPr>
            <a:r>
              <a:rPr lang="en-US" sz="2400" dirty="0" err="1"/>
              <a:t>Possibile</a:t>
            </a:r>
            <a:r>
              <a:rPr lang="en-US" sz="2400" dirty="0"/>
              <a:t> </a:t>
            </a:r>
            <a:r>
              <a:rPr lang="en-US" sz="2400" dirty="0" err="1"/>
              <a:t>uso</a:t>
            </a:r>
            <a:r>
              <a:rPr lang="en-US" sz="2400" dirty="0"/>
              <a:t> di </a:t>
            </a:r>
            <a:r>
              <a:rPr lang="en-US" sz="2400" dirty="0" err="1"/>
              <a:t>var</a:t>
            </a:r>
            <a:r>
              <a:rPr lang="en-US" sz="2400" dirty="0"/>
              <a:t>: </a:t>
            </a:r>
            <a:r>
              <a:rPr lang="en-US" sz="2400" dirty="0" err="1"/>
              <a:t>resta</a:t>
            </a:r>
            <a:r>
              <a:rPr lang="en-US" sz="2400" dirty="0"/>
              <a:t> </a:t>
            </a:r>
            <a:r>
              <a:rPr lang="en-US" sz="2400" dirty="0" err="1"/>
              <a:t>comunque</a:t>
            </a:r>
            <a:r>
              <a:rPr lang="en-US" sz="2400" dirty="0"/>
              <a:t> </a:t>
            </a:r>
            <a:r>
              <a:rPr lang="en-US" sz="2400" dirty="0" err="1"/>
              <a:t>fortemente</a:t>
            </a:r>
            <a:r>
              <a:rPr lang="en-US" sz="2400" dirty="0"/>
              <a:t> </a:t>
            </a:r>
            <a:r>
              <a:rPr lang="en-US" sz="2400" dirty="0" err="1"/>
              <a:t>tipizzato</a:t>
            </a:r>
            <a:r>
              <a:rPr lang="en-US" sz="2400" dirty="0"/>
              <a:t>, </a:t>
            </a:r>
            <a:r>
              <a:rPr lang="en-US" sz="2400" dirty="0" err="1"/>
              <a:t>forza</a:t>
            </a:r>
            <a:r>
              <a:rPr lang="en-US" sz="2400" dirty="0"/>
              <a:t> </a:t>
            </a:r>
            <a:r>
              <a:rPr lang="en-US" sz="2400" dirty="0" err="1"/>
              <a:t>l’uso</a:t>
            </a:r>
            <a:r>
              <a:rPr lang="en-US" sz="2400" dirty="0"/>
              <a:t> di </a:t>
            </a:r>
            <a:r>
              <a:rPr lang="en-US" sz="2400" dirty="0" err="1"/>
              <a:t>nomi</a:t>
            </a:r>
            <a:r>
              <a:rPr lang="en-US" sz="2400" dirty="0"/>
              <a:t> </a:t>
            </a:r>
            <a:r>
              <a:rPr lang="en-US" sz="2400" dirty="0" err="1"/>
              <a:t>esplicativi</a:t>
            </a:r>
            <a:r>
              <a:rPr lang="en-US" sz="2400" dirty="0"/>
              <a:t> </a:t>
            </a:r>
            <a:r>
              <a:rPr lang="en-US" sz="2400" dirty="0" err="1"/>
              <a:t>ed</a:t>
            </a:r>
            <a:r>
              <a:rPr lang="en-US" sz="2400" dirty="0"/>
              <a:t> è </a:t>
            </a:r>
            <a:r>
              <a:rPr lang="en-US" sz="2400" dirty="0" err="1"/>
              <a:t>più</a:t>
            </a:r>
            <a:r>
              <a:rPr lang="en-US" sz="2400" dirty="0"/>
              <a:t> </a:t>
            </a:r>
            <a:r>
              <a:rPr lang="en-US" sz="2400" dirty="0" err="1"/>
              <a:t>rapido</a:t>
            </a:r>
            <a:r>
              <a:rPr lang="en-US" sz="2400" dirty="0"/>
              <a:t> e </a:t>
            </a:r>
            <a:r>
              <a:rPr lang="en-US" sz="2400" dirty="0" err="1"/>
              <a:t>meno</a:t>
            </a:r>
            <a:r>
              <a:rPr lang="en-US" sz="2400" dirty="0"/>
              <a:t> </a:t>
            </a:r>
            <a:r>
              <a:rPr lang="en-US" sz="2400" dirty="0" err="1"/>
              <a:t>impatto</a:t>
            </a:r>
            <a:r>
              <a:rPr lang="en-US" sz="2400" dirty="0"/>
              <a:t> se cambia </a:t>
            </a:r>
            <a:r>
              <a:rPr lang="en-US" sz="2400" dirty="0" err="1"/>
              <a:t>il</a:t>
            </a:r>
            <a:r>
              <a:rPr lang="en-US" sz="2400" dirty="0"/>
              <a:t> </a:t>
            </a:r>
            <a:r>
              <a:rPr lang="en-US" sz="2400" dirty="0" err="1"/>
              <a:t>tipo</a:t>
            </a:r>
            <a:r>
              <a:rPr lang="en-US" sz="2400" dirty="0"/>
              <a:t> di </a:t>
            </a:r>
            <a:r>
              <a:rPr lang="en-US" sz="2400" dirty="0" err="1"/>
              <a:t>ritorno</a:t>
            </a:r>
            <a:r>
              <a:rPr lang="en-US" sz="2400" dirty="0"/>
              <a:t>. </a:t>
            </a:r>
          </a:p>
          <a:p>
            <a:pPr marL="857250" lvl="1" indent="-457200">
              <a:spcAft>
                <a:spcPct val="75000"/>
              </a:spcAft>
              <a:buClr>
                <a:srgbClr val="FF9900"/>
              </a:buClr>
              <a:buFont typeface="Wingdings" panose="05000000000000000000" pitchFamily="2" charset="2"/>
              <a:buChar char="ü"/>
            </a:pPr>
            <a:r>
              <a:rPr lang="en-US" sz="2400" dirty="0" err="1"/>
              <a:t>Inizializzazione</a:t>
            </a:r>
            <a:r>
              <a:rPr lang="en-US" sz="2400" dirty="0"/>
              <a:t>: </a:t>
            </a:r>
            <a:r>
              <a:rPr lang="en-US" sz="2400" dirty="0" err="1"/>
              <a:t>assegnare</a:t>
            </a:r>
            <a:r>
              <a:rPr lang="en-US" sz="2400" dirty="0"/>
              <a:t> un </a:t>
            </a:r>
            <a:r>
              <a:rPr lang="en-US" sz="2400" dirty="0" err="1"/>
              <a:t>valore</a:t>
            </a:r>
            <a:r>
              <a:rPr lang="en-US" sz="2400" dirty="0"/>
              <a:t> ad </a:t>
            </a:r>
            <a:r>
              <a:rPr lang="en-US" sz="2400" dirty="0" err="1"/>
              <a:t>una</a:t>
            </a:r>
            <a:r>
              <a:rPr lang="en-US" sz="2400" dirty="0"/>
              <a:t> </a:t>
            </a:r>
            <a:r>
              <a:rPr lang="en-US" sz="2400" dirty="0" err="1"/>
              <a:t>variabile</a:t>
            </a:r>
            <a:r>
              <a:rPr lang="en-US" sz="2400" dirty="0"/>
              <a:t> è </a:t>
            </a:r>
            <a:r>
              <a:rPr lang="en-US" sz="2400" dirty="0" err="1"/>
              <a:t>obbligatorio</a:t>
            </a:r>
            <a:r>
              <a:rPr lang="en-US" sz="2400" dirty="0"/>
              <a:t> prima di </a:t>
            </a:r>
            <a:r>
              <a:rPr lang="en-US" sz="2400" dirty="0" err="1"/>
              <a:t>utilizzarla</a:t>
            </a:r>
            <a:r>
              <a:rPr lang="en-US" sz="2400" dirty="0"/>
              <a:t> in C#</a:t>
            </a:r>
          </a:p>
          <a:p>
            <a:pPr marL="857250" lvl="1" indent="-457200">
              <a:spcAft>
                <a:spcPct val="75000"/>
              </a:spcAft>
              <a:buClr>
                <a:srgbClr val="FF9900"/>
              </a:buClr>
              <a:buFont typeface="Wingdings" panose="05000000000000000000" pitchFamily="2" charset="2"/>
              <a:buChar char="ü"/>
            </a:pPr>
            <a:endParaRPr lang="en-US" sz="3200" dirty="0"/>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158454682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slide(fromTop)">
                                      <p:cBhvr>
                                        <p:cTn id="10" dur="500"/>
                                        <p:tgtEl>
                                          <p:spTgt spid="10243">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slide(fromTop)">
                                      <p:cBhvr>
                                        <p:cTn id="13" dur="500"/>
                                        <p:tgtEl>
                                          <p:spTgt spid="10243">
                                            <p:txEl>
                                              <p:pRg st="2" end="2"/>
                                            </p:txEl>
                                          </p:spTgt>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slide(fromTop)">
                                      <p:cBhvr>
                                        <p:cTn id="16" dur="500"/>
                                        <p:tgtEl>
                                          <p:spTgt spid="102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nodePh="1">
                                  <p:stCondLst>
                                    <p:cond delay="0"/>
                                  </p:stCondLst>
                                  <p:endCondLst>
                                    <p:cond evt="begin" delay="0">
                                      <p:tn val="19"/>
                                    </p:cond>
                                  </p:endCondLst>
                                  <p:childTnLst>
                                    <p:set>
                                      <p:cBhvr>
                                        <p:cTn id="20" dur="1" fill="hold">
                                          <p:stCondLst>
                                            <p:cond delay="0"/>
                                          </p:stCondLst>
                                        </p:cTn>
                                        <p:tgtEl>
                                          <p:spTgt spid="10244"/>
                                        </p:tgtEl>
                                        <p:attrNameLst>
                                          <p:attrName>style.visibility</p:attrName>
                                        </p:attrNameLst>
                                      </p:cBhvr>
                                      <p:to>
                                        <p:strVal val="visible"/>
                                      </p:to>
                                    </p:set>
                                    <p:animEffect transition="in" filter="slide(fromBottom)">
                                      <p:cBhvr>
                                        <p:cTn id="21"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Obiettivi</a:t>
            </a:r>
            <a:r>
              <a:rPr lang="en-US" dirty="0"/>
              <a:t> del </a:t>
            </a:r>
            <a:r>
              <a:rPr lang="en-US" dirty="0" err="1"/>
              <a:t>corso</a:t>
            </a:r>
            <a:endParaRPr lang="en-US" dirty="0"/>
          </a:p>
        </p:txBody>
      </p:sp>
      <p:sp>
        <p:nvSpPr>
          <p:cNvPr id="10243" name="Rectangle 3"/>
          <p:cNvSpPr>
            <a:spLocks noGrp="1" noChangeArrowheads="1"/>
          </p:cNvSpPr>
          <p:nvPr>
            <p:ph type="body" idx="1"/>
          </p:nvPr>
        </p:nvSpPr>
        <p:spPr>
          <a:xfrm>
            <a:off x="228600" y="828674"/>
            <a:ext cx="8431213" cy="5256241"/>
          </a:xfrm>
          <a:noFill/>
        </p:spPr>
        <p:txBody>
          <a:bodyPr/>
          <a:lstStyle/>
          <a:p>
            <a:pPr marL="276225" indent="-276225">
              <a:spcAft>
                <a:spcPct val="75000"/>
              </a:spcAft>
              <a:buClr>
                <a:srgbClr val="FF9900"/>
              </a:buClr>
              <a:buFontTx/>
              <a:buChar char="•"/>
            </a:pPr>
            <a:r>
              <a:rPr lang="it-IT" sz="1600" dirty="0"/>
              <a:t>Descrivere la sintassi di base e le caratteristiche di C#</a:t>
            </a:r>
          </a:p>
          <a:p>
            <a:pPr marL="276225" indent="-276225">
              <a:spcAft>
                <a:spcPct val="75000"/>
              </a:spcAft>
              <a:buClr>
                <a:srgbClr val="FF9900"/>
              </a:buClr>
              <a:buFontTx/>
              <a:buChar char="•"/>
            </a:pPr>
            <a:r>
              <a:rPr lang="it-IT" sz="1600" dirty="0"/>
              <a:t>Creare classi, definire ed implementare le interfacce, creare e utilizzare insiemi generici</a:t>
            </a:r>
          </a:p>
          <a:p>
            <a:pPr marL="276225" indent="-276225">
              <a:spcAft>
                <a:spcPct val="75000"/>
              </a:spcAft>
              <a:buClr>
                <a:srgbClr val="FF9900"/>
              </a:buClr>
              <a:buFontTx/>
              <a:buChar char="•"/>
            </a:pPr>
            <a:r>
              <a:rPr lang="it-IT" sz="1600" dirty="0"/>
              <a:t>Creare e chiamare i metodi, catturare e gestire le eccezioni e descrivere i requisiti di monitoraggio</a:t>
            </a:r>
          </a:p>
          <a:p>
            <a:pPr marL="276225" indent="-276225">
              <a:spcAft>
                <a:spcPct val="75000"/>
              </a:spcAft>
              <a:buClr>
                <a:srgbClr val="FF9900"/>
              </a:buClr>
              <a:buFontTx/>
              <a:buChar char="•"/>
            </a:pPr>
            <a:r>
              <a:rPr lang="it-IT" sz="1600" dirty="0"/>
              <a:t>Utilizzare ereditarietà per creare una gerarchia di classi, estendere il .NET Framework e creare classi e metodi generici</a:t>
            </a:r>
          </a:p>
          <a:p>
            <a:pPr marL="276225" indent="-276225">
              <a:spcAft>
                <a:spcPct val="75000"/>
              </a:spcAft>
              <a:buClr>
                <a:srgbClr val="FF9900"/>
              </a:buClr>
              <a:buFontTx/>
              <a:buChar char="•"/>
            </a:pPr>
            <a:r>
              <a:rPr lang="it-IT" sz="1600" dirty="0"/>
              <a:t>Leggere e scrivere dati utilizzando file di input/output e flussi, e serializzare e deserializzare i dati in diversi formati</a:t>
            </a:r>
          </a:p>
          <a:p>
            <a:pPr marL="276225" indent="-276225">
              <a:spcAft>
                <a:spcPct val="75000"/>
              </a:spcAft>
              <a:buClr>
                <a:srgbClr val="FF9900"/>
              </a:buClr>
              <a:buFontTx/>
              <a:buChar char="•"/>
            </a:pPr>
            <a:r>
              <a:rPr lang="it-IT" sz="1600" dirty="0"/>
              <a:t>Implementare la struttura di base e gli elementi essenziali di una tipica applicazione desktop</a:t>
            </a:r>
          </a:p>
          <a:p>
            <a:pPr marL="276225" indent="-276225">
              <a:spcAft>
                <a:spcPct val="75000"/>
              </a:spcAft>
              <a:buClr>
                <a:srgbClr val="FF9900"/>
              </a:buClr>
              <a:buFontTx/>
              <a:buChar char="•"/>
            </a:pPr>
            <a:r>
              <a:rPr lang="it-IT" sz="1600" dirty="0"/>
              <a:t>Creare e utilizzare un modello di dati di entità per accedere ad un DB ed utilizzare LINQ per eseguire query ed aggiornare dati</a:t>
            </a:r>
          </a:p>
          <a:p>
            <a:pPr marL="276225" indent="-276225">
              <a:spcAft>
                <a:spcPct val="75000"/>
              </a:spcAft>
              <a:buClr>
                <a:srgbClr val="FF9900"/>
              </a:buClr>
              <a:buFontTx/>
              <a:buChar char="•"/>
            </a:pPr>
            <a:r>
              <a:rPr lang="it-IT" sz="1600" dirty="0"/>
              <a:t>Utilizzare tipi nel namespace System.NET e WCF DataService per accedere ed eseguire query su dati remoti</a:t>
            </a:r>
            <a:endParaRPr lang="en-US" sz="1600" dirty="0"/>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slide(fromTop)">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slide(fromTop)">
                                      <p:cBhvr>
                                        <p:cTn id="32" dur="500"/>
                                        <p:tgtEl>
                                          <p:spTgt spid="102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slide(fromTop)">
                                      <p:cBhvr>
                                        <p:cTn id="37" dur="500"/>
                                        <p:tgtEl>
                                          <p:spTgt spid="102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10243">
                                            <p:txEl>
                                              <p:pRg st="7" end="7"/>
                                            </p:txEl>
                                          </p:spTgt>
                                        </p:tgtEl>
                                        <p:attrNameLst>
                                          <p:attrName>style.visibility</p:attrName>
                                        </p:attrNameLst>
                                      </p:cBhvr>
                                      <p:to>
                                        <p:strVal val="visible"/>
                                      </p:to>
                                    </p:set>
                                    <p:animEffect transition="in" filter="slide(fromTop)">
                                      <p:cBhvr>
                                        <p:cTn id="42" dur="500"/>
                                        <p:tgtEl>
                                          <p:spTgt spid="102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nodePh="1">
                                  <p:stCondLst>
                                    <p:cond delay="0"/>
                                  </p:stCondLst>
                                  <p:endCondLst>
                                    <p:cond evt="begin" delay="0">
                                      <p:tn val="45"/>
                                    </p:cond>
                                  </p:endCondLst>
                                  <p:childTnLst>
                                    <p:set>
                                      <p:cBhvr>
                                        <p:cTn id="46" dur="1" fill="hold">
                                          <p:stCondLst>
                                            <p:cond delay="0"/>
                                          </p:stCondLst>
                                        </p:cTn>
                                        <p:tgtEl>
                                          <p:spTgt spid="10244"/>
                                        </p:tgtEl>
                                        <p:attrNameLst>
                                          <p:attrName>style.visibility</p:attrName>
                                        </p:attrNameLst>
                                      </p:cBhvr>
                                      <p:to>
                                        <p:strVal val="visible"/>
                                      </p:to>
                                    </p:set>
                                    <p:animEffect transition="in" filter="slide(fromBottom)">
                                      <p:cBhvr>
                                        <p:cTn id="4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a:t>
            </a:r>
          </a:p>
        </p:txBody>
      </p:sp>
      <p:sp>
        <p:nvSpPr>
          <p:cNvPr id="10243" name="Rectangle 3"/>
          <p:cNvSpPr>
            <a:spLocks noGrp="1" noChangeArrowheads="1"/>
          </p:cNvSpPr>
          <p:nvPr>
            <p:ph type="body" idx="1"/>
          </p:nvPr>
        </p:nvSpPr>
        <p:spPr>
          <a:xfrm>
            <a:off x="228600" y="828674"/>
            <a:ext cx="8431213" cy="5256241"/>
          </a:xfrm>
          <a:noFill/>
        </p:spPr>
        <p:txBody>
          <a:bodyPr/>
          <a:lstStyle/>
          <a:p>
            <a:pPr marL="276225" indent="-276225">
              <a:spcAft>
                <a:spcPct val="75000"/>
              </a:spcAft>
              <a:buClr>
                <a:srgbClr val="FF9900"/>
              </a:buClr>
              <a:buFontTx/>
              <a:buChar char="•"/>
            </a:pPr>
            <a:r>
              <a:rPr lang="it-IT" sz="2400" dirty="0"/>
              <a:t>Blocco: {....}</a:t>
            </a:r>
          </a:p>
          <a:p>
            <a:pPr marL="276225" indent="-276225">
              <a:spcAft>
                <a:spcPct val="75000"/>
              </a:spcAft>
              <a:buClr>
                <a:srgbClr val="FF9900"/>
              </a:buClr>
              <a:buFontTx/>
              <a:buChar char="•"/>
            </a:pPr>
            <a:r>
              <a:rPr lang="it-IT" sz="2400" dirty="0"/>
              <a:t>Variabili di classe</a:t>
            </a:r>
            <a:endParaRPr lang="en-US" sz="2400" dirty="0"/>
          </a:p>
          <a:p>
            <a:pPr marL="276225" indent="-276225">
              <a:spcAft>
                <a:spcPct val="75000"/>
              </a:spcAft>
              <a:buClr>
                <a:srgbClr val="FF9900"/>
              </a:buClr>
              <a:buFontTx/>
              <a:buChar char="•"/>
            </a:pPr>
            <a:r>
              <a:rPr lang="it-IT" sz="2400" dirty="0"/>
              <a:t>Costanti</a:t>
            </a:r>
            <a:r>
              <a:rPr lang="en-US" sz="2400" dirty="0"/>
              <a:t>.</a:t>
            </a:r>
          </a:p>
          <a:p>
            <a:pPr marL="276225" indent="-276225">
              <a:spcAft>
                <a:spcPct val="75000"/>
              </a:spcAft>
              <a:buClr>
                <a:srgbClr val="FF9900"/>
              </a:buClr>
              <a:buFontTx/>
              <a:buChar char="•"/>
            </a:pPr>
            <a:r>
              <a:rPr lang="it-IT" sz="2400" dirty="0"/>
              <a:t>Tipi di dati</a:t>
            </a:r>
          </a:p>
          <a:p>
            <a:pPr lvl="1" indent="-342900">
              <a:spcAft>
                <a:spcPct val="75000"/>
              </a:spcAft>
              <a:buClr>
                <a:srgbClr val="FF9900"/>
              </a:buClr>
              <a:buFont typeface="Wingdings" panose="05000000000000000000" pitchFamily="2" charset="2"/>
              <a:buChar char="ü"/>
            </a:pPr>
            <a:r>
              <a:rPr lang="it-IT" sz="2400" dirty="0"/>
              <a:t>Par valore</a:t>
            </a:r>
          </a:p>
          <a:p>
            <a:pPr lvl="1" indent="-342900">
              <a:spcAft>
                <a:spcPct val="75000"/>
              </a:spcAft>
              <a:buClr>
                <a:srgbClr val="FF9900"/>
              </a:buClr>
              <a:buFont typeface="Wingdings" panose="05000000000000000000" pitchFamily="2" charset="2"/>
              <a:buChar char="ü"/>
            </a:pPr>
            <a:r>
              <a:rPr lang="it-IT" sz="2400" dirty="0"/>
              <a:t>Per riferimento</a:t>
            </a:r>
            <a:r>
              <a:rPr lang="en-US" sz="2400" dirty="0"/>
              <a:t> </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21175982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Effect transition="in" filter="slide(fromTop)">
                                      <p:cBhvr>
                                        <p:cTn id="25" dur="500"/>
                                        <p:tgtEl>
                                          <p:spTgt spid="10243">
                                            <p:txEl>
                                              <p:pRg st="4" end="4"/>
                                            </p:txEl>
                                          </p:spTgt>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10243">
                                            <p:txEl>
                                              <p:pRg st="5" end="5"/>
                                            </p:txEl>
                                          </p:spTgt>
                                        </p:tgtEl>
                                        <p:attrNameLst>
                                          <p:attrName>style.visibility</p:attrName>
                                        </p:attrNameLst>
                                      </p:cBhvr>
                                      <p:to>
                                        <p:strVal val="visible"/>
                                      </p:to>
                                    </p:set>
                                    <p:animEffect transition="in" filter="slide(fromTop)">
                                      <p:cBhvr>
                                        <p:cTn id="28" dur="500"/>
                                        <p:tgtEl>
                                          <p:spTgt spid="1024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nodePh="1">
                                  <p:stCondLst>
                                    <p:cond delay="0"/>
                                  </p:stCondLst>
                                  <p:endCondLst>
                                    <p:cond evt="begin" delay="0">
                                      <p:tn val="31"/>
                                    </p:cond>
                                  </p:endCondLst>
                                  <p:childTnLst>
                                    <p:set>
                                      <p:cBhvr>
                                        <p:cTn id="32" dur="1" fill="hold">
                                          <p:stCondLst>
                                            <p:cond delay="0"/>
                                          </p:stCondLst>
                                        </p:cTn>
                                        <p:tgtEl>
                                          <p:spTgt spid="10244"/>
                                        </p:tgtEl>
                                        <p:attrNameLst>
                                          <p:attrName>style.visibility</p:attrName>
                                        </p:attrNameLst>
                                      </p:cBhvr>
                                      <p:to>
                                        <p:strVal val="visible"/>
                                      </p:to>
                                    </p:set>
                                    <p:animEffect transition="in" filter="slide(fromBottom)">
                                      <p:cBhvr>
                                        <p:cTn id="33"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a:t>
            </a:r>
          </a:p>
        </p:txBody>
      </p:sp>
      <p:sp>
        <p:nvSpPr>
          <p:cNvPr id="10243" name="Rectangle 3"/>
          <p:cNvSpPr>
            <a:spLocks noGrp="1" noChangeArrowheads="1"/>
          </p:cNvSpPr>
          <p:nvPr>
            <p:ph type="body" idx="1"/>
          </p:nvPr>
        </p:nvSpPr>
        <p:spPr>
          <a:xfrm>
            <a:off x="228600" y="828674"/>
            <a:ext cx="8431213" cy="5538875"/>
          </a:xfrm>
          <a:noFill/>
        </p:spPr>
        <p:txBody>
          <a:bodyPr/>
          <a:lstStyle/>
          <a:p>
            <a:pPr marL="276225" indent="-276225">
              <a:spcAft>
                <a:spcPct val="75000"/>
              </a:spcAft>
              <a:buClr>
                <a:srgbClr val="FF9900"/>
              </a:buClr>
              <a:buFontTx/>
              <a:buChar char="•"/>
            </a:pPr>
            <a:r>
              <a:rPr lang="it-IT" dirty="0"/>
              <a:t>Tipi per valore:</a:t>
            </a:r>
          </a:p>
          <a:p>
            <a:pPr marL="742950" lvl="2" indent="-342900">
              <a:spcAft>
                <a:spcPct val="75000"/>
              </a:spcAft>
              <a:buClr>
                <a:srgbClr val="FF9900"/>
              </a:buClr>
              <a:buFont typeface="Wingdings" panose="05000000000000000000" pitchFamily="2" charset="2"/>
              <a:buChar char="ü"/>
            </a:pPr>
            <a:r>
              <a:rPr lang="it-IT" sz="2000" dirty="0"/>
              <a:t>Struct: tutti i tipi semplici di C# (int, char, bool, byte, ...) sono struct</a:t>
            </a:r>
          </a:p>
          <a:p>
            <a:pPr marL="742950" lvl="2" indent="-342900">
              <a:spcAft>
                <a:spcPct val="75000"/>
              </a:spcAft>
              <a:buClr>
                <a:srgbClr val="FF9900"/>
              </a:buClr>
              <a:buFont typeface="Wingdings" panose="05000000000000000000" pitchFamily="2" charset="2"/>
              <a:buChar char="ü"/>
            </a:pPr>
            <a:r>
              <a:rPr lang="it-IT" sz="2000" dirty="0"/>
              <a:t>Enum: enumerazione di valori</a:t>
            </a:r>
            <a:endParaRPr lang="en-GB" sz="1600" dirty="0"/>
          </a:p>
          <a:p>
            <a:pPr marL="276225" indent="-276225">
              <a:spcAft>
                <a:spcPct val="75000"/>
              </a:spcAft>
              <a:buClr>
                <a:srgbClr val="FF9900"/>
              </a:buClr>
              <a:buFontTx/>
              <a:buChar char="•"/>
            </a:pPr>
            <a:r>
              <a:rPr lang="it-IT" sz="1800" dirty="0"/>
              <a:t>Tipi by ref</a:t>
            </a:r>
          </a:p>
          <a:p>
            <a:pPr marL="800100" lvl="1" indent="-342900">
              <a:spcAft>
                <a:spcPct val="75000"/>
              </a:spcAft>
              <a:buClr>
                <a:srgbClr val="FF9900"/>
              </a:buClr>
              <a:buFont typeface="Wingdings" panose="05000000000000000000" pitchFamily="2" charset="2"/>
              <a:buChar char="ü"/>
            </a:pPr>
            <a:r>
              <a:rPr lang="it-IT" sz="1800" dirty="0">
                <a:ea typeface="+mn-ea"/>
                <a:cs typeface="+mn-cs"/>
              </a:rPr>
              <a:t>Object</a:t>
            </a:r>
          </a:p>
          <a:p>
            <a:pPr marL="800100" lvl="1" indent="-342900">
              <a:spcAft>
                <a:spcPct val="75000"/>
              </a:spcAft>
              <a:buClr>
                <a:srgbClr val="FF9900"/>
              </a:buClr>
              <a:buFont typeface="Wingdings" panose="05000000000000000000" pitchFamily="2" charset="2"/>
              <a:buChar char="ü"/>
            </a:pPr>
            <a:r>
              <a:rPr lang="it-IT" sz="1800" dirty="0">
                <a:ea typeface="+mn-ea"/>
                <a:cs typeface="+mn-cs"/>
              </a:rPr>
              <a:t>String</a:t>
            </a:r>
          </a:p>
          <a:p>
            <a:pPr marL="276225" indent="-276225">
              <a:spcAft>
                <a:spcPct val="75000"/>
              </a:spcAft>
              <a:buClr>
                <a:srgbClr val="FF9900"/>
              </a:buClr>
              <a:buFontTx/>
              <a:buChar char="•"/>
            </a:pPr>
            <a:r>
              <a:rPr lang="it-IT" sz="1800" dirty="0"/>
              <a:t>Array:</a:t>
            </a:r>
          </a:p>
          <a:p>
            <a:pPr marL="800100" lvl="1" indent="-342900">
              <a:spcAft>
                <a:spcPct val="75000"/>
              </a:spcAft>
              <a:buClr>
                <a:srgbClr val="FF9900"/>
              </a:buClr>
              <a:buFont typeface="Wingdings" panose="05000000000000000000" pitchFamily="2" charset="2"/>
              <a:buChar char="ü"/>
            </a:pPr>
            <a:r>
              <a:rPr lang="it-IT" sz="1800" dirty="0">
                <a:ea typeface="+mn-ea"/>
                <a:cs typeface="+mn-cs"/>
              </a:rPr>
              <a:t>Array monodimensionali: vettori.</a:t>
            </a:r>
          </a:p>
          <a:p>
            <a:pPr marL="800100" lvl="1" indent="-342900">
              <a:spcAft>
                <a:spcPct val="75000"/>
              </a:spcAft>
              <a:buClr>
                <a:srgbClr val="FF9900"/>
              </a:buClr>
              <a:buFont typeface="Wingdings" panose="05000000000000000000" pitchFamily="2" charset="2"/>
              <a:buChar char="ü"/>
            </a:pPr>
            <a:r>
              <a:rPr lang="it-IT" sz="1800" dirty="0">
                <a:ea typeface="+mn-ea"/>
                <a:cs typeface="+mn-cs"/>
              </a:rPr>
              <a:t>Array rettangolari: matrici mxn</a:t>
            </a:r>
          </a:p>
          <a:p>
            <a:pPr marL="800100" lvl="1" indent="-342900">
              <a:spcAft>
                <a:spcPct val="75000"/>
              </a:spcAft>
              <a:buClr>
                <a:srgbClr val="FF9900"/>
              </a:buClr>
              <a:buFont typeface="Wingdings" panose="05000000000000000000" pitchFamily="2" charset="2"/>
              <a:buChar char="ü"/>
            </a:pPr>
            <a:r>
              <a:rPr lang="it-IT" sz="1800" dirty="0">
                <a:ea typeface="+mn-ea"/>
                <a:cs typeface="+mn-cs"/>
              </a:rPr>
              <a:t>Jagged array: m righe con numero variabile di colonne</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1858026184"/>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slide(fromTop)">
                                      <p:cBhvr>
                                        <p:cTn id="10" dur="500"/>
                                        <p:tgtEl>
                                          <p:spTgt spid="10243">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slide(fromTop)">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slide(fromTop)">
                                      <p:cBhvr>
                                        <p:cTn id="18" dur="500"/>
                                        <p:tgtEl>
                                          <p:spTgt spid="10243">
                                            <p:txEl>
                                              <p:pRg st="3" end="3"/>
                                            </p:txEl>
                                          </p:spTgt>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slide(fromTop)">
                                      <p:cBhvr>
                                        <p:cTn id="21" dur="500"/>
                                        <p:tgtEl>
                                          <p:spTgt spid="10243">
                                            <p:txEl>
                                              <p:pRg st="4" end="4"/>
                                            </p:txEl>
                                          </p:spTgt>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10243">
                                            <p:txEl>
                                              <p:pRg st="5" end="5"/>
                                            </p:txEl>
                                          </p:spTgt>
                                        </p:tgtEl>
                                        <p:attrNameLst>
                                          <p:attrName>style.visibility</p:attrName>
                                        </p:attrNameLst>
                                      </p:cBhvr>
                                      <p:to>
                                        <p:strVal val="visible"/>
                                      </p:to>
                                    </p:set>
                                    <p:animEffect transition="in" filter="slide(fromTop)">
                                      <p:cBhvr>
                                        <p:cTn id="24" dur="500"/>
                                        <p:tgtEl>
                                          <p:spTgt spid="1024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1" fill="hold" grpId="0" nodeType="click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slide(fromTop)">
                                      <p:cBhvr>
                                        <p:cTn id="29" dur="500"/>
                                        <p:tgtEl>
                                          <p:spTgt spid="10243">
                                            <p:txEl>
                                              <p:pRg st="6" end="6"/>
                                            </p:txEl>
                                          </p:spTgt>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10243">
                                            <p:txEl>
                                              <p:pRg st="7" end="7"/>
                                            </p:txEl>
                                          </p:spTgt>
                                        </p:tgtEl>
                                        <p:attrNameLst>
                                          <p:attrName>style.visibility</p:attrName>
                                        </p:attrNameLst>
                                      </p:cBhvr>
                                      <p:to>
                                        <p:strVal val="visible"/>
                                      </p:to>
                                    </p:set>
                                    <p:animEffect transition="in" filter="slide(fromTop)">
                                      <p:cBhvr>
                                        <p:cTn id="32" dur="500"/>
                                        <p:tgtEl>
                                          <p:spTgt spid="10243">
                                            <p:txEl>
                                              <p:pRg st="7" end="7"/>
                                            </p:txEl>
                                          </p:spTgt>
                                        </p:tgtEl>
                                      </p:cBhvr>
                                    </p:animEffect>
                                  </p:childTnLst>
                                </p:cTn>
                              </p:par>
                              <p:par>
                                <p:cTn id="33" presetID="12" presetClass="entr" presetSubtype="1" fill="hold" grpId="0" nodeType="withEffect">
                                  <p:stCondLst>
                                    <p:cond delay="0"/>
                                  </p:stCondLst>
                                  <p:childTnLst>
                                    <p:set>
                                      <p:cBhvr>
                                        <p:cTn id="34" dur="1" fill="hold">
                                          <p:stCondLst>
                                            <p:cond delay="0"/>
                                          </p:stCondLst>
                                        </p:cTn>
                                        <p:tgtEl>
                                          <p:spTgt spid="10243">
                                            <p:txEl>
                                              <p:pRg st="8" end="8"/>
                                            </p:txEl>
                                          </p:spTgt>
                                        </p:tgtEl>
                                        <p:attrNameLst>
                                          <p:attrName>style.visibility</p:attrName>
                                        </p:attrNameLst>
                                      </p:cBhvr>
                                      <p:to>
                                        <p:strVal val="visible"/>
                                      </p:to>
                                    </p:set>
                                    <p:animEffect transition="in" filter="slide(fromTop)">
                                      <p:cBhvr>
                                        <p:cTn id="35" dur="500"/>
                                        <p:tgtEl>
                                          <p:spTgt spid="10243">
                                            <p:txEl>
                                              <p:pRg st="8" end="8"/>
                                            </p:txEl>
                                          </p:spTgt>
                                        </p:tgtEl>
                                      </p:cBhvr>
                                    </p:animEffect>
                                  </p:childTnLst>
                                </p:cTn>
                              </p:par>
                              <p:par>
                                <p:cTn id="36" presetID="12" presetClass="entr" presetSubtype="1" fill="hold" grpId="0" nodeType="withEffect">
                                  <p:stCondLst>
                                    <p:cond delay="0"/>
                                  </p:stCondLst>
                                  <p:childTnLst>
                                    <p:set>
                                      <p:cBhvr>
                                        <p:cTn id="37" dur="1" fill="hold">
                                          <p:stCondLst>
                                            <p:cond delay="0"/>
                                          </p:stCondLst>
                                        </p:cTn>
                                        <p:tgtEl>
                                          <p:spTgt spid="10243">
                                            <p:txEl>
                                              <p:pRg st="9" end="9"/>
                                            </p:txEl>
                                          </p:spTgt>
                                        </p:tgtEl>
                                        <p:attrNameLst>
                                          <p:attrName>style.visibility</p:attrName>
                                        </p:attrNameLst>
                                      </p:cBhvr>
                                      <p:to>
                                        <p:strVal val="visible"/>
                                      </p:to>
                                    </p:set>
                                    <p:animEffect transition="in" filter="slide(fromTop)">
                                      <p:cBhvr>
                                        <p:cTn id="38" dur="500"/>
                                        <p:tgtEl>
                                          <p:spTgt spid="10243">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grpId="0" nodeType="clickEffect" nodePh="1">
                                  <p:stCondLst>
                                    <p:cond delay="0"/>
                                  </p:stCondLst>
                                  <p:endCondLst>
                                    <p:cond evt="begin" delay="0">
                                      <p:tn val="41"/>
                                    </p:cond>
                                  </p:endCondLst>
                                  <p:childTnLst>
                                    <p:set>
                                      <p:cBhvr>
                                        <p:cTn id="42" dur="1" fill="hold">
                                          <p:stCondLst>
                                            <p:cond delay="0"/>
                                          </p:stCondLst>
                                        </p:cTn>
                                        <p:tgtEl>
                                          <p:spTgt spid="10244"/>
                                        </p:tgtEl>
                                        <p:attrNameLst>
                                          <p:attrName>style.visibility</p:attrName>
                                        </p:attrNameLst>
                                      </p:cBhvr>
                                      <p:to>
                                        <p:strVal val="visible"/>
                                      </p:to>
                                    </p:set>
                                    <p:animEffect transition="in" filter="slide(fromBottom)">
                                      <p:cBhvr>
                                        <p:cTn id="43"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 tipi </a:t>
            </a:r>
            <a:r>
              <a:rPr lang="en-US" dirty="0" err="1"/>
              <a:t>integrali</a:t>
            </a:r>
            <a:endParaRPr lang="en-US" dirty="0"/>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39" y="808954"/>
            <a:ext cx="8282173" cy="5202418"/>
          </a:xfrm>
          <a:prstGeom prst="rect">
            <a:avLst/>
          </a:prstGeom>
        </p:spPr>
      </p:pic>
    </p:spTree>
    <p:extLst>
      <p:ext uri="{BB962C8B-B14F-4D97-AF65-F5344CB8AC3E}">
        <p14:creationId xmlns:p14="http://schemas.microsoft.com/office/powerpoint/2010/main" val="3385199982"/>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244"/>
                                        </p:tgtEl>
                                        <p:attrNameLst>
                                          <p:attrName>style.visibility</p:attrName>
                                        </p:attrNameLst>
                                      </p:cBhvr>
                                      <p:to>
                                        <p:strVal val="visible"/>
                                      </p:to>
                                    </p:set>
                                    <p:animEffect transition="in" filter="slide(fromBottom)">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a:xfrm>
            <a:off x="214312" y="73025"/>
            <a:ext cx="8838247" cy="609600"/>
          </a:xfrm>
        </p:spPr>
        <p:txBody>
          <a:bodyPr/>
          <a:lstStyle/>
          <a:p>
            <a:r>
              <a:rPr lang="en-US" dirty="0" err="1"/>
              <a:t>Concetti</a:t>
            </a:r>
            <a:r>
              <a:rPr lang="en-US" dirty="0"/>
              <a:t> di base del C#: tipi a </a:t>
            </a:r>
            <a:r>
              <a:rPr lang="en-US" dirty="0" err="1"/>
              <a:t>virgola</a:t>
            </a:r>
            <a:r>
              <a:rPr lang="en-US" dirty="0"/>
              <a:t> mobile</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508" y="1683868"/>
            <a:ext cx="8449854" cy="3362794"/>
          </a:xfrm>
          <a:prstGeom prst="rect">
            <a:avLst/>
          </a:prstGeom>
        </p:spPr>
      </p:pic>
    </p:spTree>
    <p:extLst>
      <p:ext uri="{BB962C8B-B14F-4D97-AF65-F5344CB8AC3E}">
        <p14:creationId xmlns:p14="http://schemas.microsoft.com/office/powerpoint/2010/main" val="73270043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244"/>
                                        </p:tgtEl>
                                        <p:attrNameLst>
                                          <p:attrName>style.visibility</p:attrName>
                                        </p:attrNameLst>
                                      </p:cBhvr>
                                      <p:to>
                                        <p:strVal val="visible"/>
                                      </p:to>
                                    </p:set>
                                    <p:animEffect transition="in" filter="slide(fromBottom)">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 bool</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20" y="2153294"/>
            <a:ext cx="8306959" cy="1952898"/>
          </a:xfrm>
          <a:prstGeom prst="rect">
            <a:avLst/>
          </a:prstGeom>
        </p:spPr>
      </p:pic>
      <p:sp>
        <p:nvSpPr>
          <p:cNvPr id="4" name="Rectangle 3"/>
          <p:cNvSpPr/>
          <p:nvPr/>
        </p:nvSpPr>
        <p:spPr>
          <a:xfrm>
            <a:off x="418519" y="938510"/>
            <a:ext cx="8306959" cy="646331"/>
          </a:xfrm>
          <a:prstGeom prst="rect">
            <a:avLst/>
          </a:prstGeom>
        </p:spPr>
        <p:txBody>
          <a:bodyPr wrap="square">
            <a:spAutoFit/>
          </a:bodyPr>
          <a:lstStyle/>
          <a:p>
            <a:pPr marL="276225" indent="-276225">
              <a:spcAft>
                <a:spcPct val="75000"/>
              </a:spcAft>
              <a:buClr>
                <a:srgbClr val="FF9900"/>
              </a:buClr>
              <a:buFontTx/>
              <a:buChar char="•"/>
            </a:pPr>
            <a:r>
              <a:rPr lang="it-IT" sz="3600" dirty="0"/>
              <a:t>Tipo bool</a:t>
            </a:r>
          </a:p>
        </p:txBody>
      </p:sp>
    </p:spTree>
    <p:extLst>
      <p:ext uri="{BB962C8B-B14F-4D97-AF65-F5344CB8AC3E}">
        <p14:creationId xmlns:p14="http://schemas.microsoft.com/office/powerpoint/2010/main" val="263126928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244"/>
                                        </p:tgtEl>
                                        <p:attrNameLst>
                                          <p:attrName>style.visibility</p:attrName>
                                        </p:attrNameLst>
                                      </p:cBhvr>
                                      <p:to>
                                        <p:strVal val="visible"/>
                                      </p:to>
                                    </p:set>
                                    <p:animEffect transition="in" filter="slide(fromBottom)">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 char</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83" y="2229048"/>
            <a:ext cx="8297433" cy="2133898"/>
          </a:xfrm>
          <a:prstGeom prst="rect">
            <a:avLst/>
          </a:prstGeom>
        </p:spPr>
      </p:pic>
      <p:sp>
        <p:nvSpPr>
          <p:cNvPr id="4" name="TextBox 3"/>
          <p:cNvSpPr txBox="1"/>
          <p:nvPr/>
        </p:nvSpPr>
        <p:spPr>
          <a:xfrm>
            <a:off x="423283" y="1047404"/>
            <a:ext cx="7931008" cy="646331"/>
          </a:xfrm>
          <a:prstGeom prst="rect">
            <a:avLst/>
          </a:prstGeom>
          <a:noFill/>
        </p:spPr>
        <p:txBody>
          <a:bodyPr wrap="square" rtlCol="0">
            <a:spAutoFit/>
          </a:bodyPr>
          <a:lstStyle/>
          <a:p>
            <a:pPr marL="276225" indent="-276225">
              <a:spcAft>
                <a:spcPct val="75000"/>
              </a:spcAft>
              <a:buClr>
                <a:srgbClr val="FF9900"/>
              </a:buClr>
              <a:buFontTx/>
              <a:buChar char="•"/>
            </a:pPr>
            <a:r>
              <a:rPr lang="it-IT" sz="3600" dirty="0"/>
              <a:t>Tipo char</a:t>
            </a:r>
            <a:endParaRPr lang="it-IT" dirty="0"/>
          </a:p>
        </p:txBody>
      </p:sp>
    </p:spTree>
    <p:extLst>
      <p:ext uri="{BB962C8B-B14F-4D97-AF65-F5344CB8AC3E}">
        <p14:creationId xmlns:p14="http://schemas.microsoft.com/office/powerpoint/2010/main" val="311430739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244"/>
                                        </p:tgtEl>
                                        <p:attrNameLst>
                                          <p:attrName>style.visibility</p:attrName>
                                        </p:attrNameLst>
                                      </p:cBhvr>
                                      <p:to>
                                        <p:strVal val="visible"/>
                                      </p:to>
                                    </p:set>
                                    <p:animEffect transition="in" filter="slide(fromBottom)">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 </a:t>
            </a:r>
            <a:r>
              <a:rPr lang="en-US" dirty="0" err="1"/>
              <a:t>enum</a:t>
            </a:r>
            <a:endParaRPr lang="en-US" dirty="0"/>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
        <p:nvSpPr>
          <p:cNvPr id="4" name="TextBox 3"/>
          <p:cNvSpPr txBox="1"/>
          <p:nvPr/>
        </p:nvSpPr>
        <p:spPr>
          <a:xfrm>
            <a:off x="377896" y="768750"/>
            <a:ext cx="7931008" cy="646331"/>
          </a:xfrm>
          <a:prstGeom prst="rect">
            <a:avLst/>
          </a:prstGeom>
          <a:noFill/>
        </p:spPr>
        <p:txBody>
          <a:bodyPr wrap="square" rtlCol="0">
            <a:spAutoFit/>
          </a:bodyPr>
          <a:lstStyle/>
          <a:p>
            <a:pPr marL="276225" indent="-276225">
              <a:spcAft>
                <a:spcPct val="75000"/>
              </a:spcAft>
              <a:buClr>
                <a:srgbClr val="FF9900"/>
              </a:buClr>
              <a:buFontTx/>
              <a:buChar char="•"/>
            </a:pPr>
            <a:r>
              <a:rPr lang="it-IT" sz="3600" dirty="0"/>
              <a:t>Tipo enum</a:t>
            </a:r>
            <a:endParaRPr lang="it-IT"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593" y="1415081"/>
            <a:ext cx="7072692" cy="4519112"/>
          </a:xfrm>
          <a:prstGeom prst="rect">
            <a:avLst/>
          </a:prstGeom>
        </p:spPr>
      </p:pic>
    </p:spTree>
    <p:extLst>
      <p:ext uri="{BB962C8B-B14F-4D97-AF65-F5344CB8AC3E}">
        <p14:creationId xmlns:p14="http://schemas.microsoft.com/office/powerpoint/2010/main" val="248045460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244"/>
                                        </p:tgtEl>
                                        <p:attrNameLst>
                                          <p:attrName>style.visibility</p:attrName>
                                        </p:attrNameLst>
                                      </p:cBhvr>
                                      <p:to>
                                        <p:strVal val="visible"/>
                                      </p:to>
                                    </p:set>
                                    <p:animEffect transition="in" filter="slide(fromBottom)">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 </a:t>
            </a:r>
            <a:r>
              <a:rPr lang="en-US" dirty="0" err="1"/>
              <a:t>struct</a:t>
            </a:r>
            <a:endParaRPr lang="en-US" dirty="0"/>
          </a:p>
        </p:txBody>
      </p:sp>
      <p:sp>
        <p:nvSpPr>
          <p:cNvPr id="10243" name="Rectangle 3"/>
          <p:cNvSpPr>
            <a:spLocks noGrp="1" noChangeArrowheads="1"/>
          </p:cNvSpPr>
          <p:nvPr>
            <p:ph type="body" idx="1"/>
          </p:nvPr>
        </p:nvSpPr>
        <p:spPr>
          <a:xfrm>
            <a:off x="228600" y="828674"/>
            <a:ext cx="8431213" cy="5538875"/>
          </a:xfrm>
          <a:noFill/>
        </p:spPr>
        <p:txBody>
          <a:bodyPr/>
          <a:lstStyle/>
          <a:p>
            <a:pPr marL="276225" indent="-276225">
              <a:spcAft>
                <a:spcPct val="75000"/>
              </a:spcAft>
              <a:buClr>
                <a:srgbClr val="FF9900"/>
              </a:buClr>
              <a:buFontTx/>
              <a:buChar char="•"/>
            </a:pPr>
            <a:r>
              <a:rPr lang="it-IT" sz="2400" dirty="0"/>
              <a:t>Un tipo struct è simile ad una classe: può contenere campi, proprietà e metodi. </a:t>
            </a:r>
          </a:p>
          <a:p>
            <a:pPr marL="276225" indent="-276225">
              <a:spcAft>
                <a:spcPct val="75000"/>
              </a:spcAft>
              <a:buClr>
                <a:srgbClr val="FF9900"/>
              </a:buClr>
              <a:buFontTx/>
              <a:buChar char="•"/>
            </a:pPr>
            <a:r>
              <a:rPr lang="it-IT" sz="2400" dirty="0"/>
              <a:t>Differenze: le strutture sono tipi valore (allocati generalmente sullo stack) mentre le istanze di una classe vengono creati nella memoria heap. </a:t>
            </a:r>
          </a:p>
          <a:p>
            <a:pPr marL="276225" indent="-276225">
              <a:spcAft>
                <a:spcPct val="75000"/>
              </a:spcAft>
              <a:buClr>
                <a:srgbClr val="FF9900"/>
              </a:buClr>
              <a:buFontTx/>
              <a:buChar char="•"/>
            </a:pPr>
            <a:r>
              <a:rPr lang="it-IT" sz="2400" dirty="0"/>
              <a:t>Le strutture non supportano l’ereditarietà.</a:t>
            </a:r>
          </a:p>
          <a:p>
            <a:pPr marL="276225" indent="-276225">
              <a:spcAft>
                <a:spcPct val="75000"/>
              </a:spcAft>
              <a:buClr>
                <a:srgbClr val="FF9900"/>
              </a:buClr>
              <a:buFontTx/>
              <a:buChar char="•"/>
            </a:pPr>
            <a:r>
              <a:rPr lang="it-IT" sz="2400" dirty="0"/>
              <a:t>Quando usare le struct: quando dobbiamo definire tipi personalizzati semplici e snelli e non troppo complessi, e per i quali quindi vogliamo aumentare le prestazioni in termini di memoria.</a:t>
            </a:r>
            <a:endParaRPr lang="it-IT" dirty="0">
              <a:ea typeface="+mn-ea"/>
              <a:cs typeface="+mn-cs"/>
            </a:endParaRP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3152197265"/>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nodePh="1">
                                  <p:stCondLst>
                                    <p:cond delay="0"/>
                                  </p:stCondLst>
                                  <p:endCondLst>
                                    <p:cond evt="begin" delay="0">
                                      <p:tn val="25"/>
                                    </p:cond>
                                  </p:endCondLst>
                                  <p:childTnLst>
                                    <p:set>
                                      <p:cBhvr>
                                        <p:cTn id="26" dur="1" fill="hold">
                                          <p:stCondLst>
                                            <p:cond delay="0"/>
                                          </p:stCondLst>
                                        </p:cTn>
                                        <p:tgtEl>
                                          <p:spTgt spid="10244"/>
                                        </p:tgtEl>
                                        <p:attrNameLst>
                                          <p:attrName>style.visibility</p:attrName>
                                        </p:attrNameLst>
                                      </p:cBhvr>
                                      <p:to>
                                        <p:strVal val="visible"/>
                                      </p:to>
                                    </p:set>
                                    <p:animEffect transition="in" filter="slide(fromBottom)">
                                      <p:cBhvr>
                                        <p:cTn id="2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4"/>
          <a:srcRect/>
          <a:stretch>
            <a:fillRect r="-16866"/>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err="1"/>
              <a:t>Concetti</a:t>
            </a:r>
            <a:r>
              <a:rPr lang="en-US" dirty="0"/>
              <a:t> di base del C#</a:t>
            </a:r>
          </a:p>
        </p:txBody>
      </p:sp>
      <p:sp>
        <p:nvSpPr>
          <p:cNvPr id="10243" name="Rectangle 3"/>
          <p:cNvSpPr>
            <a:spLocks noGrp="1" noChangeArrowheads="1"/>
          </p:cNvSpPr>
          <p:nvPr>
            <p:ph idx="1"/>
          </p:nvPr>
        </p:nvSpPr>
        <p:spPr>
          <a:xfrm>
            <a:off x="214313" y="753859"/>
            <a:ext cx="8431213" cy="5256241"/>
          </a:xfrm>
          <a:noFill/>
        </p:spPr>
        <p:txBody>
          <a:bodyPr/>
          <a:lstStyle/>
          <a:p>
            <a:pPr marL="276225" indent="-276225">
              <a:spcAft>
                <a:spcPct val="75000"/>
              </a:spcAft>
              <a:buClr>
                <a:srgbClr val="FF9900"/>
              </a:buClr>
              <a:buFontTx/>
              <a:buChar char="•"/>
            </a:pPr>
            <a:r>
              <a:rPr lang="it-IT" sz="2800" dirty="0"/>
              <a:t>Conversioni di tipo:</a:t>
            </a:r>
          </a:p>
          <a:p>
            <a:pPr marL="857250" lvl="1" indent="-457200">
              <a:spcAft>
                <a:spcPct val="75000"/>
              </a:spcAft>
              <a:buClr>
                <a:srgbClr val="FF9900"/>
              </a:buClr>
              <a:buFont typeface="Wingdings" panose="05000000000000000000" pitchFamily="2" charset="2"/>
              <a:buChar char="ü"/>
            </a:pPr>
            <a:r>
              <a:rPr lang="it-IT" dirty="0"/>
              <a:t>Spesso è necessario convertire una variabile da un tipo ad un altro. Ma esistono situazioni in cui ciò è possibile senza problemi e casi in cui bisogna prestare particolare attenzione, ed inoltre sono possibili diversi modi per effettuare conversioni di tipo. La conversione viene effettuata in maniera implicita, cioè trasparente, senza nessun accorgimento particolare, quando è garantito che il valore da convertire non subirà cambiamenti, cioè perdita di precisione. </a:t>
            </a:r>
          </a:p>
          <a:p>
            <a:pPr marL="857250" lvl="1" indent="-457200">
              <a:spcAft>
                <a:spcPct val="75000"/>
              </a:spcAft>
              <a:buClr>
                <a:srgbClr val="FF9900"/>
              </a:buClr>
              <a:buFont typeface="Wingdings" panose="05000000000000000000" pitchFamily="2" charset="2"/>
              <a:buChar char="ü"/>
            </a:pPr>
            <a:r>
              <a:rPr lang="it-IT" dirty="0"/>
              <a:t>Ad esempio è possibile assegnare il valore di una variabile int ad una variabile long dato che il tipo long (64 bit) è sufficientemente capiente per contenere un int (32 bit).</a:t>
            </a:r>
            <a:endParaRPr lang="en-GB" dirty="0"/>
          </a:p>
        </p:txBody>
      </p:sp>
      <p:sp>
        <p:nvSpPr>
          <p:cNvPr id="6" name="Footer Placeholder 4"/>
          <p:cNvSpPr>
            <a:spLocks noGrp="1"/>
          </p:cNvSpPr>
          <p:nvPr>
            <p:ph type="ftr" sz="quarter" idx="11"/>
          </p:nvPr>
        </p:nvSpPr>
        <p:spPr/>
        <p:txBody>
          <a:bodyPr/>
          <a:lstStyle/>
          <a:p>
            <a:r>
              <a:rPr lang="en-US" dirty="0"/>
              <a:t>C# e .NET Base</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2527793845"/>
      </p:ext>
    </p:extLst>
  </p:cSld>
  <p:clrMapOvr>
    <a:overrideClrMapping bg1="dk2" tx1="lt1" bg2="dk1" tx2="lt2" accent1="accent1" accent2="accent2" accent3="accent3" accent4="accent4" accent5="accent5" accent6="accent6" hlink="hlink" folHlink="folHlink"/>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244"/>
                                        </p:tgtEl>
                                        <p:attrNameLst>
                                          <p:attrName>style.visibility</p:attrName>
                                        </p:attrNameLst>
                                      </p:cBhvr>
                                      <p:to>
                                        <p:strVal val="visible"/>
                                      </p:to>
                                    </p:set>
                                    <p:animEffect transition="in" filter="slide(fromBottom)">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4"/>
          <a:srcRect/>
          <a:stretch>
            <a:fillRect r="-16866"/>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err="1"/>
              <a:t>Concetti</a:t>
            </a:r>
            <a:r>
              <a:rPr lang="en-US" dirty="0"/>
              <a:t> di base del C#: conversion di </a:t>
            </a:r>
            <a:r>
              <a:rPr lang="en-US" dirty="0" err="1"/>
              <a:t>tipo</a:t>
            </a:r>
            <a:endParaRPr lang="en-US" dirty="0"/>
          </a:p>
        </p:txBody>
      </p:sp>
      <p:sp>
        <p:nvSpPr>
          <p:cNvPr id="10243" name="Rectangle 3"/>
          <p:cNvSpPr>
            <a:spLocks noGrp="1" noChangeArrowheads="1"/>
          </p:cNvSpPr>
          <p:nvPr>
            <p:ph idx="1"/>
          </p:nvPr>
        </p:nvSpPr>
        <p:spPr>
          <a:xfrm>
            <a:off x="228600" y="828674"/>
            <a:ext cx="8431213" cy="5256241"/>
          </a:xfrm>
          <a:noFill/>
        </p:spPr>
        <p:txBody>
          <a:bodyPr/>
          <a:lstStyle/>
          <a:p>
            <a:pPr marL="857250" lvl="1" indent="-457200">
              <a:spcAft>
                <a:spcPct val="75000"/>
              </a:spcAft>
              <a:buClr>
                <a:srgbClr val="FF9900"/>
              </a:buClr>
              <a:buFont typeface="Wingdings" panose="05000000000000000000" pitchFamily="2" charset="2"/>
              <a:buChar char="§"/>
            </a:pPr>
            <a:r>
              <a:rPr lang="it-IT" sz="1800" dirty="0"/>
              <a:t>Conversioni implicite: non è necessaria alcuna sintassi speciale perché la conversione è indipendente dai tipi e i dati non andranno persi (</a:t>
            </a:r>
            <a:r>
              <a:rPr lang="it-IT" sz="1800" dirty="0">
                <a:hlinkClick r:id="rId5"/>
              </a:rPr>
              <a:t>https://docs.microsoft.com/it-it/dotnet/csharp/language-reference/builtin-types/numeric-conversions</a:t>
            </a:r>
            <a:r>
              <a:rPr lang="it-IT" sz="1800" dirty="0"/>
              <a:t>).</a:t>
            </a:r>
          </a:p>
          <a:p>
            <a:pPr marL="857250" lvl="1" indent="-457200">
              <a:spcAft>
                <a:spcPct val="75000"/>
              </a:spcAft>
              <a:buClr>
                <a:srgbClr val="FF9900"/>
              </a:buClr>
              <a:buFont typeface="Wingdings" panose="05000000000000000000" pitchFamily="2" charset="2"/>
              <a:buChar char="§"/>
            </a:pPr>
            <a:r>
              <a:rPr lang="it-IT" sz="1800" dirty="0"/>
              <a:t>Conversioni esplicite:  le conversioni esplicite richiedono l' operatore cast(). L'esecuzione di cast è obbligatoria se si prevede una possibile perdita di informazioni durante la conversione oppure se la conversione non riesce per altri motivi. Ad esempio la conversione numerica in un tipo con precisione inferiore e la conversione di un'istanza della classe di base in una classe derivata.</a:t>
            </a:r>
          </a:p>
          <a:p>
            <a:pPr marL="857250" lvl="1" indent="-457200">
              <a:spcAft>
                <a:spcPct val="75000"/>
              </a:spcAft>
              <a:buClr>
                <a:srgbClr val="FF9900"/>
              </a:buClr>
              <a:buFont typeface="Wingdings" panose="05000000000000000000" pitchFamily="2" charset="2"/>
              <a:buChar char="§"/>
            </a:pPr>
            <a:r>
              <a:rPr lang="it-IT" sz="1800" dirty="0"/>
              <a:t>Conversioni con le classi helper: per eseguire la conversione tra tipi non compatibili (System.Convert, Int32.Parse, System.DateTime, ecc.)</a:t>
            </a:r>
          </a:p>
          <a:p>
            <a:pPr marL="857250" lvl="1" indent="-457200">
              <a:spcAft>
                <a:spcPct val="75000"/>
              </a:spcAft>
              <a:buClr>
                <a:srgbClr val="FF9900"/>
              </a:buClr>
              <a:buFont typeface="Wingdings" panose="05000000000000000000" pitchFamily="2" charset="2"/>
              <a:buChar char="§"/>
            </a:pPr>
            <a:r>
              <a:rPr lang="it-IT" sz="1800" dirty="0"/>
              <a:t>Conversioni definite dall'utente: le conversioni definite dall'utente vengono eseguite da metodi speciali che possono essere definiti per abilitare conversioni esplicite e implicite tra tipi personalizzati che non hanno una relazione di classe basata su una classe di base.</a:t>
            </a:r>
          </a:p>
        </p:txBody>
      </p:sp>
      <p:sp>
        <p:nvSpPr>
          <p:cNvPr id="6" name="Footer Placeholder 4"/>
          <p:cNvSpPr>
            <a:spLocks noGrp="1"/>
          </p:cNvSpPr>
          <p:nvPr>
            <p:ph type="ftr" sz="quarter" idx="11"/>
          </p:nvPr>
        </p:nvSpPr>
        <p:spPr/>
        <p:txBody>
          <a:bodyPr/>
          <a:lstStyle/>
          <a:p>
            <a:r>
              <a:rPr lang="en-US" dirty="0"/>
              <a:t>C# e .NET Base</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1670242655"/>
      </p:ext>
    </p:extLst>
  </p:cSld>
  <p:clrMapOvr>
    <a:overrideClrMapping bg1="dk2" tx1="lt1" bg2="dk1" tx2="lt2" accent1="accent1" accent2="accent2" accent3="accent3" accent4="accent4" accent5="accent5" accent6="accent6" hlink="hlink" folHlink="folHlink"/>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244"/>
                                        </p:tgtEl>
                                        <p:attrNameLst>
                                          <p:attrName>style.visibility</p:attrName>
                                        </p:attrNameLst>
                                      </p:cBhvr>
                                      <p:to>
                                        <p:strVal val="visible"/>
                                      </p:to>
                                    </p:set>
                                    <p:animEffect transition="in" filter="slide(fromBottom)">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it-IT" dirty="0"/>
              <a:t>Il Framework .NET: elementi fondamentali</a:t>
            </a:r>
            <a:endParaRPr lang="en-US" dirty="0"/>
          </a:p>
        </p:txBody>
      </p:sp>
      <p:sp>
        <p:nvSpPr>
          <p:cNvPr id="10243" name="Rectangle 3"/>
          <p:cNvSpPr>
            <a:spLocks noGrp="1" noChangeArrowheads="1"/>
          </p:cNvSpPr>
          <p:nvPr>
            <p:ph type="body" idx="1"/>
          </p:nvPr>
        </p:nvSpPr>
        <p:spPr>
          <a:xfrm>
            <a:off x="228600" y="828674"/>
            <a:ext cx="8431213" cy="5256241"/>
          </a:xfrm>
          <a:noFill/>
        </p:spPr>
        <p:txBody>
          <a:bodyPr/>
          <a:lstStyle/>
          <a:p>
            <a:pPr marL="276225" indent="-276225">
              <a:spcAft>
                <a:spcPct val="75000"/>
              </a:spcAft>
              <a:buClr>
                <a:srgbClr val="FF9900"/>
              </a:buClr>
              <a:buFontTx/>
              <a:buChar char="•"/>
            </a:pPr>
            <a:r>
              <a:rPr lang="en-US" sz="3600" dirty="0" err="1"/>
              <a:t>Architettura</a:t>
            </a:r>
            <a:r>
              <a:rPr lang="en-US" sz="3600" dirty="0"/>
              <a:t>:</a:t>
            </a:r>
          </a:p>
          <a:p>
            <a:pPr marL="0" indent="0">
              <a:spcAft>
                <a:spcPct val="75000"/>
              </a:spcAft>
              <a:buClr>
                <a:srgbClr val="FF9900"/>
              </a:buClr>
            </a:pPr>
            <a:endParaRPr lang="en-US" sz="3600" dirty="0"/>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4650" y="1038705"/>
            <a:ext cx="3867416" cy="4836177"/>
          </a:xfrm>
          <a:prstGeom prst="rect">
            <a:avLst/>
          </a:prstGeom>
        </p:spPr>
      </p:pic>
    </p:spTree>
    <p:extLst>
      <p:ext uri="{BB962C8B-B14F-4D97-AF65-F5344CB8AC3E}">
        <p14:creationId xmlns:p14="http://schemas.microsoft.com/office/powerpoint/2010/main" val="124352606"/>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nodePh="1">
                                  <p:stCondLst>
                                    <p:cond delay="0"/>
                                  </p:stCondLst>
                                  <p:endCondLst>
                                    <p:cond evt="begin" delay="0">
                                      <p:tn val="10"/>
                                    </p:cond>
                                  </p:endCondLst>
                                  <p:childTnLst>
                                    <p:set>
                                      <p:cBhvr>
                                        <p:cTn id="11" dur="1" fill="hold">
                                          <p:stCondLst>
                                            <p:cond delay="0"/>
                                          </p:stCondLst>
                                        </p:cTn>
                                        <p:tgtEl>
                                          <p:spTgt spid="10244"/>
                                        </p:tgtEl>
                                        <p:attrNameLst>
                                          <p:attrName>style.visibility</p:attrName>
                                        </p:attrNameLst>
                                      </p:cBhvr>
                                      <p:to>
                                        <p:strVal val="visible"/>
                                      </p:to>
                                    </p:set>
                                    <p:animEffect transition="in" filter="slide(fromBottom)">
                                      <p:cBhvr>
                                        <p:cTn id="1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4"/>
          <a:srcRect/>
          <a:stretch>
            <a:fillRect r="-16866"/>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err="1"/>
              <a:t>Concetti</a:t>
            </a:r>
            <a:r>
              <a:rPr lang="en-US" dirty="0"/>
              <a:t> di base del C#: boxing e unboxing</a:t>
            </a:r>
          </a:p>
        </p:txBody>
      </p:sp>
      <p:sp>
        <p:nvSpPr>
          <p:cNvPr id="10243" name="Rectangle 3"/>
          <p:cNvSpPr>
            <a:spLocks noGrp="1" noChangeArrowheads="1"/>
          </p:cNvSpPr>
          <p:nvPr>
            <p:ph idx="1"/>
          </p:nvPr>
        </p:nvSpPr>
        <p:spPr>
          <a:xfrm>
            <a:off x="228600" y="682626"/>
            <a:ext cx="8431213" cy="5402290"/>
          </a:xfrm>
          <a:noFill/>
        </p:spPr>
        <p:txBody>
          <a:bodyPr/>
          <a:lstStyle/>
          <a:p>
            <a:pPr marL="857250" lvl="1" indent="-457200">
              <a:spcAft>
                <a:spcPct val="75000"/>
              </a:spcAft>
              <a:buClr>
                <a:srgbClr val="FF9900"/>
              </a:buClr>
              <a:buFont typeface="Wingdings" panose="05000000000000000000" pitchFamily="2" charset="2"/>
              <a:buChar char="§"/>
            </a:pPr>
            <a:r>
              <a:rPr lang="it-IT" sz="1600" dirty="0"/>
              <a:t>La conversione boxing viene utilizzata per archiviare tipi valore nell'heap sottoposto a Garbage Collection. Il boxing è una conversione implicita di un tipo di valore al tipo object o a qualsiasi tipo di interfaccia implementato da questo tipo di valore. La conversione boxing di un tipo valore prevede l'allocazione di un'istanza dell'oggetto nell'heap e la copia del valore nel nuovo oggetto.</a:t>
            </a:r>
          </a:p>
          <a:p>
            <a:pPr marL="857250" lvl="1" indent="-457200">
              <a:spcAft>
                <a:spcPct val="75000"/>
              </a:spcAft>
              <a:buClr>
                <a:srgbClr val="FF9900"/>
              </a:buClr>
              <a:buFont typeface="Wingdings" panose="05000000000000000000" pitchFamily="2" charset="2"/>
              <a:buChar char="§"/>
            </a:pPr>
            <a:r>
              <a:rPr lang="it-IT" sz="1600" dirty="0"/>
              <a:t>Quando il Common Language Runtime (CLR) esegue il wrapping di un tipo di valore, esegue il wrapping del valore all'interno di un'istanza di System.Object e lo archivia nell'heap gestito.</a:t>
            </a:r>
          </a:p>
          <a:p>
            <a:pPr marL="857250" lvl="1" indent="-457200">
              <a:spcAft>
                <a:spcPct val="75000"/>
              </a:spcAft>
              <a:buClr>
                <a:srgbClr val="FF9900"/>
              </a:buClr>
              <a:buFont typeface="Wingdings" panose="05000000000000000000" pitchFamily="2" charset="2"/>
              <a:buChar char="§"/>
            </a:pPr>
            <a:r>
              <a:rPr lang="it-IT" sz="1600" dirty="0"/>
              <a:t>Unboxing: è una conversione esplicita dal tipo object a un tipo di valore o da un tipo di interfaccia a un tipo di valore che implementa l'interfaccia. Un'operazione unboxing prevede le operazioni seguenti:</a:t>
            </a:r>
          </a:p>
          <a:p>
            <a:pPr marL="1257300" lvl="2" indent="-457200">
              <a:spcAft>
                <a:spcPct val="75000"/>
              </a:spcAft>
              <a:buClr>
                <a:srgbClr val="FF9900"/>
              </a:buClr>
              <a:buFont typeface="Wingdings" panose="05000000000000000000" pitchFamily="2" charset="2"/>
              <a:buChar char="ü"/>
            </a:pPr>
            <a:r>
              <a:rPr lang="it-IT" sz="1400" dirty="0"/>
              <a:t>Controllo dell'istanza di oggetto per verificare che si tratti di un valore sottoposto a conversione boxing del tipo valore specificato.</a:t>
            </a:r>
          </a:p>
          <a:p>
            <a:pPr marL="1257300" lvl="2" indent="-457200">
              <a:spcAft>
                <a:spcPct val="75000"/>
              </a:spcAft>
              <a:buClr>
                <a:srgbClr val="FF9900"/>
              </a:buClr>
              <a:buFont typeface="Wingdings" panose="05000000000000000000" pitchFamily="2" charset="2"/>
              <a:buChar char="ü"/>
            </a:pPr>
            <a:r>
              <a:rPr lang="it-IT" sz="1400" dirty="0"/>
              <a:t>Copia del valore dall'istanza alla variabile di tipo valore.</a:t>
            </a:r>
          </a:p>
          <a:p>
            <a:pPr marL="857250" lvl="1" indent="-457200">
              <a:spcAft>
                <a:spcPct val="75000"/>
              </a:spcAft>
              <a:buClr>
                <a:srgbClr val="FF9900"/>
              </a:buClr>
              <a:buFont typeface="Wingdings" panose="05000000000000000000" pitchFamily="2" charset="2"/>
              <a:buChar char="§"/>
            </a:pPr>
            <a:r>
              <a:rPr lang="it-IT" sz="1600" dirty="0"/>
              <a:t>La conversione boxing è implicita, quella unboxing è esplicita. Il concetto di conversione boxing e unboxing è alla base della visione unificata del sistema dei tipi in C#, in base alla quale un valore di qualsiasi tipo può essere considerato come un oggetto.</a:t>
            </a:r>
            <a:endParaRPr lang="en-GB" sz="1600" dirty="0"/>
          </a:p>
        </p:txBody>
      </p:sp>
      <p:sp>
        <p:nvSpPr>
          <p:cNvPr id="6" name="Footer Placeholder 4"/>
          <p:cNvSpPr>
            <a:spLocks noGrp="1"/>
          </p:cNvSpPr>
          <p:nvPr>
            <p:ph type="ftr" sz="quarter" idx="11"/>
          </p:nvPr>
        </p:nvSpPr>
        <p:spPr/>
        <p:txBody>
          <a:bodyPr/>
          <a:lstStyle/>
          <a:p>
            <a:r>
              <a:rPr lang="en-US" dirty="0"/>
              <a:t>C# e .NET Base</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1426680694"/>
      </p:ext>
    </p:extLst>
  </p:cSld>
  <p:clrMapOvr>
    <a:overrideClrMapping bg1="dk2" tx1="lt1" bg2="dk1" tx2="lt2" accent1="accent1" accent2="accent2" accent3="accent3" accent4="accent4" accent5="accent5" accent6="accent6" hlink="hlink" folHlink="folHlink"/>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244"/>
                                        </p:tgtEl>
                                        <p:attrNameLst>
                                          <p:attrName>style.visibility</p:attrName>
                                        </p:attrNameLst>
                                      </p:cBhvr>
                                      <p:to>
                                        <p:strVal val="visible"/>
                                      </p:to>
                                    </p:set>
                                    <p:animEffect transition="in" filter="slide(fromBottom)">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a:t>
            </a:r>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sz="1800" dirty="0"/>
              <a:t>Gli operatori:</a:t>
            </a:r>
          </a:p>
          <a:p>
            <a:pPr marL="685800" lvl="1">
              <a:spcAft>
                <a:spcPct val="75000"/>
              </a:spcAft>
              <a:buClr>
                <a:srgbClr val="FF9900"/>
              </a:buClr>
              <a:buFont typeface="Wingdings" panose="05000000000000000000" pitchFamily="2" charset="2"/>
              <a:buChar char="ü"/>
            </a:pPr>
            <a:r>
              <a:rPr lang="it-IT" sz="1800" dirty="0"/>
              <a:t>Precedenza: ad es. x + y * z</a:t>
            </a:r>
          </a:p>
          <a:p>
            <a:pPr marL="685800" lvl="1">
              <a:spcAft>
                <a:spcPct val="75000"/>
              </a:spcAft>
              <a:buClr>
                <a:srgbClr val="FF9900"/>
              </a:buClr>
              <a:buFont typeface="Wingdings" panose="05000000000000000000" pitchFamily="2" charset="2"/>
              <a:buChar char="ü"/>
            </a:pPr>
            <a:r>
              <a:rPr lang="it-IT" sz="1800" dirty="0"/>
              <a:t>Associatività: ad es. x / y /z</a:t>
            </a:r>
          </a:p>
          <a:p>
            <a:pPr marL="685800" lvl="1">
              <a:spcAft>
                <a:spcPct val="75000"/>
              </a:spcAft>
              <a:buClr>
                <a:srgbClr val="FF9900"/>
              </a:buClr>
              <a:buFont typeface="Wingdings" panose="05000000000000000000" pitchFamily="2" charset="2"/>
              <a:buChar char="ü"/>
            </a:pPr>
            <a:r>
              <a:rPr lang="it-IT" sz="1800" dirty="0"/>
              <a:t>Operatori di assegnazione</a:t>
            </a:r>
          </a:p>
          <a:p>
            <a:pPr marL="685800" lvl="1">
              <a:spcAft>
                <a:spcPct val="75000"/>
              </a:spcAft>
              <a:buClr>
                <a:srgbClr val="FF9900"/>
              </a:buClr>
              <a:buFont typeface="Wingdings" panose="05000000000000000000" pitchFamily="2" charset="2"/>
              <a:buChar char="ü"/>
            </a:pPr>
            <a:r>
              <a:rPr lang="it-IT" sz="1800" dirty="0"/>
              <a:t>Operatori aritmetici</a:t>
            </a:r>
          </a:p>
          <a:p>
            <a:pPr marL="685800" lvl="1">
              <a:spcAft>
                <a:spcPct val="75000"/>
              </a:spcAft>
              <a:buClr>
                <a:srgbClr val="FF9900"/>
              </a:buClr>
              <a:buFont typeface="Wingdings" panose="05000000000000000000" pitchFamily="2" charset="2"/>
              <a:buChar char="ü"/>
            </a:pPr>
            <a:r>
              <a:rPr lang="it-IT" sz="1800" dirty="0"/>
              <a:t>Incremento e decremento</a:t>
            </a:r>
          </a:p>
          <a:p>
            <a:pPr marL="685800" lvl="1">
              <a:spcAft>
                <a:spcPct val="75000"/>
              </a:spcAft>
              <a:buClr>
                <a:srgbClr val="FF9900"/>
              </a:buClr>
              <a:buFont typeface="Wingdings" panose="05000000000000000000" pitchFamily="2" charset="2"/>
              <a:buChar char="ü"/>
            </a:pPr>
            <a:r>
              <a:rPr lang="it-IT" sz="1800" dirty="0"/>
              <a:t>Operatore di cast</a:t>
            </a:r>
          </a:p>
          <a:p>
            <a:pPr marL="685800" lvl="1">
              <a:spcAft>
                <a:spcPct val="75000"/>
              </a:spcAft>
              <a:buClr>
                <a:srgbClr val="FF9900"/>
              </a:buClr>
              <a:buFont typeface="Wingdings" panose="05000000000000000000" pitchFamily="2" charset="2"/>
              <a:buChar char="ü"/>
            </a:pPr>
            <a:r>
              <a:rPr lang="it-IT" sz="1800" dirty="0"/>
              <a:t>Operatori logici bitwise: </a:t>
            </a:r>
            <a:r>
              <a:rPr lang="en-AT" dirty="0"/>
              <a:t>&amp;</a:t>
            </a:r>
            <a:r>
              <a:rPr lang="it-IT" dirty="0"/>
              <a:t> | ^ (AND OR XOR)</a:t>
            </a:r>
            <a:endParaRPr lang="it-IT" sz="1800" dirty="0"/>
          </a:p>
          <a:p>
            <a:pPr marL="685800" lvl="1">
              <a:spcAft>
                <a:spcPct val="75000"/>
              </a:spcAft>
              <a:buClr>
                <a:srgbClr val="FF9900"/>
              </a:buClr>
              <a:buFont typeface="Wingdings" panose="05000000000000000000" pitchFamily="2" charset="2"/>
              <a:buChar char="ü"/>
            </a:pPr>
            <a:r>
              <a:rPr lang="it-IT" sz="1800" dirty="0"/>
              <a:t>Operatori di shift: </a:t>
            </a:r>
            <a:r>
              <a:rPr lang="it-IT" dirty="0"/>
              <a:t>int y = x&lt;&lt;2 oppure int y = x&gt;&gt;2</a:t>
            </a:r>
            <a:endParaRPr lang="it-IT" sz="1800" dirty="0"/>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2504052400"/>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slide(fromTop)">
                                      <p:cBhvr>
                                        <p:cTn id="10" dur="500"/>
                                        <p:tgtEl>
                                          <p:spTgt spid="10243">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slide(fromTop)">
                                      <p:cBhvr>
                                        <p:cTn id="13" dur="500"/>
                                        <p:tgtEl>
                                          <p:spTgt spid="10243">
                                            <p:txEl>
                                              <p:pRg st="2" end="2"/>
                                            </p:txEl>
                                          </p:spTgt>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slide(fromTop)">
                                      <p:cBhvr>
                                        <p:cTn id="16" dur="500"/>
                                        <p:tgtEl>
                                          <p:spTgt spid="10243">
                                            <p:txEl>
                                              <p:pRg st="3" end="3"/>
                                            </p:txEl>
                                          </p:spTgt>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Effect transition="in" filter="slide(fromTop)">
                                      <p:cBhvr>
                                        <p:cTn id="19" dur="500"/>
                                        <p:tgtEl>
                                          <p:spTgt spid="10243">
                                            <p:txEl>
                                              <p:pRg st="4" end="4"/>
                                            </p:txEl>
                                          </p:spTgt>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10243">
                                            <p:txEl>
                                              <p:pRg st="5" end="5"/>
                                            </p:txEl>
                                          </p:spTgt>
                                        </p:tgtEl>
                                        <p:attrNameLst>
                                          <p:attrName>style.visibility</p:attrName>
                                        </p:attrNameLst>
                                      </p:cBhvr>
                                      <p:to>
                                        <p:strVal val="visible"/>
                                      </p:to>
                                    </p:set>
                                    <p:animEffect transition="in" filter="slide(fromTop)">
                                      <p:cBhvr>
                                        <p:cTn id="22" dur="500"/>
                                        <p:tgtEl>
                                          <p:spTgt spid="10243">
                                            <p:txEl>
                                              <p:pRg st="5" end="5"/>
                                            </p:txEl>
                                          </p:spTgt>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10243">
                                            <p:txEl>
                                              <p:pRg st="6" end="6"/>
                                            </p:txEl>
                                          </p:spTgt>
                                        </p:tgtEl>
                                        <p:attrNameLst>
                                          <p:attrName>style.visibility</p:attrName>
                                        </p:attrNameLst>
                                      </p:cBhvr>
                                      <p:to>
                                        <p:strVal val="visible"/>
                                      </p:to>
                                    </p:set>
                                    <p:animEffect transition="in" filter="slide(fromTop)">
                                      <p:cBhvr>
                                        <p:cTn id="25" dur="500"/>
                                        <p:tgtEl>
                                          <p:spTgt spid="10243">
                                            <p:txEl>
                                              <p:pRg st="6" end="6"/>
                                            </p:txEl>
                                          </p:spTgt>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10243">
                                            <p:txEl>
                                              <p:pRg st="7" end="7"/>
                                            </p:txEl>
                                          </p:spTgt>
                                        </p:tgtEl>
                                        <p:attrNameLst>
                                          <p:attrName>style.visibility</p:attrName>
                                        </p:attrNameLst>
                                      </p:cBhvr>
                                      <p:to>
                                        <p:strVal val="visible"/>
                                      </p:to>
                                    </p:set>
                                    <p:animEffect transition="in" filter="slide(fromTop)">
                                      <p:cBhvr>
                                        <p:cTn id="28" dur="500"/>
                                        <p:tgtEl>
                                          <p:spTgt spid="10243">
                                            <p:txEl>
                                              <p:pRg st="7" end="7"/>
                                            </p:txEl>
                                          </p:spTgt>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10243">
                                            <p:txEl>
                                              <p:pRg st="8" end="8"/>
                                            </p:txEl>
                                          </p:spTgt>
                                        </p:tgtEl>
                                        <p:attrNameLst>
                                          <p:attrName>style.visibility</p:attrName>
                                        </p:attrNameLst>
                                      </p:cBhvr>
                                      <p:to>
                                        <p:strVal val="visible"/>
                                      </p:to>
                                    </p:set>
                                    <p:animEffect transition="in" filter="slide(fromTop)">
                                      <p:cBhvr>
                                        <p:cTn id="31" dur="500"/>
                                        <p:tgtEl>
                                          <p:spTgt spid="10243">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nodePh="1">
                                  <p:stCondLst>
                                    <p:cond delay="0"/>
                                  </p:stCondLst>
                                  <p:endCondLst>
                                    <p:cond evt="begin" delay="0">
                                      <p:tn val="34"/>
                                    </p:cond>
                                  </p:endCondLst>
                                  <p:childTnLst>
                                    <p:set>
                                      <p:cBhvr>
                                        <p:cTn id="35" dur="1" fill="hold">
                                          <p:stCondLst>
                                            <p:cond delay="0"/>
                                          </p:stCondLst>
                                        </p:cTn>
                                        <p:tgtEl>
                                          <p:spTgt spid="10244"/>
                                        </p:tgtEl>
                                        <p:attrNameLst>
                                          <p:attrName>style.visibility</p:attrName>
                                        </p:attrNameLst>
                                      </p:cBhvr>
                                      <p:to>
                                        <p:strVal val="visible"/>
                                      </p:to>
                                    </p:set>
                                    <p:animEffect transition="in" filter="slide(fromBottom)">
                                      <p:cBhvr>
                                        <p:cTn id="36"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a:t>
            </a:r>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sz="1600" dirty="0"/>
              <a:t>Altri operatori:</a:t>
            </a:r>
          </a:p>
          <a:p>
            <a:pPr marL="685800" lvl="1">
              <a:spcAft>
                <a:spcPct val="75000"/>
              </a:spcAft>
              <a:buClr>
                <a:srgbClr val="FF9900"/>
              </a:buClr>
              <a:buFont typeface="Wingdings" panose="05000000000000000000" pitchFamily="2" charset="2"/>
              <a:buChar char="ü"/>
            </a:pPr>
            <a:r>
              <a:rPr lang="it-IT" sz="1600" dirty="0"/>
              <a:t>Operatori di confronto e di uguaglianza: == != &gt; &lt; &gt;= &lt;=</a:t>
            </a:r>
          </a:p>
          <a:p>
            <a:pPr marL="685800" lvl="1">
              <a:spcAft>
                <a:spcPct val="75000"/>
              </a:spcAft>
              <a:buClr>
                <a:srgbClr val="FF9900"/>
              </a:buClr>
              <a:buFont typeface="Wingdings" panose="05000000000000000000" pitchFamily="2" charset="2"/>
              <a:buChar char="ü"/>
            </a:pPr>
            <a:r>
              <a:rPr lang="it-IT" sz="1600" dirty="0"/>
              <a:t>Assegnazione composta: ad esempio x+=1;</a:t>
            </a:r>
          </a:p>
          <a:p>
            <a:pPr marL="685800" lvl="1">
              <a:spcAft>
                <a:spcPct val="75000"/>
              </a:spcAft>
              <a:buClr>
                <a:srgbClr val="FF9900"/>
              </a:buClr>
              <a:buFont typeface="Wingdings" panose="05000000000000000000" pitchFamily="2" charset="2"/>
              <a:buChar char="ü"/>
            </a:pPr>
            <a:r>
              <a:rPr lang="it-IT" sz="1600" dirty="0"/>
              <a:t>Operatori logici condizionali</a:t>
            </a:r>
          </a:p>
          <a:p>
            <a:pPr marL="685800" lvl="1">
              <a:spcAft>
                <a:spcPct val="75000"/>
              </a:spcAft>
              <a:buClr>
                <a:srgbClr val="FF9900"/>
              </a:buClr>
              <a:buFont typeface="Wingdings" panose="05000000000000000000" pitchFamily="2" charset="2"/>
              <a:buChar char="ü"/>
            </a:pPr>
            <a:r>
              <a:rPr lang="it-IT" sz="1600" dirty="0"/>
              <a:t>Operatore ternario: expr1 ? expr2 : expr3</a:t>
            </a:r>
          </a:p>
          <a:p>
            <a:pPr marL="685800" lvl="1">
              <a:spcAft>
                <a:spcPct val="75000"/>
              </a:spcAft>
              <a:buClr>
                <a:srgbClr val="FF9900"/>
              </a:buClr>
              <a:buFont typeface="Wingdings" panose="05000000000000000000" pitchFamily="2" charset="2"/>
              <a:buChar char="ü"/>
            </a:pPr>
            <a:r>
              <a:rPr lang="it-IT" sz="1600" dirty="0"/>
              <a:t>Checked ed unchecked</a:t>
            </a:r>
          </a:p>
          <a:p>
            <a:pPr marL="685800" lvl="1">
              <a:spcAft>
                <a:spcPct val="75000"/>
              </a:spcAft>
              <a:buClr>
                <a:srgbClr val="FF9900"/>
              </a:buClr>
              <a:buFont typeface="Wingdings" panose="05000000000000000000" pitchFamily="2" charset="2"/>
              <a:buChar char="ü"/>
            </a:pPr>
            <a:r>
              <a:rPr lang="it-IT" sz="1600" dirty="0"/>
              <a:t>L’operatore dot (.)</a:t>
            </a:r>
          </a:p>
          <a:p>
            <a:pPr marL="685800" lvl="1">
              <a:spcAft>
                <a:spcPct val="75000"/>
              </a:spcAft>
              <a:buClr>
                <a:srgbClr val="FF9900"/>
              </a:buClr>
              <a:buFont typeface="Wingdings" panose="05000000000000000000" pitchFamily="2" charset="2"/>
              <a:buChar char="ü"/>
            </a:pPr>
            <a:r>
              <a:rPr lang="it-IT" sz="1600" dirty="0"/>
              <a:t>L’operatore new</a:t>
            </a:r>
          </a:p>
          <a:p>
            <a:pPr marL="685800" lvl="1">
              <a:spcAft>
                <a:spcPct val="75000"/>
              </a:spcAft>
              <a:buClr>
                <a:srgbClr val="FF9900"/>
              </a:buClr>
              <a:buFont typeface="Wingdings" panose="05000000000000000000" pitchFamily="2" charset="2"/>
              <a:buChar char="ü"/>
            </a:pPr>
            <a:r>
              <a:rPr lang="it-IT" sz="1600" dirty="0"/>
              <a:t>Gli operatori typeof, is, as</a:t>
            </a:r>
            <a:endParaRPr lang="en-GB" sz="1200" dirty="0"/>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2215238506"/>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slide(fromTop)">
                                      <p:cBhvr>
                                        <p:cTn id="10" dur="500"/>
                                        <p:tgtEl>
                                          <p:spTgt spid="10243">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slide(fromTop)">
                                      <p:cBhvr>
                                        <p:cTn id="13" dur="500"/>
                                        <p:tgtEl>
                                          <p:spTgt spid="10243">
                                            <p:txEl>
                                              <p:pRg st="2" end="2"/>
                                            </p:txEl>
                                          </p:spTgt>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slide(fromTop)">
                                      <p:cBhvr>
                                        <p:cTn id="16" dur="500"/>
                                        <p:tgtEl>
                                          <p:spTgt spid="10243">
                                            <p:txEl>
                                              <p:pRg st="3" end="3"/>
                                            </p:txEl>
                                          </p:spTgt>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Effect transition="in" filter="slide(fromTop)">
                                      <p:cBhvr>
                                        <p:cTn id="19" dur="500"/>
                                        <p:tgtEl>
                                          <p:spTgt spid="10243">
                                            <p:txEl>
                                              <p:pRg st="4" end="4"/>
                                            </p:txEl>
                                          </p:spTgt>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10243">
                                            <p:txEl>
                                              <p:pRg st="5" end="5"/>
                                            </p:txEl>
                                          </p:spTgt>
                                        </p:tgtEl>
                                        <p:attrNameLst>
                                          <p:attrName>style.visibility</p:attrName>
                                        </p:attrNameLst>
                                      </p:cBhvr>
                                      <p:to>
                                        <p:strVal val="visible"/>
                                      </p:to>
                                    </p:set>
                                    <p:animEffect transition="in" filter="slide(fromTop)">
                                      <p:cBhvr>
                                        <p:cTn id="22" dur="500"/>
                                        <p:tgtEl>
                                          <p:spTgt spid="10243">
                                            <p:txEl>
                                              <p:pRg st="5" end="5"/>
                                            </p:txEl>
                                          </p:spTgt>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10243">
                                            <p:txEl>
                                              <p:pRg st="6" end="6"/>
                                            </p:txEl>
                                          </p:spTgt>
                                        </p:tgtEl>
                                        <p:attrNameLst>
                                          <p:attrName>style.visibility</p:attrName>
                                        </p:attrNameLst>
                                      </p:cBhvr>
                                      <p:to>
                                        <p:strVal val="visible"/>
                                      </p:to>
                                    </p:set>
                                    <p:animEffect transition="in" filter="slide(fromTop)">
                                      <p:cBhvr>
                                        <p:cTn id="25" dur="500"/>
                                        <p:tgtEl>
                                          <p:spTgt spid="10243">
                                            <p:txEl>
                                              <p:pRg st="6" end="6"/>
                                            </p:txEl>
                                          </p:spTgt>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10243">
                                            <p:txEl>
                                              <p:pRg st="7" end="7"/>
                                            </p:txEl>
                                          </p:spTgt>
                                        </p:tgtEl>
                                        <p:attrNameLst>
                                          <p:attrName>style.visibility</p:attrName>
                                        </p:attrNameLst>
                                      </p:cBhvr>
                                      <p:to>
                                        <p:strVal val="visible"/>
                                      </p:to>
                                    </p:set>
                                    <p:animEffect transition="in" filter="slide(fromTop)">
                                      <p:cBhvr>
                                        <p:cTn id="28" dur="500"/>
                                        <p:tgtEl>
                                          <p:spTgt spid="10243">
                                            <p:txEl>
                                              <p:pRg st="7" end="7"/>
                                            </p:txEl>
                                          </p:spTgt>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10243">
                                            <p:txEl>
                                              <p:pRg st="8" end="8"/>
                                            </p:txEl>
                                          </p:spTgt>
                                        </p:tgtEl>
                                        <p:attrNameLst>
                                          <p:attrName>style.visibility</p:attrName>
                                        </p:attrNameLst>
                                      </p:cBhvr>
                                      <p:to>
                                        <p:strVal val="visible"/>
                                      </p:to>
                                    </p:set>
                                    <p:animEffect transition="in" filter="slide(fromTop)">
                                      <p:cBhvr>
                                        <p:cTn id="31" dur="500"/>
                                        <p:tgtEl>
                                          <p:spTgt spid="10243">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nodePh="1">
                                  <p:stCondLst>
                                    <p:cond delay="0"/>
                                  </p:stCondLst>
                                  <p:endCondLst>
                                    <p:cond evt="begin" delay="0">
                                      <p:tn val="34"/>
                                    </p:cond>
                                  </p:endCondLst>
                                  <p:childTnLst>
                                    <p:set>
                                      <p:cBhvr>
                                        <p:cTn id="35" dur="1" fill="hold">
                                          <p:stCondLst>
                                            <p:cond delay="0"/>
                                          </p:stCondLst>
                                        </p:cTn>
                                        <p:tgtEl>
                                          <p:spTgt spid="10244"/>
                                        </p:tgtEl>
                                        <p:attrNameLst>
                                          <p:attrName>style.visibility</p:attrName>
                                        </p:attrNameLst>
                                      </p:cBhvr>
                                      <p:to>
                                        <p:strVal val="visible"/>
                                      </p:to>
                                    </p:set>
                                    <p:animEffect transition="in" filter="slide(fromBottom)">
                                      <p:cBhvr>
                                        <p:cTn id="36"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a:t>
            </a:r>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dirty="0"/>
              <a:t>Istruzioni di selezione:</a:t>
            </a:r>
          </a:p>
          <a:p>
            <a:pPr marL="685800" lvl="1">
              <a:spcAft>
                <a:spcPct val="75000"/>
              </a:spcAft>
              <a:buClr>
                <a:srgbClr val="FF9900"/>
              </a:buClr>
              <a:buFont typeface="Wingdings" panose="05000000000000000000" pitchFamily="2" charset="2"/>
              <a:buChar char="ü"/>
            </a:pPr>
            <a:r>
              <a:rPr lang="it-IT" dirty="0"/>
              <a:t>Il costrutto if/else</a:t>
            </a:r>
          </a:p>
          <a:p>
            <a:pPr marL="685800" lvl="1">
              <a:spcAft>
                <a:spcPct val="75000"/>
              </a:spcAft>
              <a:buClr>
                <a:srgbClr val="FF9900"/>
              </a:buClr>
              <a:buFont typeface="Wingdings" panose="05000000000000000000" pitchFamily="2" charset="2"/>
              <a:buChar char="ü"/>
            </a:pPr>
            <a:r>
              <a:rPr lang="it-IT" dirty="0"/>
              <a:t>Il costrutto switch</a:t>
            </a:r>
          </a:p>
          <a:p>
            <a:pPr marL="276225" indent="-276225">
              <a:spcAft>
                <a:spcPct val="75000"/>
              </a:spcAft>
              <a:buClr>
                <a:srgbClr val="FF9900"/>
              </a:buClr>
              <a:buFontTx/>
              <a:buChar char="•"/>
            </a:pPr>
            <a:r>
              <a:rPr lang="it-IT" dirty="0"/>
              <a:t>Istruzioni di iterazione:</a:t>
            </a:r>
          </a:p>
          <a:p>
            <a:pPr marL="685800" lvl="1">
              <a:spcAft>
                <a:spcPct val="75000"/>
              </a:spcAft>
              <a:buClr>
                <a:srgbClr val="FF9900"/>
              </a:buClr>
              <a:buFont typeface="Wingdings" panose="05000000000000000000" pitchFamily="2" charset="2"/>
              <a:buChar char="ü"/>
            </a:pPr>
            <a:r>
              <a:rPr lang="it-IT" dirty="0">
                <a:ea typeface="+mn-ea"/>
                <a:cs typeface="+mn-cs"/>
              </a:rPr>
              <a:t>Il ciclo while</a:t>
            </a:r>
          </a:p>
          <a:p>
            <a:pPr marL="685800" lvl="1">
              <a:spcAft>
                <a:spcPct val="75000"/>
              </a:spcAft>
              <a:buClr>
                <a:srgbClr val="FF9900"/>
              </a:buClr>
              <a:buFont typeface="Wingdings" panose="05000000000000000000" pitchFamily="2" charset="2"/>
              <a:buChar char="ü"/>
            </a:pPr>
            <a:r>
              <a:rPr lang="it-IT" dirty="0">
                <a:ea typeface="+mn-ea"/>
                <a:cs typeface="+mn-cs"/>
              </a:rPr>
              <a:t>Il ciclo do</a:t>
            </a:r>
          </a:p>
          <a:p>
            <a:pPr marL="685800" lvl="1">
              <a:spcAft>
                <a:spcPct val="75000"/>
              </a:spcAft>
              <a:buClr>
                <a:srgbClr val="FF9900"/>
              </a:buClr>
              <a:buFont typeface="Wingdings" panose="05000000000000000000" pitchFamily="2" charset="2"/>
              <a:buChar char="ü"/>
            </a:pPr>
            <a:r>
              <a:rPr lang="it-IT" dirty="0">
                <a:ea typeface="+mn-ea"/>
                <a:cs typeface="+mn-cs"/>
              </a:rPr>
              <a:t>Il ciclo for</a:t>
            </a:r>
          </a:p>
          <a:p>
            <a:pPr marL="276225" lvl="1" indent="-276225">
              <a:spcAft>
                <a:spcPct val="75000"/>
              </a:spcAft>
              <a:buClr>
                <a:srgbClr val="FF9900"/>
              </a:buClr>
              <a:buFontTx/>
              <a:buChar char="•"/>
            </a:pPr>
            <a:r>
              <a:rPr lang="en-GB" dirty="0" err="1">
                <a:ea typeface="+mn-ea"/>
                <a:cs typeface="+mn-cs"/>
              </a:rPr>
              <a:t>L’istruzione</a:t>
            </a:r>
            <a:r>
              <a:rPr lang="en-GB" dirty="0">
                <a:ea typeface="+mn-ea"/>
                <a:cs typeface="+mn-cs"/>
              </a:rPr>
              <a:t> </a:t>
            </a:r>
            <a:r>
              <a:rPr lang="en-GB" dirty="0" err="1">
                <a:ea typeface="+mn-ea"/>
                <a:cs typeface="+mn-cs"/>
              </a:rPr>
              <a:t>foreach</a:t>
            </a:r>
            <a:endParaRPr lang="en-GB" dirty="0">
              <a:ea typeface="+mn-ea"/>
              <a:cs typeface="+mn-cs"/>
            </a:endParaRP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1862950986"/>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nodePh="1">
                                  <p:stCondLst>
                                    <p:cond delay="0"/>
                                  </p:stCondLst>
                                  <p:endCondLst>
                                    <p:cond evt="begin" delay="0">
                                      <p:tn val="10"/>
                                    </p:cond>
                                  </p:endCondLst>
                                  <p:childTnLst>
                                    <p:set>
                                      <p:cBhvr>
                                        <p:cTn id="11" dur="1" fill="hold">
                                          <p:stCondLst>
                                            <p:cond delay="0"/>
                                          </p:stCondLst>
                                        </p:cTn>
                                        <p:tgtEl>
                                          <p:spTgt spid="10244"/>
                                        </p:tgtEl>
                                        <p:attrNameLst>
                                          <p:attrName>style.visibility</p:attrName>
                                        </p:attrNameLst>
                                      </p:cBhvr>
                                      <p:to>
                                        <p:strVal val="visible"/>
                                      </p:to>
                                    </p:set>
                                    <p:animEffect transition="in" filter="slide(fromBottom)">
                                      <p:cBhvr>
                                        <p:cTn id="1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a:t>
            </a:r>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sz="2800" dirty="0"/>
              <a:t>Istruzioni di salto:</a:t>
            </a:r>
          </a:p>
          <a:p>
            <a:pPr lvl="1">
              <a:spcAft>
                <a:spcPct val="75000"/>
              </a:spcAft>
              <a:buClr>
                <a:srgbClr val="FF9900"/>
              </a:buClr>
              <a:buFont typeface="Wingdings" panose="05000000000000000000" pitchFamily="2" charset="2"/>
              <a:buChar char="ü"/>
            </a:pPr>
            <a:r>
              <a:rPr lang="it-IT" sz="2800" dirty="0"/>
              <a:t>L’istruzione break</a:t>
            </a:r>
          </a:p>
          <a:p>
            <a:pPr lvl="1">
              <a:spcAft>
                <a:spcPct val="75000"/>
              </a:spcAft>
              <a:buClr>
                <a:srgbClr val="FF9900"/>
              </a:buClr>
              <a:buFont typeface="Wingdings" panose="05000000000000000000" pitchFamily="2" charset="2"/>
              <a:buChar char="ü"/>
            </a:pPr>
            <a:r>
              <a:rPr lang="it-IT" sz="2800" dirty="0"/>
              <a:t>L’istruzione continue</a:t>
            </a:r>
          </a:p>
          <a:p>
            <a:pPr lvl="1">
              <a:spcAft>
                <a:spcPct val="75000"/>
              </a:spcAft>
              <a:buClr>
                <a:srgbClr val="FF9900"/>
              </a:buClr>
              <a:buFont typeface="Wingdings" panose="05000000000000000000" pitchFamily="2" charset="2"/>
              <a:buChar char="ü"/>
            </a:pPr>
            <a:r>
              <a:rPr lang="it-IT" sz="2800" dirty="0"/>
              <a:t>L’istruzione return</a:t>
            </a:r>
          </a:p>
          <a:p>
            <a:pPr lvl="1">
              <a:spcAft>
                <a:spcPct val="75000"/>
              </a:spcAft>
              <a:buClr>
                <a:srgbClr val="FF9900"/>
              </a:buClr>
              <a:buFont typeface="Wingdings" panose="05000000000000000000" pitchFamily="2" charset="2"/>
              <a:buChar char="ü"/>
            </a:pPr>
            <a:r>
              <a:rPr lang="it-IT" sz="2800" dirty="0"/>
              <a:t>L’istruzione goto</a:t>
            </a:r>
            <a:endParaRPr lang="en-GB" sz="2800" dirty="0">
              <a:ea typeface="+mn-ea"/>
              <a:cs typeface="+mn-cs"/>
            </a:endParaRP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958134584"/>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slide(fromTop)">
                                      <p:cBhvr>
                                        <p:cTn id="10" dur="500"/>
                                        <p:tgtEl>
                                          <p:spTgt spid="10243">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slide(fromTop)">
                                      <p:cBhvr>
                                        <p:cTn id="13" dur="500"/>
                                        <p:tgtEl>
                                          <p:spTgt spid="10243">
                                            <p:txEl>
                                              <p:pRg st="2" end="2"/>
                                            </p:txEl>
                                          </p:spTgt>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slide(fromTop)">
                                      <p:cBhvr>
                                        <p:cTn id="16" dur="500"/>
                                        <p:tgtEl>
                                          <p:spTgt spid="10243">
                                            <p:txEl>
                                              <p:pRg st="3" end="3"/>
                                            </p:txEl>
                                          </p:spTgt>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Effect transition="in" filter="slide(fromTop)">
                                      <p:cBhvr>
                                        <p:cTn id="19" dur="500"/>
                                        <p:tgtEl>
                                          <p:spTgt spid="1024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nodePh="1">
                                  <p:stCondLst>
                                    <p:cond delay="0"/>
                                  </p:stCondLst>
                                  <p:endCondLst>
                                    <p:cond evt="begin" delay="0">
                                      <p:tn val="22"/>
                                    </p:cond>
                                  </p:endCondLst>
                                  <p:childTnLst>
                                    <p:set>
                                      <p:cBhvr>
                                        <p:cTn id="23" dur="1" fill="hold">
                                          <p:stCondLst>
                                            <p:cond delay="0"/>
                                          </p:stCondLst>
                                        </p:cTn>
                                        <p:tgtEl>
                                          <p:spTgt spid="10244"/>
                                        </p:tgtEl>
                                        <p:attrNameLst>
                                          <p:attrName>style.visibility</p:attrName>
                                        </p:attrNameLst>
                                      </p:cBhvr>
                                      <p:to>
                                        <p:strVal val="visible"/>
                                      </p:to>
                                    </p:set>
                                    <p:animEffect transition="in" filter="slide(fromBottom)">
                                      <p:cBhvr>
                                        <p:cTn id="2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 </a:t>
            </a:r>
            <a:r>
              <a:rPr lang="en-US" dirty="0" err="1"/>
              <a:t>classi</a:t>
            </a:r>
            <a:endParaRPr lang="en-US" dirty="0"/>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dirty="0"/>
              <a:t>Le classi:</a:t>
            </a:r>
          </a:p>
          <a:p>
            <a:pPr lvl="1" indent="-342900">
              <a:spcAft>
                <a:spcPct val="75000"/>
              </a:spcAft>
              <a:buClr>
                <a:srgbClr val="FF9900"/>
              </a:buClr>
              <a:buFont typeface="Wingdings" panose="05000000000000000000" pitchFamily="2" charset="2"/>
              <a:buChar char="ü"/>
            </a:pPr>
            <a:r>
              <a:rPr lang="it-IT" dirty="0"/>
              <a:t>Modificatori di accesso</a:t>
            </a:r>
          </a:p>
          <a:p>
            <a:pPr lvl="1" indent="-342900">
              <a:spcAft>
                <a:spcPct val="75000"/>
              </a:spcAft>
              <a:buClr>
                <a:srgbClr val="FF9900"/>
              </a:buClr>
              <a:buFont typeface="Wingdings" panose="05000000000000000000" pitchFamily="2" charset="2"/>
              <a:buChar char="ü"/>
            </a:pPr>
            <a:r>
              <a:rPr lang="it-IT" dirty="0"/>
              <a:t>Classi </a:t>
            </a:r>
            <a:r>
              <a:rPr lang="it-IT" dirty="0" err="1"/>
              <a:t>nested</a:t>
            </a:r>
            <a:r>
              <a:rPr lang="it-IT" dirty="0"/>
              <a:t>: possono essere dichiarate private</a:t>
            </a:r>
          </a:p>
          <a:p>
            <a:pPr lvl="1" indent="-342900">
              <a:spcAft>
                <a:spcPct val="75000"/>
              </a:spcAft>
              <a:buClr>
                <a:srgbClr val="FF9900"/>
              </a:buClr>
              <a:buFont typeface="Wingdings" panose="05000000000000000000" pitchFamily="2" charset="2"/>
              <a:buChar char="ü"/>
            </a:pPr>
            <a:r>
              <a:rPr lang="it-IT" dirty="0"/>
              <a:t>Campi (fields)</a:t>
            </a:r>
          </a:p>
          <a:p>
            <a:pPr lvl="1" indent="-342900">
              <a:spcAft>
                <a:spcPct val="75000"/>
              </a:spcAft>
              <a:buClr>
                <a:srgbClr val="FF9900"/>
              </a:buClr>
              <a:buFont typeface="Wingdings" panose="05000000000000000000" pitchFamily="2" charset="2"/>
              <a:buChar char="ü"/>
            </a:pPr>
            <a:r>
              <a:rPr lang="it-IT" dirty="0"/>
              <a:t>Metodi: valori di ritorno, parametri (by val e by ref), invocazione, overloading.</a:t>
            </a:r>
          </a:p>
          <a:p>
            <a:pPr lvl="1" indent="-342900">
              <a:spcAft>
                <a:spcPct val="75000"/>
              </a:spcAft>
              <a:buClr>
                <a:srgbClr val="FF9900"/>
              </a:buClr>
              <a:buFont typeface="Wingdings" panose="05000000000000000000" pitchFamily="2" charset="2"/>
              <a:buChar char="ü"/>
            </a:pPr>
            <a:r>
              <a:rPr lang="it-IT" dirty="0"/>
              <a:t>Proprietà: differenze rispetto ai campi</a:t>
            </a:r>
          </a:p>
          <a:p>
            <a:pPr lvl="1" indent="-342900">
              <a:spcAft>
                <a:spcPct val="75000"/>
              </a:spcAft>
              <a:buClr>
                <a:srgbClr val="FF9900"/>
              </a:buClr>
              <a:buFont typeface="Wingdings" panose="05000000000000000000" pitchFamily="2" charset="2"/>
              <a:buChar char="ü"/>
            </a:pPr>
            <a:r>
              <a:rPr lang="it-IT" dirty="0"/>
              <a:t>La parola chiave this</a:t>
            </a:r>
          </a:p>
          <a:p>
            <a:pPr lvl="1" indent="-342900">
              <a:spcAft>
                <a:spcPct val="75000"/>
              </a:spcAft>
              <a:buClr>
                <a:srgbClr val="FF9900"/>
              </a:buClr>
              <a:buFont typeface="Wingdings" panose="05000000000000000000" pitchFamily="2" charset="2"/>
              <a:buChar char="ü"/>
            </a:pPr>
            <a:r>
              <a:rPr lang="it-IT" dirty="0"/>
              <a:t>Costruttori</a:t>
            </a:r>
          </a:p>
          <a:p>
            <a:pPr lvl="1" indent="-342900">
              <a:spcAft>
                <a:spcPct val="75000"/>
              </a:spcAft>
              <a:buClr>
                <a:srgbClr val="FF9900"/>
              </a:buClr>
              <a:buFont typeface="Wingdings" panose="05000000000000000000" pitchFamily="2" charset="2"/>
              <a:buChar char="ü"/>
            </a:pPr>
            <a:r>
              <a:rPr lang="it-IT" dirty="0"/>
              <a:t>Distruttori</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366484970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slide(fromTop)">
                                      <p:cBhvr>
                                        <p:cTn id="10" dur="500"/>
                                        <p:tgtEl>
                                          <p:spTgt spid="10243">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slide(fromTop)">
                                      <p:cBhvr>
                                        <p:cTn id="13" dur="500"/>
                                        <p:tgtEl>
                                          <p:spTgt spid="10243">
                                            <p:txEl>
                                              <p:pRg st="2" end="2"/>
                                            </p:txEl>
                                          </p:spTgt>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slide(fromTop)">
                                      <p:cBhvr>
                                        <p:cTn id="16" dur="500"/>
                                        <p:tgtEl>
                                          <p:spTgt spid="10243">
                                            <p:txEl>
                                              <p:pRg st="3" end="3"/>
                                            </p:txEl>
                                          </p:spTgt>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Effect transition="in" filter="slide(fromTop)">
                                      <p:cBhvr>
                                        <p:cTn id="19" dur="500"/>
                                        <p:tgtEl>
                                          <p:spTgt spid="10243">
                                            <p:txEl>
                                              <p:pRg st="4" end="4"/>
                                            </p:txEl>
                                          </p:spTgt>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10243">
                                            <p:txEl>
                                              <p:pRg st="5" end="5"/>
                                            </p:txEl>
                                          </p:spTgt>
                                        </p:tgtEl>
                                        <p:attrNameLst>
                                          <p:attrName>style.visibility</p:attrName>
                                        </p:attrNameLst>
                                      </p:cBhvr>
                                      <p:to>
                                        <p:strVal val="visible"/>
                                      </p:to>
                                    </p:set>
                                    <p:animEffect transition="in" filter="slide(fromTop)">
                                      <p:cBhvr>
                                        <p:cTn id="22" dur="500"/>
                                        <p:tgtEl>
                                          <p:spTgt spid="10243">
                                            <p:txEl>
                                              <p:pRg st="5" end="5"/>
                                            </p:txEl>
                                          </p:spTgt>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10243">
                                            <p:txEl>
                                              <p:pRg st="6" end="6"/>
                                            </p:txEl>
                                          </p:spTgt>
                                        </p:tgtEl>
                                        <p:attrNameLst>
                                          <p:attrName>style.visibility</p:attrName>
                                        </p:attrNameLst>
                                      </p:cBhvr>
                                      <p:to>
                                        <p:strVal val="visible"/>
                                      </p:to>
                                    </p:set>
                                    <p:animEffect transition="in" filter="slide(fromTop)">
                                      <p:cBhvr>
                                        <p:cTn id="25" dur="500"/>
                                        <p:tgtEl>
                                          <p:spTgt spid="10243">
                                            <p:txEl>
                                              <p:pRg st="6" end="6"/>
                                            </p:txEl>
                                          </p:spTgt>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10243">
                                            <p:txEl>
                                              <p:pRg st="7" end="7"/>
                                            </p:txEl>
                                          </p:spTgt>
                                        </p:tgtEl>
                                        <p:attrNameLst>
                                          <p:attrName>style.visibility</p:attrName>
                                        </p:attrNameLst>
                                      </p:cBhvr>
                                      <p:to>
                                        <p:strVal val="visible"/>
                                      </p:to>
                                    </p:set>
                                    <p:animEffect transition="in" filter="slide(fromTop)">
                                      <p:cBhvr>
                                        <p:cTn id="28" dur="500"/>
                                        <p:tgtEl>
                                          <p:spTgt spid="10243">
                                            <p:txEl>
                                              <p:pRg st="7" end="7"/>
                                            </p:txEl>
                                          </p:spTgt>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10243">
                                            <p:txEl>
                                              <p:pRg st="8" end="8"/>
                                            </p:txEl>
                                          </p:spTgt>
                                        </p:tgtEl>
                                        <p:attrNameLst>
                                          <p:attrName>style.visibility</p:attrName>
                                        </p:attrNameLst>
                                      </p:cBhvr>
                                      <p:to>
                                        <p:strVal val="visible"/>
                                      </p:to>
                                    </p:set>
                                    <p:animEffect transition="in" filter="slide(fromTop)">
                                      <p:cBhvr>
                                        <p:cTn id="31" dur="500"/>
                                        <p:tgtEl>
                                          <p:spTgt spid="10243">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nodePh="1">
                                  <p:stCondLst>
                                    <p:cond delay="0"/>
                                  </p:stCondLst>
                                  <p:endCondLst>
                                    <p:cond evt="begin" delay="0">
                                      <p:tn val="34"/>
                                    </p:cond>
                                  </p:endCondLst>
                                  <p:childTnLst>
                                    <p:set>
                                      <p:cBhvr>
                                        <p:cTn id="35" dur="1" fill="hold">
                                          <p:stCondLst>
                                            <p:cond delay="0"/>
                                          </p:stCondLst>
                                        </p:cTn>
                                        <p:tgtEl>
                                          <p:spTgt spid="10244"/>
                                        </p:tgtEl>
                                        <p:attrNameLst>
                                          <p:attrName>style.visibility</p:attrName>
                                        </p:attrNameLst>
                                      </p:cBhvr>
                                      <p:to>
                                        <p:strVal val="visible"/>
                                      </p:to>
                                    </p:set>
                                    <p:animEffect transition="in" filter="slide(fromBottom)">
                                      <p:cBhvr>
                                        <p:cTn id="36"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 </a:t>
            </a:r>
            <a:r>
              <a:rPr lang="en-US" dirty="0" err="1"/>
              <a:t>classi</a:t>
            </a:r>
            <a:endParaRPr lang="en-US" dirty="0"/>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sz="2400" dirty="0"/>
              <a:t>Le classi:</a:t>
            </a:r>
          </a:p>
          <a:p>
            <a:pPr lvl="1">
              <a:spcAft>
                <a:spcPct val="75000"/>
              </a:spcAft>
              <a:buClr>
                <a:srgbClr val="FF9900"/>
              </a:buClr>
              <a:buFont typeface="Wingdings" panose="05000000000000000000" pitchFamily="2" charset="2"/>
              <a:buChar char="ü"/>
            </a:pPr>
            <a:r>
              <a:rPr lang="it-IT" sz="2400" dirty="0"/>
              <a:t>Membri statici</a:t>
            </a:r>
          </a:p>
          <a:p>
            <a:pPr lvl="1">
              <a:spcAft>
                <a:spcPct val="75000"/>
              </a:spcAft>
              <a:buClr>
                <a:srgbClr val="FF9900"/>
              </a:buClr>
              <a:buFont typeface="Wingdings" panose="05000000000000000000" pitchFamily="2" charset="2"/>
              <a:buChar char="ü"/>
            </a:pPr>
            <a:r>
              <a:rPr lang="it-IT" sz="2400" dirty="0"/>
              <a:t>Costruttori statici</a:t>
            </a:r>
          </a:p>
          <a:p>
            <a:pPr lvl="1">
              <a:spcAft>
                <a:spcPct val="75000"/>
              </a:spcAft>
              <a:buClr>
                <a:srgbClr val="FF9900"/>
              </a:buClr>
              <a:buFont typeface="Wingdings" panose="05000000000000000000" pitchFamily="2" charset="2"/>
              <a:buChar char="ü"/>
            </a:pPr>
            <a:r>
              <a:rPr lang="it-IT" sz="2400" dirty="0"/>
              <a:t>Overloading degli operatori</a:t>
            </a:r>
          </a:p>
          <a:p>
            <a:pPr lvl="1">
              <a:spcAft>
                <a:spcPct val="75000"/>
              </a:spcAft>
              <a:buClr>
                <a:srgbClr val="FF9900"/>
              </a:buClr>
              <a:buFont typeface="Wingdings" panose="05000000000000000000" pitchFamily="2" charset="2"/>
              <a:buChar char="ü"/>
            </a:pPr>
            <a:r>
              <a:rPr lang="it-IT" sz="2400" dirty="0"/>
              <a:t>Gli indicizzatori</a:t>
            </a:r>
            <a:endParaRPr lang="en-GB" sz="2400" dirty="0"/>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1814948110"/>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slide(fromTop)">
                                      <p:cBhvr>
                                        <p:cTn id="10" dur="500"/>
                                        <p:tgtEl>
                                          <p:spTgt spid="10243">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slide(fromTop)">
                                      <p:cBhvr>
                                        <p:cTn id="13" dur="500"/>
                                        <p:tgtEl>
                                          <p:spTgt spid="10243">
                                            <p:txEl>
                                              <p:pRg st="2" end="2"/>
                                            </p:txEl>
                                          </p:spTgt>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slide(fromTop)">
                                      <p:cBhvr>
                                        <p:cTn id="16" dur="500"/>
                                        <p:tgtEl>
                                          <p:spTgt spid="10243">
                                            <p:txEl>
                                              <p:pRg st="3" end="3"/>
                                            </p:txEl>
                                          </p:spTgt>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Effect transition="in" filter="slide(fromTop)">
                                      <p:cBhvr>
                                        <p:cTn id="19" dur="500"/>
                                        <p:tgtEl>
                                          <p:spTgt spid="1024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nodePh="1">
                                  <p:stCondLst>
                                    <p:cond delay="0"/>
                                  </p:stCondLst>
                                  <p:endCondLst>
                                    <p:cond evt="begin" delay="0">
                                      <p:tn val="22"/>
                                    </p:cond>
                                  </p:endCondLst>
                                  <p:childTnLst>
                                    <p:set>
                                      <p:cBhvr>
                                        <p:cTn id="23" dur="1" fill="hold">
                                          <p:stCondLst>
                                            <p:cond delay="0"/>
                                          </p:stCondLst>
                                        </p:cTn>
                                        <p:tgtEl>
                                          <p:spTgt spid="10244"/>
                                        </p:tgtEl>
                                        <p:attrNameLst>
                                          <p:attrName>style.visibility</p:attrName>
                                        </p:attrNameLst>
                                      </p:cBhvr>
                                      <p:to>
                                        <p:strVal val="visible"/>
                                      </p:to>
                                    </p:set>
                                    <p:animEffect transition="in" filter="slide(fromBottom)">
                                      <p:cBhvr>
                                        <p:cTn id="2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 </a:t>
            </a:r>
            <a:r>
              <a:rPr lang="en-US" dirty="0" err="1"/>
              <a:t>classi</a:t>
            </a:r>
            <a:endParaRPr lang="en-US" dirty="0"/>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sz="3200" dirty="0"/>
              <a:t>Il concetto </a:t>
            </a:r>
            <a:r>
              <a:rPr lang="it-IT" sz="3200"/>
              <a:t>di linguaggio object </a:t>
            </a:r>
            <a:r>
              <a:rPr lang="it-IT" sz="3200" dirty="0"/>
              <a:t>oriented:</a:t>
            </a:r>
          </a:p>
          <a:p>
            <a:pPr marL="742950" lvl="2" indent="-342900">
              <a:spcAft>
                <a:spcPct val="75000"/>
              </a:spcAft>
              <a:buClr>
                <a:srgbClr val="FF9900"/>
              </a:buClr>
              <a:buFont typeface="Wingdings" panose="05000000000000000000" pitchFamily="2" charset="2"/>
              <a:buChar char="ü"/>
            </a:pPr>
            <a:r>
              <a:rPr lang="it-IT" sz="3200" dirty="0">
                <a:ea typeface="+mn-ea"/>
                <a:cs typeface="+mn-cs"/>
              </a:rPr>
              <a:t>Incapsulamento: esporre solo ciò che serve tramite proprietà e metodi pubblici.</a:t>
            </a:r>
          </a:p>
          <a:p>
            <a:pPr marL="742950" lvl="2" indent="-342900">
              <a:spcAft>
                <a:spcPct val="75000"/>
              </a:spcAft>
              <a:buClr>
                <a:srgbClr val="FF9900"/>
              </a:buClr>
              <a:buFont typeface="Wingdings" panose="05000000000000000000" pitchFamily="2" charset="2"/>
              <a:buChar char="ü"/>
            </a:pPr>
            <a:r>
              <a:rPr lang="it-IT" sz="3200" dirty="0">
                <a:ea typeface="+mn-ea"/>
                <a:cs typeface="+mn-cs"/>
              </a:rPr>
              <a:t>Ereditarietà: una classe può ereditare da una (ed una sola) classe base.</a:t>
            </a:r>
          </a:p>
          <a:p>
            <a:pPr marL="742950" lvl="2" indent="-342900">
              <a:spcAft>
                <a:spcPct val="75000"/>
              </a:spcAft>
              <a:buClr>
                <a:srgbClr val="FF9900"/>
              </a:buClr>
              <a:buFont typeface="Wingdings" panose="05000000000000000000" pitchFamily="2" charset="2"/>
              <a:buChar char="ü"/>
            </a:pPr>
            <a:r>
              <a:rPr lang="it-IT" sz="3200" dirty="0">
                <a:ea typeface="+mn-ea"/>
                <a:cs typeface="+mn-cs"/>
              </a:rPr>
              <a:t>Polimorfismo</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97448424"/>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slide(fromTop)">
                                      <p:cBhvr>
                                        <p:cTn id="10" dur="500"/>
                                        <p:tgtEl>
                                          <p:spTgt spid="10243">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slide(fromTop)">
                                      <p:cBhvr>
                                        <p:cTn id="13" dur="500"/>
                                        <p:tgtEl>
                                          <p:spTgt spid="10243">
                                            <p:txEl>
                                              <p:pRg st="2" end="2"/>
                                            </p:txEl>
                                          </p:spTgt>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slide(fromTop)">
                                      <p:cBhvr>
                                        <p:cTn id="16" dur="500"/>
                                        <p:tgtEl>
                                          <p:spTgt spid="102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nodePh="1">
                                  <p:stCondLst>
                                    <p:cond delay="0"/>
                                  </p:stCondLst>
                                  <p:endCondLst>
                                    <p:cond evt="begin" delay="0">
                                      <p:tn val="19"/>
                                    </p:cond>
                                  </p:endCondLst>
                                  <p:childTnLst>
                                    <p:set>
                                      <p:cBhvr>
                                        <p:cTn id="20" dur="1" fill="hold">
                                          <p:stCondLst>
                                            <p:cond delay="0"/>
                                          </p:stCondLst>
                                        </p:cTn>
                                        <p:tgtEl>
                                          <p:spTgt spid="10244"/>
                                        </p:tgtEl>
                                        <p:attrNameLst>
                                          <p:attrName>style.visibility</p:attrName>
                                        </p:attrNameLst>
                                      </p:cBhvr>
                                      <p:to>
                                        <p:strVal val="visible"/>
                                      </p:to>
                                    </p:set>
                                    <p:animEffect transition="in" filter="slide(fromBottom)">
                                      <p:cBhvr>
                                        <p:cTn id="21"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a:t>
            </a:r>
          </a:p>
        </p:txBody>
      </p:sp>
      <p:sp>
        <p:nvSpPr>
          <p:cNvPr id="10243" name="Rectangle 3"/>
          <p:cNvSpPr>
            <a:spLocks noGrp="1" noChangeArrowheads="1"/>
          </p:cNvSpPr>
          <p:nvPr>
            <p:ph type="body" idx="1"/>
          </p:nvPr>
        </p:nvSpPr>
        <p:spPr>
          <a:xfrm>
            <a:off x="228600" y="828674"/>
            <a:ext cx="8431213" cy="5555501"/>
          </a:xfrm>
          <a:noFill/>
        </p:spPr>
        <p:txBody>
          <a:bodyPr/>
          <a:lstStyle/>
          <a:p>
            <a:pPr marL="276225" indent="-276225">
              <a:spcAft>
                <a:spcPct val="75000"/>
              </a:spcAft>
              <a:buClr>
                <a:srgbClr val="FF9900"/>
              </a:buClr>
              <a:buFontTx/>
              <a:buChar char="•"/>
            </a:pPr>
            <a:r>
              <a:rPr lang="it-IT" dirty="0"/>
              <a:t>Implementare l’ereditarietà</a:t>
            </a:r>
          </a:p>
          <a:p>
            <a:pPr marL="276225" indent="-276225">
              <a:spcAft>
                <a:spcPct val="75000"/>
              </a:spcAft>
              <a:buClr>
                <a:srgbClr val="FF9900"/>
              </a:buClr>
              <a:buFontTx/>
              <a:buChar char="•"/>
            </a:pPr>
            <a:r>
              <a:rPr lang="it-IT" dirty="0"/>
              <a:t>Upcasting e downcasting</a:t>
            </a:r>
          </a:p>
          <a:p>
            <a:pPr marL="276225" indent="-276225">
              <a:spcAft>
                <a:spcPct val="75000"/>
              </a:spcAft>
              <a:buClr>
                <a:srgbClr val="FF9900"/>
              </a:buClr>
              <a:buFontTx/>
              <a:buChar char="•"/>
            </a:pPr>
            <a:r>
              <a:rPr lang="it-IT" dirty="0"/>
              <a:t>Hiding ed overriding: differenza nel cast alla classe di base.</a:t>
            </a:r>
          </a:p>
          <a:p>
            <a:pPr marL="276225" indent="-276225">
              <a:spcAft>
                <a:spcPct val="75000"/>
              </a:spcAft>
              <a:buClr>
                <a:srgbClr val="FF9900"/>
              </a:buClr>
              <a:buFontTx/>
              <a:buChar char="•"/>
            </a:pPr>
            <a:r>
              <a:rPr lang="it-IT" dirty="0"/>
              <a:t>Polimorfismo</a:t>
            </a:r>
          </a:p>
          <a:p>
            <a:pPr marL="276225" indent="-276225">
              <a:spcAft>
                <a:spcPct val="75000"/>
              </a:spcAft>
              <a:buClr>
                <a:srgbClr val="FF9900"/>
              </a:buClr>
              <a:buFontTx/>
              <a:buChar char="•"/>
            </a:pPr>
            <a:r>
              <a:rPr lang="it-IT" dirty="0"/>
              <a:t>Versionamento</a:t>
            </a:r>
          </a:p>
          <a:p>
            <a:pPr marL="276225" indent="-276225">
              <a:spcAft>
                <a:spcPct val="75000"/>
              </a:spcAft>
              <a:buClr>
                <a:srgbClr val="FF9900"/>
              </a:buClr>
              <a:buFontTx/>
              <a:buChar char="•"/>
            </a:pPr>
            <a:r>
              <a:rPr lang="it-IT" dirty="0"/>
              <a:t>Chiamare metodi della classe base</a:t>
            </a:r>
          </a:p>
          <a:p>
            <a:pPr marL="276225" indent="-276225">
              <a:spcAft>
                <a:spcPct val="75000"/>
              </a:spcAft>
              <a:buClr>
                <a:srgbClr val="FF9900"/>
              </a:buClr>
              <a:buFontTx/>
              <a:buChar char="•"/>
            </a:pPr>
            <a:r>
              <a:rPr lang="it-IT" dirty="0"/>
              <a:t>Classi astratte</a:t>
            </a:r>
          </a:p>
          <a:p>
            <a:pPr marL="276225" indent="-276225">
              <a:spcAft>
                <a:spcPct val="75000"/>
              </a:spcAft>
              <a:buClr>
                <a:srgbClr val="FF9900"/>
              </a:buClr>
              <a:buFontTx/>
              <a:buChar char="•"/>
            </a:pPr>
            <a:r>
              <a:rPr lang="it-IT" dirty="0"/>
              <a:t>Classi sealed</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56118579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slide(fromTop)">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slide(fromTop)">
                                      <p:cBhvr>
                                        <p:cTn id="32" dur="500"/>
                                        <p:tgtEl>
                                          <p:spTgt spid="102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slide(fromTop)">
                                      <p:cBhvr>
                                        <p:cTn id="37" dur="500"/>
                                        <p:tgtEl>
                                          <p:spTgt spid="102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10243">
                                            <p:txEl>
                                              <p:pRg st="7" end="7"/>
                                            </p:txEl>
                                          </p:spTgt>
                                        </p:tgtEl>
                                        <p:attrNameLst>
                                          <p:attrName>style.visibility</p:attrName>
                                        </p:attrNameLst>
                                      </p:cBhvr>
                                      <p:to>
                                        <p:strVal val="visible"/>
                                      </p:to>
                                    </p:set>
                                    <p:animEffect transition="in" filter="slide(fromTop)">
                                      <p:cBhvr>
                                        <p:cTn id="42" dur="500"/>
                                        <p:tgtEl>
                                          <p:spTgt spid="102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nodePh="1">
                                  <p:stCondLst>
                                    <p:cond delay="0"/>
                                  </p:stCondLst>
                                  <p:endCondLst>
                                    <p:cond evt="begin" delay="0">
                                      <p:tn val="45"/>
                                    </p:cond>
                                  </p:endCondLst>
                                  <p:childTnLst>
                                    <p:set>
                                      <p:cBhvr>
                                        <p:cTn id="46" dur="1" fill="hold">
                                          <p:stCondLst>
                                            <p:cond delay="0"/>
                                          </p:stCondLst>
                                        </p:cTn>
                                        <p:tgtEl>
                                          <p:spTgt spid="10244"/>
                                        </p:tgtEl>
                                        <p:attrNameLst>
                                          <p:attrName>style.visibility</p:attrName>
                                        </p:attrNameLst>
                                      </p:cBhvr>
                                      <p:to>
                                        <p:strVal val="visible"/>
                                      </p:to>
                                    </p:set>
                                    <p:animEffect transition="in" filter="slide(fromBottom)">
                                      <p:cBhvr>
                                        <p:cTn id="4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a:t>
            </a:r>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sz="3200" dirty="0"/>
              <a:t>La classe System.Object:</a:t>
            </a:r>
          </a:p>
          <a:p>
            <a:pPr marL="857250" lvl="1" indent="-457200">
              <a:spcAft>
                <a:spcPct val="75000"/>
              </a:spcAft>
              <a:buClr>
                <a:srgbClr val="FF9900"/>
              </a:buClr>
              <a:buFont typeface="Wingdings" panose="05000000000000000000" pitchFamily="2" charset="2"/>
              <a:buChar char="ü"/>
            </a:pPr>
            <a:r>
              <a:rPr lang="it-IT" sz="3200" dirty="0"/>
              <a:t>Il metodo ToString()</a:t>
            </a:r>
          </a:p>
          <a:p>
            <a:pPr marL="857250" lvl="1" indent="-457200">
              <a:spcAft>
                <a:spcPct val="75000"/>
              </a:spcAft>
              <a:buClr>
                <a:srgbClr val="FF9900"/>
              </a:buClr>
              <a:buFont typeface="Wingdings" panose="05000000000000000000" pitchFamily="2" charset="2"/>
              <a:buChar char="ü"/>
            </a:pPr>
            <a:r>
              <a:rPr lang="it-IT" sz="3200" dirty="0"/>
              <a:t>I metodi Equals e ReferenceEquals</a:t>
            </a:r>
          </a:p>
          <a:p>
            <a:pPr marL="857250" lvl="1" indent="-457200">
              <a:spcAft>
                <a:spcPct val="75000"/>
              </a:spcAft>
              <a:buClr>
                <a:srgbClr val="FF9900"/>
              </a:buClr>
              <a:buFont typeface="Wingdings" panose="05000000000000000000" pitchFamily="2" charset="2"/>
              <a:buChar char="ü"/>
            </a:pPr>
            <a:r>
              <a:rPr lang="it-IT" sz="3200" dirty="0"/>
              <a:t>Il metodo GetHashCode</a:t>
            </a:r>
          </a:p>
          <a:p>
            <a:pPr marL="857250" lvl="1" indent="-457200">
              <a:spcAft>
                <a:spcPct val="75000"/>
              </a:spcAft>
              <a:buClr>
                <a:srgbClr val="FF9900"/>
              </a:buClr>
              <a:buFont typeface="Wingdings" panose="05000000000000000000" pitchFamily="2" charset="2"/>
              <a:buChar char="ü"/>
            </a:pPr>
            <a:r>
              <a:rPr lang="it-IT" sz="3200" dirty="0"/>
              <a:t>Il metodo GetType</a:t>
            </a:r>
            <a:endParaRPr lang="it-IT" sz="3200" dirty="0">
              <a:ea typeface="+mn-ea"/>
              <a:cs typeface="+mn-cs"/>
            </a:endParaRP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2935001834"/>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nodePh="1">
                                  <p:stCondLst>
                                    <p:cond delay="0"/>
                                  </p:stCondLst>
                                  <p:endCondLst>
                                    <p:cond evt="begin" delay="0">
                                      <p:tn val="10"/>
                                    </p:cond>
                                  </p:endCondLst>
                                  <p:childTnLst>
                                    <p:set>
                                      <p:cBhvr>
                                        <p:cTn id="11" dur="1" fill="hold">
                                          <p:stCondLst>
                                            <p:cond delay="0"/>
                                          </p:stCondLst>
                                        </p:cTn>
                                        <p:tgtEl>
                                          <p:spTgt spid="10244"/>
                                        </p:tgtEl>
                                        <p:attrNameLst>
                                          <p:attrName>style.visibility</p:attrName>
                                        </p:attrNameLst>
                                      </p:cBhvr>
                                      <p:to>
                                        <p:strVal val="visible"/>
                                      </p:to>
                                    </p:set>
                                    <p:animEffect transition="in" filter="slide(fromBottom)">
                                      <p:cBhvr>
                                        <p:cTn id="1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it-IT" dirty="0"/>
              <a:t>Il Framework .NET: elementi fondamentali</a:t>
            </a:r>
            <a:endParaRPr lang="en-US" dirty="0"/>
          </a:p>
        </p:txBody>
      </p:sp>
      <p:sp>
        <p:nvSpPr>
          <p:cNvPr id="10243" name="Rectangle 3"/>
          <p:cNvSpPr>
            <a:spLocks noGrp="1" noChangeArrowheads="1"/>
          </p:cNvSpPr>
          <p:nvPr>
            <p:ph type="body" idx="1"/>
          </p:nvPr>
        </p:nvSpPr>
        <p:spPr>
          <a:xfrm>
            <a:off x="228600" y="828674"/>
            <a:ext cx="8431213" cy="5256241"/>
          </a:xfrm>
          <a:noFill/>
        </p:spPr>
        <p:txBody>
          <a:bodyPr/>
          <a:lstStyle/>
          <a:p>
            <a:pPr marL="0" indent="0">
              <a:spcAft>
                <a:spcPct val="75000"/>
              </a:spcAft>
              <a:buClr>
                <a:srgbClr val="FF9900"/>
              </a:buClr>
            </a:pPr>
            <a:r>
              <a:rPr lang="en-US" sz="3600" dirty="0" err="1"/>
              <a:t>Panoramica</a:t>
            </a:r>
            <a:r>
              <a:rPr lang="en-US" sz="3600" dirty="0"/>
              <a:t>:</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335" y="1839634"/>
            <a:ext cx="5069330" cy="2712536"/>
          </a:xfrm>
          <a:prstGeom prst="rect">
            <a:avLst/>
          </a:prstGeom>
        </p:spPr>
      </p:pic>
    </p:spTree>
    <p:extLst>
      <p:ext uri="{BB962C8B-B14F-4D97-AF65-F5344CB8AC3E}">
        <p14:creationId xmlns:p14="http://schemas.microsoft.com/office/powerpoint/2010/main" val="419692910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nodePh="1">
                                  <p:stCondLst>
                                    <p:cond delay="0"/>
                                  </p:stCondLst>
                                  <p:endCondLst>
                                    <p:cond evt="begin" delay="0">
                                      <p:tn val="10"/>
                                    </p:cond>
                                  </p:endCondLst>
                                  <p:childTnLst>
                                    <p:set>
                                      <p:cBhvr>
                                        <p:cTn id="11" dur="1" fill="hold">
                                          <p:stCondLst>
                                            <p:cond delay="0"/>
                                          </p:stCondLst>
                                        </p:cTn>
                                        <p:tgtEl>
                                          <p:spTgt spid="10244"/>
                                        </p:tgtEl>
                                        <p:attrNameLst>
                                          <p:attrName>style.visibility</p:attrName>
                                        </p:attrNameLst>
                                      </p:cBhvr>
                                      <p:to>
                                        <p:strVal val="visible"/>
                                      </p:to>
                                    </p:set>
                                    <p:animEffect transition="in" filter="slide(fromBottom)">
                                      <p:cBhvr>
                                        <p:cTn id="1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a:t>
            </a:r>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sz="4000" dirty="0"/>
              <a:t>Clonare un oggetto</a:t>
            </a:r>
          </a:p>
          <a:p>
            <a:pPr marL="276225" indent="-276225">
              <a:spcAft>
                <a:spcPct val="75000"/>
              </a:spcAft>
              <a:buClr>
                <a:srgbClr val="FF9900"/>
              </a:buClr>
              <a:buFontTx/>
              <a:buChar char="•"/>
            </a:pPr>
            <a:r>
              <a:rPr lang="it-IT" sz="4000" dirty="0"/>
              <a:t>Distruzione di un oggetto: Finalize</a:t>
            </a:r>
          </a:p>
          <a:p>
            <a:pPr marL="276225" indent="-276225">
              <a:spcAft>
                <a:spcPct val="75000"/>
              </a:spcAft>
              <a:buClr>
                <a:srgbClr val="FF9900"/>
              </a:buClr>
              <a:buFontTx/>
              <a:buChar char="•"/>
            </a:pPr>
            <a:r>
              <a:rPr lang="it-IT" sz="4000" dirty="0"/>
              <a:t>Il pattern Dispose</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360904181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nodePh="1">
                                  <p:stCondLst>
                                    <p:cond delay="0"/>
                                  </p:stCondLst>
                                  <p:endCondLst>
                                    <p:cond evt="begin" delay="0">
                                      <p:tn val="20"/>
                                    </p:cond>
                                  </p:endCondLst>
                                  <p:childTnLst>
                                    <p:set>
                                      <p:cBhvr>
                                        <p:cTn id="21" dur="1" fill="hold">
                                          <p:stCondLst>
                                            <p:cond delay="0"/>
                                          </p:stCondLst>
                                        </p:cTn>
                                        <p:tgtEl>
                                          <p:spTgt spid="10244"/>
                                        </p:tgtEl>
                                        <p:attrNameLst>
                                          <p:attrName>style.visibility</p:attrName>
                                        </p:attrNameLst>
                                      </p:cBhvr>
                                      <p:to>
                                        <p:strVal val="visible"/>
                                      </p:to>
                                    </p:set>
                                    <p:animEffect transition="in" filter="slide(fromBottom)">
                                      <p:cBhvr>
                                        <p:cTn id="2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a:t>
            </a:r>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sz="3200" dirty="0"/>
              <a:t>La classe System.String:</a:t>
            </a:r>
          </a:p>
          <a:p>
            <a:pPr marL="857250" lvl="1" indent="-457200">
              <a:spcAft>
                <a:spcPct val="75000"/>
              </a:spcAft>
              <a:buClr>
                <a:srgbClr val="FF9900"/>
              </a:buClr>
              <a:buFont typeface="Wingdings" panose="05000000000000000000" pitchFamily="2" charset="2"/>
              <a:buChar char="ü"/>
            </a:pPr>
            <a:r>
              <a:rPr lang="it-IT" sz="3200" dirty="0"/>
              <a:t>Esaminare una stringa</a:t>
            </a:r>
          </a:p>
          <a:p>
            <a:pPr marL="857250" lvl="1" indent="-457200">
              <a:spcAft>
                <a:spcPct val="75000"/>
              </a:spcAft>
              <a:buClr>
                <a:srgbClr val="FF9900"/>
              </a:buClr>
              <a:buFont typeface="Wingdings" panose="05000000000000000000" pitchFamily="2" charset="2"/>
              <a:buChar char="ü"/>
            </a:pPr>
            <a:r>
              <a:rPr lang="it-IT" sz="3200" dirty="0"/>
              <a:t>Confronto fra stringhe</a:t>
            </a:r>
          </a:p>
          <a:p>
            <a:pPr marL="857250" lvl="1" indent="-457200">
              <a:spcAft>
                <a:spcPct val="75000"/>
              </a:spcAft>
              <a:buClr>
                <a:srgbClr val="FF9900"/>
              </a:buClr>
              <a:buFont typeface="Wingdings" panose="05000000000000000000" pitchFamily="2" charset="2"/>
              <a:buChar char="ü"/>
            </a:pPr>
            <a:r>
              <a:rPr lang="it-IT" sz="3200" dirty="0"/>
              <a:t>Formattazione di un numero</a:t>
            </a:r>
          </a:p>
          <a:p>
            <a:pPr marL="857250" lvl="1" indent="-457200">
              <a:spcAft>
                <a:spcPct val="75000"/>
              </a:spcAft>
              <a:buClr>
                <a:srgbClr val="FF9900"/>
              </a:buClr>
              <a:buFont typeface="Wingdings" panose="05000000000000000000" pitchFamily="2" charset="2"/>
              <a:buChar char="ü"/>
            </a:pPr>
            <a:r>
              <a:rPr lang="it-IT" sz="3200" dirty="0"/>
              <a:t>Altre operazioni con le stringhe</a:t>
            </a:r>
            <a:endParaRPr lang="it-IT" sz="3200" dirty="0">
              <a:ea typeface="+mn-ea"/>
              <a:cs typeface="+mn-cs"/>
            </a:endParaRP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250093516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nodePh="1">
                                  <p:stCondLst>
                                    <p:cond delay="0"/>
                                  </p:stCondLst>
                                  <p:endCondLst>
                                    <p:cond evt="begin" delay="0">
                                      <p:tn val="10"/>
                                    </p:cond>
                                  </p:endCondLst>
                                  <p:childTnLst>
                                    <p:set>
                                      <p:cBhvr>
                                        <p:cTn id="11" dur="1" fill="hold">
                                          <p:stCondLst>
                                            <p:cond delay="0"/>
                                          </p:stCondLst>
                                        </p:cTn>
                                        <p:tgtEl>
                                          <p:spTgt spid="10244"/>
                                        </p:tgtEl>
                                        <p:attrNameLst>
                                          <p:attrName>style.visibility</p:attrName>
                                        </p:attrNameLst>
                                      </p:cBhvr>
                                      <p:to>
                                        <p:strVal val="visible"/>
                                      </p:to>
                                    </p:set>
                                    <p:animEffect transition="in" filter="slide(fromBottom)">
                                      <p:cBhvr>
                                        <p:cTn id="1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a:t>
            </a:r>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sz="3200" dirty="0"/>
              <a:t>La classe StringBuilder:</a:t>
            </a:r>
          </a:p>
          <a:p>
            <a:pPr marL="857250" lvl="1" indent="-457200">
              <a:spcAft>
                <a:spcPct val="75000"/>
              </a:spcAft>
              <a:buClr>
                <a:srgbClr val="FF9900"/>
              </a:buClr>
              <a:buFont typeface="Wingdings" panose="05000000000000000000" pitchFamily="2" charset="2"/>
              <a:buChar char="ü"/>
            </a:pPr>
            <a:r>
              <a:rPr lang="it-IT" sz="3200" dirty="0"/>
              <a:t>Costruire uno StringBuilder</a:t>
            </a:r>
          </a:p>
          <a:p>
            <a:pPr marL="857250" lvl="1" indent="-457200">
              <a:spcAft>
                <a:spcPct val="75000"/>
              </a:spcAft>
              <a:buClr>
                <a:srgbClr val="FF9900"/>
              </a:buClr>
              <a:buFont typeface="Wingdings" panose="05000000000000000000" pitchFamily="2" charset="2"/>
              <a:buChar char="ü"/>
            </a:pPr>
            <a:r>
              <a:rPr lang="it-IT" sz="3200" dirty="0"/>
              <a:t>I metodi di StringBuilder</a:t>
            </a:r>
            <a:endParaRPr lang="it-IT" sz="3200" dirty="0">
              <a:ea typeface="+mn-ea"/>
              <a:cs typeface="+mn-cs"/>
            </a:endParaRP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1373490438"/>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nodePh="1">
                                  <p:stCondLst>
                                    <p:cond delay="0"/>
                                  </p:stCondLst>
                                  <p:endCondLst>
                                    <p:cond evt="begin" delay="0">
                                      <p:tn val="10"/>
                                    </p:cond>
                                  </p:endCondLst>
                                  <p:childTnLst>
                                    <p:set>
                                      <p:cBhvr>
                                        <p:cTn id="11" dur="1" fill="hold">
                                          <p:stCondLst>
                                            <p:cond delay="0"/>
                                          </p:stCondLst>
                                        </p:cTn>
                                        <p:tgtEl>
                                          <p:spTgt spid="10244"/>
                                        </p:tgtEl>
                                        <p:attrNameLst>
                                          <p:attrName>style.visibility</p:attrName>
                                        </p:attrNameLst>
                                      </p:cBhvr>
                                      <p:to>
                                        <p:strVal val="visible"/>
                                      </p:to>
                                    </p:set>
                                    <p:animEffect transition="in" filter="slide(fromBottom)">
                                      <p:cBhvr>
                                        <p:cTn id="1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a:t>
            </a:r>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sz="2800" dirty="0"/>
              <a:t>Collezioni di oggetti:</a:t>
            </a:r>
          </a:p>
          <a:p>
            <a:pPr marL="857250" lvl="1" indent="-457200">
              <a:spcAft>
                <a:spcPct val="75000"/>
              </a:spcAft>
              <a:buClr>
                <a:srgbClr val="FF9900"/>
              </a:buClr>
              <a:buFont typeface="Wingdings" panose="05000000000000000000" pitchFamily="2" charset="2"/>
              <a:buChar char="ü"/>
            </a:pPr>
            <a:r>
              <a:rPr lang="it-IT" sz="2800" dirty="0"/>
              <a:t>La classe System.Array</a:t>
            </a:r>
          </a:p>
          <a:p>
            <a:pPr marL="857250" lvl="1" indent="-457200">
              <a:spcAft>
                <a:spcPct val="75000"/>
              </a:spcAft>
              <a:buClr>
                <a:srgbClr val="FF9900"/>
              </a:buClr>
              <a:buFont typeface="Wingdings" panose="05000000000000000000" pitchFamily="2" charset="2"/>
              <a:buChar char="ü"/>
            </a:pPr>
            <a:r>
              <a:rPr lang="it-IT" sz="2800" dirty="0"/>
              <a:t>La classe ArrayList</a:t>
            </a:r>
          </a:p>
          <a:p>
            <a:pPr marL="857250" lvl="1" indent="-457200">
              <a:spcAft>
                <a:spcPct val="75000"/>
              </a:spcAft>
              <a:buClr>
                <a:srgbClr val="FF9900"/>
              </a:buClr>
              <a:buFont typeface="Wingdings" panose="05000000000000000000" pitchFamily="2" charset="2"/>
              <a:buChar char="ü"/>
            </a:pPr>
            <a:r>
              <a:rPr lang="it-IT" sz="2800" dirty="0"/>
              <a:t>Le tabelle Hash</a:t>
            </a:r>
          </a:p>
          <a:p>
            <a:pPr marL="857250" lvl="1" indent="-457200">
              <a:spcAft>
                <a:spcPct val="75000"/>
              </a:spcAft>
              <a:buClr>
                <a:srgbClr val="FF9900"/>
              </a:buClr>
              <a:buFont typeface="Wingdings" panose="05000000000000000000" pitchFamily="2" charset="2"/>
              <a:buChar char="ü"/>
            </a:pPr>
            <a:r>
              <a:rPr lang="it-IT" sz="2800" dirty="0"/>
              <a:t>Code e pile</a:t>
            </a:r>
          </a:p>
          <a:p>
            <a:pPr marL="857250" lvl="1" indent="-457200">
              <a:spcAft>
                <a:spcPct val="75000"/>
              </a:spcAft>
              <a:buClr>
                <a:srgbClr val="FF9900"/>
              </a:buClr>
              <a:buFont typeface="Wingdings" panose="05000000000000000000" pitchFamily="2" charset="2"/>
              <a:buChar char="ü"/>
            </a:pPr>
            <a:r>
              <a:rPr lang="it-IT" sz="2800" dirty="0"/>
              <a:t>Sequenze di bit</a:t>
            </a:r>
            <a:endParaRPr lang="it-IT" sz="2800" dirty="0">
              <a:ea typeface="+mn-ea"/>
              <a:cs typeface="+mn-cs"/>
            </a:endParaRP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729199156"/>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slide(fromTop)">
                                      <p:cBhvr>
                                        <p:cTn id="10" dur="500"/>
                                        <p:tgtEl>
                                          <p:spTgt spid="10243">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slide(fromTop)">
                                      <p:cBhvr>
                                        <p:cTn id="13" dur="500"/>
                                        <p:tgtEl>
                                          <p:spTgt spid="10243">
                                            <p:txEl>
                                              <p:pRg st="2" end="2"/>
                                            </p:txEl>
                                          </p:spTgt>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slide(fromTop)">
                                      <p:cBhvr>
                                        <p:cTn id="16" dur="500"/>
                                        <p:tgtEl>
                                          <p:spTgt spid="10243">
                                            <p:txEl>
                                              <p:pRg st="3" end="3"/>
                                            </p:txEl>
                                          </p:spTgt>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Effect transition="in" filter="slide(fromTop)">
                                      <p:cBhvr>
                                        <p:cTn id="19" dur="500"/>
                                        <p:tgtEl>
                                          <p:spTgt spid="10243">
                                            <p:txEl>
                                              <p:pRg st="4" end="4"/>
                                            </p:txEl>
                                          </p:spTgt>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10243">
                                            <p:txEl>
                                              <p:pRg st="5" end="5"/>
                                            </p:txEl>
                                          </p:spTgt>
                                        </p:tgtEl>
                                        <p:attrNameLst>
                                          <p:attrName>style.visibility</p:attrName>
                                        </p:attrNameLst>
                                      </p:cBhvr>
                                      <p:to>
                                        <p:strVal val="visible"/>
                                      </p:to>
                                    </p:set>
                                    <p:animEffect transition="in" filter="slide(fromTop)">
                                      <p:cBhvr>
                                        <p:cTn id="22" dur="500"/>
                                        <p:tgtEl>
                                          <p:spTgt spid="1024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nodePh="1">
                                  <p:stCondLst>
                                    <p:cond delay="0"/>
                                  </p:stCondLst>
                                  <p:endCondLst>
                                    <p:cond evt="begin" delay="0">
                                      <p:tn val="25"/>
                                    </p:cond>
                                  </p:endCondLst>
                                  <p:childTnLst>
                                    <p:set>
                                      <p:cBhvr>
                                        <p:cTn id="26" dur="1" fill="hold">
                                          <p:stCondLst>
                                            <p:cond delay="0"/>
                                          </p:stCondLst>
                                        </p:cTn>
                                        <p:tgtEl>
                                          <p:spTgt spid="10244"/>
                                        </p:tgtEl>
                                        <p:attrNameLst>
                                          <p:attrName>style.visibility</p:attrName>
                                        </p:attrNameLst>
                                      </p:cBhvr>
                                      <p:to>
                                        <p:strVal val="visible"/>
                                      </p:to>
                                    </p:set>
                                    <p:animEffect transition="in" filter="slide(fromBottom)">
                                      <p:cBhvr>
                                        <p:cTn id="2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a:t>
            </a:r>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sz="2800" dirty="0"/>
              <a:t>Gestione degli errori:</a:t>
            </a:r>
          </a:p>
          <a:p>
            <a:pPr marL="857250" lvl="1" indent="-457200">
              <a:spcAft>
                <a:spcPct val="75000"/>
              </a:spcAft>
              <a:buClr>
                <a:srgbClr val="FF9900"/>
              </a:buClr>
              <a:buFont typeface="Wingdings" panose="05000000000000000000" pitchFamily="2" charset="2"/>
              <a:buChar char="ü"/>
            </a:pPr>
            <a:r>
              <a:rPr lang="it-IT" sz="2800" dirty="0"/>
              <a:t>Utilizzo di try {...} catch() {...}</a:t>
            </a:r>
          </a:p>
          <a:p>
            <a:pPr marL="857250" lvl="1" indent="-457200">
              <a:spcAft>
                <a:spcPct val="75000"/>
              </a:spcAft>
              <a:buClr>
                <a:srgbClr val="FF9900"/>
              </a:buClr>
              <a:buFont typeface="Wingdings" panose="05000000000000000000" pitchFamily="2" charset="2"/>
              <a:buChar char="ü"/>
            </a:pPr>
            <a:r>
              <a:rPr lang="it-IT" sz="2800" dirty="0"/>
              <a:t>La classe System.Exception</a:t>
            </a:r>
          </a:p>
          <a:p>
            <a:pPr marL="857250" lvl="1" indent="-457200">
              <a:spcAft>
                <a:spcPct val="75000"/>
              </a:spcAft>
              <a:buClr>
                <a:srgbClr val="FF9900"/>
              </a:buClr>
              <a:buFont typeface="Wingdings" panose="05000000000000000000" pitchFamily="2" charset="2"/>
              <a:buChar char="ü"/>
            </a:pPr>
            <a:r>
              <a:rPr lang="it-IT" sz="2800" dirty="0"/>
              <a:t>Le eccezioni personalizzate</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518992854"/>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slide(fromTop)">
                                      <p:cBhvr>
                                        <p:cTn id="10" dur="500"/>
                                        <p:tgtEl>
                                          <p:spTgt spid="10243">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slide(fromTop)">
                                      <p:cBhvr>
                                        <p:cTn id="13" dur="500"/>
                                        <p:tgtEl>
                                          <p:spTgt spid="10243">
                                            <p:txEl>
                                              <p:pRg st="2" end="2"/>
                                            </p:txEl>
                                          </p:spTgt>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slide(fromTop)">
                                      <p:cBhvr>
                                        <p:cTn id="16" dur="500"/>
                                        <p:tgtEl>
                                          <p:spTgt spid="102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nodePh="1">
                                  <p:stCondLst>
                                    <p:cond delay="0"/>
                                  </p:stCondLst>
                                  <p:endCondLst>
                                    <p:cond evt="begin" delay="0">
                                      <p:tn val="19"/>
                                    </p:cond>
                                  </p:endCondLst>
                                  <p:childTnLst>
                                    <p:set>
                                      <p:cBhvr>
                                        <p:cTn id="20" dur="1" fill="hold">
                                          <p:stCondLst>
                                            <p:cond delay="0"/>
                                          </p:stCondLst>
                                        </p:cTn>
                                        <p:tgtEl>
                                          <p:spTgt spid="10244"/>
                                        </p:tgtEl>
                                        <p:attrNameLst>
                                          <p:attrName>style.visibility</p:attrName>
                                        </p:attrNameLst>
                                      </p:cBhvr>
                                      <p:to>
                                        <p:strVal val="visible"/>
                                      </p:to>
                                    </p:set>
                                    <p:animEffect transition="in" filter="slide(fromBottom)">
                                      <p:cBhvr>
                                        <p:cTn id="21"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a:t>
            </a:r>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sz="2400" dirty="0"/>
              <a:t>Delegati:</a:t>
            </a:r>
          </a:p>
          <a:p>
            <a:pPr marL="857250" lvl="1" indent="-457200">
              <a:spcAft>
                <a:spcPct val="75000"/>
              </a:spcAft>
              <a:buClr>
                <a:srgbClr val="FF9900"/>
              </a:buClr>
              <a:buFont typeface="Wingdings" panose="05000000000000000000" pitchFamily="2" charset="2"/>
              <a:buChar char="ü"/>
            </a:pPr>
            <a:r>
              <a:rPr lang="it-IT" sz="2400" dirty="0"/>
              <a:t>Dichiarazione di un delegate</a:t>
            </a:r>
          </a:p>
          <a:p>
            <a:pPr marL="857250" lvl="1" indent="-457200">
              <a:spcAft>
                <a:spcPct val="75000"/>
              </a:spcAft>
              <a:buClr>
                <a:srgbClr val="FF9900"/>
              </a:buClr>
              <a:buFont typeface="Wingdings" panose="05000000000000000000" pitchFamily="2" charset="2"/>
              <a:buChar char="ü"/>
            </a:pPr>
            <a:r>
              <a:rPr lang="it-IT" sz="2400" dirty="0"/>
              <a:t>Istanziazione e invocazione di un delegate</a:t>
            </a:r>
          </a:p>
          <a:p>
            <a:pPr marL="857250" lvl="1" indent="-457200">
              <a:spcAft>
                <a:spcPct val="75000"/>
              </a:spcAft>
              <a:buClr>
                <a:srgbClr val="FF9900"/>
              </a:buClr>
              <a:buFont typeface="Wingdings" panose="05000000000000000000" pitchFamily="2" charset="2"/>
              <a:buChar char="ü"/>
            </a:pPr>
            <a:r>
              <a:rPr lang="it-IT" sz="2400" dirty="0"/>
              <a:t>Delegati vs interfacce</a:t>
            </a:r>
          </a:p>
          <a:p>
            <a:pPr marL="276225" lvl="1" indent="-276225">
              <a:spcAft>
                <a:spcPct val="75000"/>
              </a:spcAft>
              <a:buClr>
                <a:srgbClr val="FF9900"/>
              </a:buClr>
              <a:buFontTx/>
              <a:buChar char="•"/>
            </a:pPr>
            <a:r>
              <a:rPr lang="it-IT" sz="2400" dirty="0">
                <a:ea typeface="+mn-ea"/>
                <a:cs typeface="+mn-cs"/>
              </a:rPr>
              <a:t>Eventi:</a:t>
            </a:r>
          </a:p>
          <a:p>
            <a:pPr marL="857250" lvl="1" indent="-457200">
              <a:spcAft>
                <a:spcPct val="75000"/>
              </a:spcAft>
              <a:buClr>
                <a:srgbClr val="FF9900"/>
              </a:buClr>
              <a:buFont typeface="Wingdings" panose="05000000000000000000" pitchFamily="2" charset="2"/>
              <a:buChar char="ü"/>
            </a:pPr>
            <a:r>
              <a:rPr lang="it-IT" sz="2400" dirty="0"/>
              <a:t>Generare un evento</a:t>
            </a:r>
          </a:p>
          <a:p>
            <a:pPr marL="857250" lvl="1" indent="-457200">
              <a:spcAft>
                <a:spcPct val="75000"/>
              </a:spcAft>
              <a:buClr>
                <a:srgbClr val="FF9900"/>
              </a:buClr>
              <a:buFont typeface="Wingdings" panose="05000000000000000000" pitchFamily="2" charset="2"/>
              <a:buChar char="ü"/>
            </a:pPr>
            <a:r>
              <a:rPr lang="it-IT" sz="2400" dirty="0"/>
              <a:t>Consumare un evento</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1755645258"/>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slide(fromTop)">
                                      <p:cBhvr>
                                        <p:cTn id="10" dur="500"/>
                                        <p:tgtEl>
                                          <p:spTgt spid="10243">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slide(fromTop)">
                                      <p:cBhvr>
                                        <p:cTn id="13" dur="500"/>
                                        <p:tgtEl>
                                          <p:spTgt spid="1024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nodePh="1">
                                  <p:stCondLst>
                                    <p:cond delay="0"/>
                                  </p:stCondLst>
                                  <p:endCondLst>
                                    <p:cond evt="begin" delay="0">
                                      <p:tn val="16"/>
                                    </p:cond>
                                  </p:endCondLst>
                                  <p:childTnLst>
                                    <p:set>
                                      <p:cBhvr>
                                        <p:cTn id="17" dur="1" fill="hold">
                                          <p:stCondLst>
                                            <p:cond delay="0"/>
                                          </p:stCondLst>
                                        </p:cTn>
                                        <p:tgtEl>
                                          <p:spTgt spid="10244"/>
                                        </p:tgtEl>
                                        <p:attrNameLst>
                                          <p:attrName>style.visibility</p:attrName>
                                        </p:attrNameLst>
                                      </p:cBhvr>
                                      <p:to>
                                        <p:strVal val="visible"/>
                                      </p:to>
                                    </p:set>
                                    <p:animEffect transition="in" filter="slide(fromBottom)">
                                      <p:cBhvr>
                                        <p:cTn id="18"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 </a:t>
            </a:r>
            <a:r>
              <a:rPr lang="en-US" dirty="0" err="1"/>
              <a:t>delegati</a:t>
            </a:r>
            <a:endParaRPr lang="en-US" dirty="0"/>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sz="1800" dirty="0"/>
              <a:t>Meccanismo per il reindirizzamento delle chiamate ad un metodo verso un altro metodo. </a:t>
            </a:r>
          </a:p>
          <a:p>
            <a:pPr marL="276225" indent="-276225">
              <a:spcAft>
                <a:spcPct val="75000"/>
              </a:spcAft>
              <a:buClr>
                <a:srgbClr val="FF9900"/>
              </a:buClr>
              <a:buFontTx/>
              <a:buChar char="•"/>
            </a:pPr>
            <a:r>
              <a:rPr lang="it-IT" sz="1800" dirty="0"/>
              <a:t>Simile ai puntatori a funzione o a metodi di una classe. Invocando dunque un delegate, si invoca in maniera indiretta il metodo o i metodi che il delegate maschera al suo interno, anche senza sapere quale metodo il delegate contenga.</a:t>
            </a:r>
          </a:p>
          <a:p>
            <a:pPr marL="276225" indent="-276225">
              <a:spcAft>
                <a:spcPct val="75000"/>
              </a:spcAft>
              <a:buClr>
                <a:srgbClr val="FF9900"/>
              </a:buClr>
              <a:buFontTx/>
              <a:buChar char="•"/>
            </a:pPr>
            <a:r>
              <a:rPr lang="it-IT" sz="1800" dirty="0"/>
              <a:t>Differenza con i puntatori a funzione: typesafe, object oriented, sicuro; i delegate sono istanze di classi C#, con dei metodi implementati per invocare altri metodi.</a:t>
            </a:r>
          </a:p>
          <a:p>
            <a:pPr marL="276225" indent="-276225">
              <a:spcAft>
                <a:spcPct val="75000"/>
              </a:spcAft>
              <a:buClr>
                <a:srgbClr val="FF9900"/>
              </a:buClr>
              <a:buFontTx/>
              <a:buChar char="•"/>
            </a:pPr>
            <a:r>
              <a:rPr lang="it-IT" sz="1800" dirty="0"/>
              <a:t>Sono istanze di classi C#: è possibile usare un metodo come se fosse un oggetto qualunque, e passarlo come parametro ad un altro metodo.</a:t>
            </a:r>
          </a:p>
          <a:p>
            <a:pPr marL="276225" indent="-276225">
              <a:spcAft>
                <a:spcPct val="75000"/>
              </a:spcAft>
              <a:buClr>
                <a:srgbClr val="FF9900"/>
              </a:buClr>
              <a:buFontTx/>
              <a:buChar char="•"/>
            </a:pPr>
            <a:r>
              <a:rPr lang="it-IT" sz="1800" dirty="0"/>
              <a:t>Permettono di invocare con una sola chiamata più metodi in sequenza.</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4118985662"/>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slide(fromTop)">
                                      <p:cBhvr>
                                        <p:cTn id="27" dur="500"/>
                                        <p:tgtEl>
                                          <p:spTgt spid="102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10244"/>
                                        </p:tgtEl>
                                        <p:attrNameLst>
                                          <p:attrName>style.visibility</p:attrName>
                                        </p:attrNameLst>
                                      </p:cBhvr>
                                      <p:to>
                                        <p:strVal val="visible"/>
                                      </p:to>
                                    </p:set>
                                    <p:animEffect transition="in" filter="slide(fromBottom)">
                                      <p:cBhvr>
                                        <p:cTn id="3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en-US" dirty="0" err="1"/>
              <a:t>Concetti</a:t>
            </a:r>
            <a:r>
              <a:rPr lang="en-US" dirty="0"/>
              <a:t> di base del C#: </a:t>
            </a:r>
            <a:r>
              <a:rPr lang="en-US" dirty="0" err="1"/>
              <a:t>eventi</a:t>
            </a:r>
            <a:endParaRPr lang="en-US" dirty="0"/>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sz="1800" dirty="0"/>
              <a:t>I messaggi sono il meccanismo principale utilizzato dalle applicazioni Windows per spedire e/o ricevere notifiche di un qualcosa che è avvenuto e che interessa l’applicazione stessa. Ad esempio quando l’utente interagisce con una finestra cliccando su un pulsante, l’applicazione di cui fa parte la finestra verrà informata di ciò tramite un apposito messaggio</a:t>
            </a:r>
          </a:p>
          <a:p>
            <a:pPr marL="276225" indent="-276225">
              <a:spcAft>
                <a:spcPct val="75000"/>
              </a:spcAft>
              <a:buClr>
                <a:srgbClr val="FF9900"/>
              </a:buClr>
              <a:buFontTx/>
              <a:buChar char="•"/>
            </a:pPr>
            <a:r>
              <a:rPr lang="it-IT" sz="1800" dirty="0"/>
              <a:t>Il framework .NET nasconde la complessità di basso livello dei messaggi, tramite il concetto di evento: un oggetto può generare degli eventi, un altro oggetto viene informato di essi (consuma l’evento) ed intraprende delle azioni. Il mittente dell’evento non sa quale altro oggetto lo riceverà , dunque è necessario un meccanismo che funga da intermediario, che prescinda dalle tipologie di oggetti destinatari dell’evento. Tale meccanismo è quello dei delegates.</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14895768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nodePh="1">
                                  <p:stCondLst>
                                    <p:cond delay="0"/>
                                  </p:stCondLst>
                                  <p:endCondLst>
                                    <p:cond evt="begin" delay="0">
                                      <p:tn val="15"/>
                                    </p:cond>
                                  </p:endCondLst>
                                  <p:childTnLst>
                                    <p:set>
                                      <p:cBhvr>
                                        <p:cTn id="16" dur="1" fill="hold">
                                          <p:stCondLst>
                                            <p:cond delay="0"/>
                                          </p:stCondLst>
                                        </p:cTn>
                                        <p:tgtEl>
                                          <p:spTgt spid="10244"/>
                                        </p:tgtEl>
                                        <p:attrNameLst>
                                          <p:attrName>style.visibility</p:attrName>
                                        </p:attrNameLst>
                                      </p:cBhvr>
                                      <p:to>
                                        <p:strVal val="visible"/>
                                      </p:to>
                                    </p:set>
                                    <p:animEffect transition="in" filter="slide(fromBottom)">
                                      <p:cBhvr>
                                        <p:cTn id="1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a:xfrm>
            <a:off x="214313" y="73025"/>
            <a:ext cx="8688618" cy="609600"/>
          </a:xfrm>
        </p:spPr>
        <p:txBody>
          <a:bodyPr/>
          <a:lstStyle/>
          <a:p>
            <a:r>
              <a:rPr lang="en-US" dirty="0" err="1"/>
              <a:t>Concetti</a:t>
            </a:r>
            <a:r>
              <a:rPr lang="en-US" dirty="0"/>
              <a:t> di base del C#: </a:t>
            </a:r>
            <a:r>
              <a:rPr lang="en-US" dirty="0" err="1"/>
              <a:t>classe</a:t>
            </a:r>
            <a:r>
              <a:rPr lang="en-US" dirty="0"/>
              <a:t> </a:t>
            </a:r>
            <a:r>
              <a:rPr lang="en-US" dirty="0" err="1"/>
              <a:t>System.Object</a:t>
            </a:r>
            <a:endParaRPr lang="en-US" dirty="0"/>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sz="1800" dirty="0"/>
              <a:t>La classe System.Object è la classe da cui ogni altra classe deriva se non viene specificata nessuna altra classe.</a:t>
            </a:r>
          </a:p>
          <a:p>
            <a:pPr marL="276225" indent="-276225">
              <a:spcAft>
                <a:spcPct val="75000"/>
              </a:spcAft>
              <a:buClr>
                <a:srgbClr val="FF9900"/>
              </a:buClr>
              <a:buFontTx/>
              <a:buChar char="•"/>
            </a:pPr>
            <a:r>
              <a:rPr lang="it-IT" sz="1800" dirty="0"/>
              <a:t>Essa fornisce dei metodi public o protected, statici e di istanza, che dunque ogni altra classe possiede e che può eventualmente ridefinirne come override se essi sono definiti come virtual.</a:t>
            </a:r>
          </a:p>
          <a:p>
            <a:pPr marL="0" indent="0">
              <a:spcAft>
                <a:spcPct val="75000"/>
              </a:spcAft>
              <a:buClr>
                <a:srgbClr val="FF9900"/>
              </a:buClr>
            </a:pPr>
            <a:endParaRPr lang="it-IT" sz="1800" dirty="0"/>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2633" y="2601705"/>
            <a:ext cx="6231978" cy="3308644"/>
          </a:xfrm>
          <a:prstGeom prst="rect">
            <a:avLst/>
          </a:prstGeom>
        </p:spPr>
      </p:pic>
    </p:spTree>
    <p:extLst>
      <p:ext uri="{BB962C8B-B14F-4D97-AF65-F5344CB8AC3E}">
        <p14:creationId xmlns:p14="http://schemas.microsoft.com/office/powerpoint/2010/main" val="269695960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nodePh="1">
                                  <p:stCondLst>
                                    <p:cond delay="0"/>
                                  </p:stCondLst>
                                  <p:endCondLst>
                                    <p:cond evt="begin" delay="0">
                                      <p:tn val="15"/>
                                    </p:cond>
                                  </p:endCondLst>
                                  <p:childTnLst>
                                    <p:set>
                                      <p:cBhvr>
                                        <p:cTn id="16" dur="1" fill="hold">
                                          <p:stCondLst>
                                            <p:cond delay="0"/>
                                          </p:stCondLst>
                                        </p:cTn>
                                        <p:tgtEl>
                                          <p:spTgt spid="10244"/>
                                        </p:tgtEl>
                                        <p:attrNameLst>
                                          <p:attrName>style.visibility</p:attrName>
                                        </p:attrNameLst>
                                      </p:cBhvr>
                                      <p:to>
                                        <p:strVal val="visible"/>
                                      </p:to>
                                    </p:set>
                                    <p:animEffect transition="in" filter="slide(fromBottom)">
                                      <p:cBhvr>
                                        <p:cTn id="1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a:xfrm>
            <a:off x="214313" y="73025"/>
            <a:ext cx="8688618" cy="609600"/>
          </a:xfrm>
        </p:spPr>
        <p:txBody>
          <a:bodyPr/>
          <a:lstStyle/>
          <a:p>
            <a:r>
              <a:rPr lang="en-US" dirty="0" err="1"/>
              <a:t>Concetti</a:t>
            </a:r>
            <a:r>
              <a:rPr lang="en-US" dirty="0"/>
              <a:t> di base del C#: </a:t>
            </a:r>
            <a:r>
              <a:rPr lang="en-US" dirty="0" err="1"/>
              <a:t>classe</a:t>
            </a:r>
            <a:r>
              <a:rPr lang="en-US" dirty="0"/>
              <a:t> </a:t>
            </a:r>
            <a:r>
              <a:rPr lang="en-US" dirty="0" err="1"/>
              <a:t>System.Object</a:t>
            </a:r>
            <a:endParaRPr lang="en-US" dirty="0"/>
          </a:p>
        </p:txBody>
      </p:sp>
      <p:sp>
        <p:nvSpPr>
          <p:cNvPr id="10243" name="Rectangle 3"/>
          <p:cNvSpPr>
            <a:spLocks noGrp="1" noChangeArrowheads="1"/>
          </p:cNvSpPr>
          <p:nvPr>
            <p:ph type="body" idx="1"/>
          </p:nvPr>
        </p:nvSpPr>
        <p:spPr>
          <a:xfrm>
            <a:off x="228600" y="828674"/>
            <a:ext cx="8431213" cy="5372101"/>
          </a:xfrm>
          <a:noFill/>
        </p:spPr>
        <p:txBody>
          <a:bodyPr/>
          <a:lstStyle/>
          <a:p>
            <a:pPr marL="276225" indent="-276225">
              <a:spcAft>
                <a:spcPct val="75000"/>
              </a:spcAft>
              <a:buClr>
                <a:srgbClr val="FF9900"/>
              </a:buClr>
              <a:buFontTx/>
              <a:buChar char="•"/>
            </a:pPr>
            <a:r>
              <a:rPr lang="it-IT" dirty="0"/>
              <a:t>Il metodo ToString() è tra i più utilizzati in qualsiasi tipo di applicazione, in quanto serve a fornire una rappresentazione testuale del contenuto di un oggetto. </a:t>
            </a:r>
          </a:p>
          <a:p>
            <a:pPr marL="276225" indent="-276225">
              <a:spcAft>
                <a:spcPct val="75000"/>
              </a:spcAft>
              <a:buClr>
                <a:srgbClr val="FF9900"/>
              </a:buClr>
              <a:buFontTx/>
              <a:buChar char="•"/>
            </a:pPr>
            <a:r>
              <a:rPr lang="it-IT" dirty="0"/>
              <a:t>Esso è un metodo virtual della classe System.Object, dunque ogni classe può fornire un override di esso, in modo da restituire una stringa significativa. </a:t>
            </a:r>
          </a:p>
          <a:p>
            <a:pPr marL="276225" indent="-276225">
              <a:spcAft>
                <a:spcPct val="75000"/>
              </a:spcAft>
              <a:buClr>
                <a:srgbClr val="FF9900"/>
              </a:buClr>
              <a:buFontTx/>
              <a:buChar char="•"/>
            </a:pPr>
            <a:r>
              <a:rPr lang="it-IT"/>
              <a:t>Se non ridefiniamo il metodo nelle nostre classi, verrà invocato il metodo della classe System.Object, che restituirà una rappresentazione più generica. </a:t>
            </a:r>
            <a:endParaRPr lang="it-IT" sz="1800" dirty="0"/>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927548965"/>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nodePh="1">
                                  <p:stCondLst>
                                    <p:cond delay="0"/>
                                  </p:stCondLst>
                                  <p:endCondLst>
                                    <p:cond evt="begin" delay="0">
                                      <p:tn val="20"/>
                                    </p:cond>
                                  </p:endCondLst>
                                  <p:childTnLst>
                                    <p:set>
                                      <p:cBhvr>
                                        <p:cTn id="21" dur="1" fill="hold">
                                          <p:stCondLst>
                                            <p:cond delay="0"/>
                                          </p:stCondLst>
                                        </p:cTn>
                                        <p:tgtEl>
                                          <p:spTgt spid="10244"/>
                                        </p:tgtEl>
                                        <p:attrNameLst>
                                          <p:attrName>style.visibility</p:attrName>
                                        </p:attrNameLst>
                                      </p:cBhvr>
                                      <p:to>
                                        <p:strVal val="visible"/>
                                      </p:to>
                                    </p:set>
                                    <p:animEffect transition="in" filter="slide(fromBottom)">
                                      <p:cBhvr>
                                        <p:cTn id="2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it-IT" dirty="0"/>
              <a:t>Il Framework .NET: elementi fondamentali</a:t>
            </a:r>
            <a:endParaRPr lang="en-US" dirty="0"/>
          </a:p>
        </p:txBody>
      </p:sp>
      <p:sp>
        <p:nvSpPr>
          <p:cNvPr id="10243" name="Rectangle 3"/>
          <p:cNvSpPr>
            <a:spLocks noGrp="1" noChangeArrowheads="1"/>
          </p:cNvSpPr>
          <p:nvPr>
            <p:ph type="body" idx="1"/>
          </p:nvPr>
        </p:nvSpPr>
        <p:spPr>
          <a:xfrm>
            <a:off x="228600" y="828674"/>
            <a:ext cx="8431213" cy="5256241"/>
          </a:xfrm>
          <a:noFill/>
        </p:spPr>
        <p:txBody>
          <a:bodyPr/>
          <a:lstStyle/>
          <a:p>
            <a:pPr marL="276225" indent="-276225">
              <a:spcAft>
                <a:spcPct val="75000"/>
              </a:spcAft>
              <a:buClr>
                <a:srgbClr val="FF9900"/>
              </a:buClr>
              <a:buFontTx/>
              <a:buChar char="•"/>
            </a:pPr>
            <a:r>
              <a:rPr lang="it-IT" sz="3600" dirty="0"/>
              <a:t>Il CLR</a:t>
            </a:r>
          </a:p>
          <a:p>
            <a:pPr marL="276225" indent="-276225">
              <a:spcAft>
                <a:spcPct val="75000"/>
              </a:spcAft>
              <a:buClr>
                <a:srgbClr val="FF9900"/>
              </a:buClr>
              <a:buFontTx/>
              <a:buChar char="•"/>
            </a:pPr>
            <a:r>
              <a:rPr lang="it-IT" sz="3600" dirty="0"/>
              <a:t>La compilazione JIT</a:t>
            </a:r>
          </a:p>
          <a:p>
            <a:pPr marL="276225" indent="-276225">
              <a:spcAft>
                <a:spcPct val="75000"/>
              </a:spcAft>
              <a:buClr>
                <a:srgbClr val="FF9900"/>
              </a:buClr>
              <a:buFontTx/>
              <a:buChar char="•"/>
            </a:pPr>
            <a:r>
              <a:rPr lang="it-IT" sz="3600" dirty="0"/>
              <a:t>CTS e CLS</a:t>
            </a:r>
          </a:p>
          <a:p>
            <a:pPr marL="276225" indent="-276225">
              <a:spcAft>
                <a:spcPct val="75000"/>
              </a:spcAft>
              <a:buClr>
                <a:srgbClr val="FF9900"/>
              </a:buClr>
              <a:buFontTx/>
              <a:buChar char="•"/>
            </a:pPr>
            <a:r>
              <a:rPr lang="it-IT" sz="3600" dirty="0"/>
              <a:t>La gestione della memoria</a:t>
            </a:r>
            <a:endParaRPr lang="en-US" sz="3600" dirty="0"/>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2866341130"/>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nodePh="1">
                                  <p:stCondLst>
                                    <p:cond delay="0"/>
                                  </p:stCondLst>
                                  <p:endCondLst>
                                    <p:cond evt="begin" delay="0">
                                      <p:tn val="25"/>
                                    </p:cond>
                                  </p:endCondLst>
                                  <p:childTnLst>
                                    <p:set>
                                      <p:cBhvr>
                                        <p:cTn id="26" dur="1" fill="hold">
                                          <p:stCondLst>
                                            <p:cond delay="0"/>
                                          </p:stCondLst>
                                        </p:cTn>
                                        <p:tgtEl>
                                          <p:spTgt spid="10244"/>
                                        </p:tgtEl>
                                        <p:attrNameLst>
                                          <p:attrName>style.visibility</p:attrName>
                                        </p:attrNameLst>
                                      </p:cBhvr>
                                      <p:to>
                                        <p:strVal val="visible"/>
                                      </p:to>
                                    </p:set>
                                    <p:animEffect transition="in" filter="slide(fromBottom)">
                                      <p:cBhvr>
                                        <p:cTn id="2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C# e .NET Base</a:t>
            </a:r>
          </a:p>
        </p:txBody>
      </p:sp>
      <p:sp>
        <p:nvSpPr>
          <p:cNvPr id="10242" name="Rectangle 2"/>
          <p:cNvSpPr>
            <a:spLocks noGrp="1" noChangeArrowheads="1"/>
          </p:cNvSpPr>
          <p:nvPr>
            <p:ph type="title"/>
          </p:nvPr>
        </p:nvSpPr>
        <p:spPr/>
        <p:txBody>
          <a:bodyPr/>
          <a:lstStyle/>
          <a:p>
            <a:r>
              <a:rPr lang="it-IT" dirty="0"/>
              <a:t>L’architettura .NET: il CLR</a:t>
            </a:r>
            <a:endParaRPr lang="en-US" dirty="0"/>
          </a:p>
        </p:txBody>
      </p:sp>
      <p:sp>
        <p:nvSpPr>
          <p:cNvPr id="10243" name="Rectangle 3"/>
          <p:cNvSpPr>
            <a:spLocks noGrp="1" noChangeArrowheads="1"/>
          </p:cNvSpPr>
          <p:nvPr>
            <p:ph type="body" idx="1"/>
          </p:nvPr>
        </p:nvSpPr>
        <p:spPr>
          <a:xfrm>
            <a:off x="228600" y="828674"/>
            <a:ext cx="8641080" cy="5256241"/>
          </a:xfrm>
          <a:noFill/>
        </p:spPr>
        <p:txBody>
          <a:bodyPr/>
          <a:lstStyle/>
          <a:p>
            <a:pPr marL="276225" indent="-276225">
              <a:spcAft>
                <a:spcPct val="75000"/>
              </a:spcAft>
              <a:buClr>
                <a:srgbClr val="FF9900"/>
              </a:buClr>
              <a:buFontTx/>
              <a:buChar char="•"/>
            </a:pPr>
            <a:r>
              <a:rPr lang="it-IT" sz="2400" dirty="0"/>
              <a:t>Gestisce l’esecuzione dei programmi scritti per la piattaforma .NET. Il CLR si occupa dell’istanziazione degli oggetti, esegue dei controlli di sicurezza, ne segue tutto il ciclo di vita, ed al termine di esso esegue anche operazioni di pulizia e liberazione delle risorse.</a:t>
            </a:r>
          </a:p>
          <a:p>
            <a:pPr marL="276225" indent="-276225">
              <a:spcAft>
                <a:spcPct val="75000"/>
              </a:spcAft>
              <a:buClr>
                <a:srgbClr val="FF9900"/>
              </a:buClr>
              <a:buFontTx/>
              <a:buChar char="•"/>
            </a:pPr>
            <a:r>
              <a:rPr lang="it-IT" sz="2400" dirty="0"/>
              <a:t>In .NET ogni programma scritto in un linguaggio supportato dal framework viene tradotto in un linguaggio intermedio comune, detto CIL (Common Intermediate Language) o brevemente IL, ed a questo punto esso può essere tradotto ed assemblato in un eseguibile .NET, specifico per la piattaforma su cui dovrà essere eseguito. </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2394817324"/>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nodePh="1">
                                  <p:stCondLst>
                                    <p:cond delay="0"/>
                                  </p:stCondLst>
                                  <p:endCondLst>
                                    <p:cond evt="begin" delay="0">
                                      <p:tn val="15"/>
                                    </p:cond>
                                  </p:endCondLst>
                                  <p:childTnLst>
                                    <p:set>
                                      <p:cBhvr>
                                        <p:cTn id="16" dur="1" fill="hold">
                                          <p:stCondLst>
                                            <p:cond delay="0"/>
                                          </p:stCondLst>
                                        </p:cTn>
                                        <p:tgtEl>
                                          <p:spTgt spid="10244"/>
                                        </p:tgtEl>
                                        <p:attrNameLst>
                                          <p:attrName>style.visibility</p:attrName>
                                        </p:attrNameLst>
                                      </p:cBhvr>
                                      <p:to>
                                        <p:strVal val="visible"/>
                                      </p:to>
                                    </p:set>
                                    <p:animEffect transition="in" filter="slide(fromBottom)">
                                      <p:cBhvr>
                                        <p:cTn id="1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4"/>
          <a:srcRect/>
          <a:stretch>
            <a:fillRect r="-16866"/>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it-IT" dirty="0"/>
              <a:t>L’architettura .NET: JIT</a:t>
            </a:r>
            <a:endParaRPr lang="en-US" dirty="0"/>
          </a:p>
        </p:txBody>
      </p:sp>
      <p:sp>
        <p:nvSpPr>
          <p:cNvPr id="10243" name="Rectangle 3"/>
          <p:cNvSpPr>
            <a:spLocks noGrp="1" noChangeArrowheads="1"/>
          </p:cNvSpPr>
          <p:nvPr>
            <p:ph idx="1"/>
          </p:nvPr>
        </p:nvSpPr>
        <p:spPr>
          <a:xfrm>
            <a:off x="228600" y="828674"/>
            <a:ext cx="8641080" cy="5256241"/>
          </a:xfrm>
          <a:noFill/>
        </p:spPr>
        <p:txBody>
          <a:bodyPr/>
          <a:lstStyle/>
          <a:p>
            <a:pPr marL="276225" indent="-276225">
              <a:spcAft>
                <a:spcPct val="75000"/>
              </a:spcAft>
              <a:buClr>
                <a:srgbClr val="FF9900"/>
              </a:buClr>
              <a:buFontTx/>
              <a:buChar char="•"/>
            </a:pPr>
            <a:r>
              <a:rPr lang="it-IT" sz="1800" dirty="0"/>
              <a:t>Il codice IL non è eseguibile direttamente dal microprocessore, almeno da quelli attualmente in commercio, e nemmeno il CLR può farlo, in quanto esso non ha funzioni di interprete. Dunque esso deve essere tradotto in codice nativo in base alle informazioni contenute nei metadati. Questo compito viene svolto a tempo di esecuzione dal compilatore JIT (Just In Time), altrimenti detto JITter.</a:t>
            </a:r>
          </a:p>
          <a:p>
            <a:pPr marL="276225" indent="-276225">
              <a:spcAft>
                <a:spcPct val="75000"/>
              </a:spcAft>
              <a:buClr>
                <a:srgbClr val="FF9900"/>
              </a:buClr>
              <a:buFontTx/>
              <a:buChar char="•"/>
            </a:pPr>
            <a:r>
              <a:rPr lang="it-IT" sz="1800" dirty="0"/>
              <a:t>Il codice nativo viene prodotto on demand. Ad esempio la prima volta che viene invocato un metodo, esso viene compilato, e conservato in memoria. Alle successive chiamate il codice nativo sarà già disponibile in cache, risparmiando anche il tempo della compilazione just in time.</a:t>
            </a:r>
          </a:p>
          <a:p>
            <a:pPr marL="276225" indent="-276225">
              <a:spcAft>
                <a:spcPct val="75000"/>
              </a:spcAft>
              <a:buClr>
                <a:srgbClr val="FF9900"/>
              </a:buClr>
              <a:buFontTx/>
              <a:buChar char="•"/>
            </a:pPr>
            <a:r>
              <a:rPr lang="it-IT" sz="1800" dirty="0"/>
              <a:t>Il vantaggio della compilazione JIT è che essa può essere realizzata dinamicamente in modo da trarre vantaggio dalla caratteristica del sistema sottostante. Ad esempio lo stesso codice IL può essere compilato in una macchina con un solo processore, ma potrà essere compilato in maniera differente su una macchina biprocessore, sfruttando interamente la presenza dei due processori. Ciò implica anche il fatto che lo stesso codice IL potrà essere utilizzato su sistemi operativi diversi, a patto che esista un CLR per tali sistemi.</a:t>
            </a:r>
          </a:p>
        </p:txBody>
      </p:sp>
      <p:sp>
        <p:nvSpPr>
          <p:cNvPr id="6" name="Footer Placeholder 4"/>
          <p:cNvSpPr>
            <a:spLocks noGrp="1"/>
          </p:cNvSpPr>
          <p:nvPr>
            <p:ph type="ftr" sz="quarter" idx="11"/>
          </p:nvPr>
        </p:nvSpPr>
        <p:spPr/>
        <p:txBody>
          <a:bodyPr/>
          <a:lstStyle/>
          <a:p>
            <a:r>
              <a:rPr lang="en-US" dirty="0"/>
              <a:t>C# e .NET Base</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474071564"/>
      </p:ext>
    </p:extLst>
  </p:cSld>
  <p:clrMapOvr>
    <a:overrideClrMapping bg1="dk2" tx1="lt1" bg2="dk1" tx2="lt2" accent1="accent1" accent2="accent2" accent3="accent3" accent4="accent4" accent5="accent5" accent6="accent6" hlink="hlink" folHlink="folHlink"/>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nodePh="1">
                                  <p:stCondLst>
                                    <p:cond delay="0"/>
                                  </p:stCondLst>
                                  <p:endCondLst>
                                    <p:cond evt="begin" delay="0">
                                      <p:tn val="20"/>
                                    </p:cond>
                                  </p:endCondLst>
                                  <p:childTnLst>
                                    <p:set>
                                      <p:cBhvr>
                                        <p:cTn id="21" dur="1" fill="hold">
                                          <p:stCondLst>
                                            <p:cond delay="0"/>
                                          </p:stCondLst>
                                        </p:cTn>
                                        <p:tgtEl>
                                          <p:spTgt spid="10244"/>
                                        </p:tgtEl>
                                        <p:attrNameLst>
                                          <p:attrName>style.visibility</p:attrName>
                                        </p:attrNameLst>
                                      </p:cBhvr>
                                      <p:to>
                                        <p:strVal val="visible"/>
                                      </p:to>
                                    </p:set>
                                    <p:animEffect transition="in" filter="slide(fromBottom)">
                                      <p:cBhvr>
                                        <p:cTn id="2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4"/>
          <a:srcRect/>
          <a:stretch>
            <a:fillRect r="-16866"/>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it-IT" dirty="0"/>
              <a:t>L’architettura .NET: CTS e CLS</a:t>
            </a:r>
            <a:endParaRPr lang="en-US" dirty="0"/>
          </a:p>
        </p:txBody>
      </p:sp>
      <p:sp>
        <p:nvSpPr>
          <p:cNvPr id="10243" name="Rectangle 3"/>
          <p:cNvSpPr>
            <a:spLocks noGrp="1" noChangeArrowheads="1"/>
          </p:cNvSpPr>
          <p:nvPr>
            <p:ph idx="1"/>
          </p:nvPr>
        </p:nvSpPr>
        <p:spPr>
          <a:xfrm>
            <a:off x="228600" y="828674"/>
            <a:ext cx="5025044" cy="5256241"/>
          </a:xfrm>
          <a:noFill/>
        </p:spPr>
        <p:txBody>
          <a:bodyPr/>
          <a:lstStyle/>
          <a:p>
            <a:pPr marL="276225" indent="-276225">
              <a:spcAft>
                <a:spcPct val="75000"/>
              </a:spcAft>
              <a:buClr>
                <a:srgbClr val="FF9900"/>
              </a:buClr>
              <a:buFontTx/>
              <a:buChar char="•"/>
            </a:pPr>
            <a:r>
              <a:rPr lang="it-IT" sz="1600" dirty="0"/>
              <a:t>Per garantire l’integrazione fra i linguaggi è necessario stabilire delle regole, e nel far ciò Microsoft ha creato una specifica cui tali linguaggi devono sottostare. Tale specifica è chiamata Common Language Specification (CLS).</a:t>
            </a:r>
          </a:p>
          <a:p>
            <a:pPr marL="276225" indent="-276225">
              <a:spcAft>
                <a:spcPct val="75000"/>
              </a:spcAft>
              <a:buClr>
                <a:srgbClr val="FF9900"/>
              </a:buClr>
              <a:buFontTx/>
              <a:buChar char="•"/>
            </a:pPr>
            <a:r>
              <a:rPr lang="it-IT" sz="1600" dirty="0"/>
              <a:t>Naturalmente ogni linguaggio può anche utilizzare sue caratteristiche peculiari, e che non sono presenti in altri, in questo caso però il codice non sarà accessibile da un linguaggio che non possiede quella particolare caratteristica, nel caso contrario, cioè nel caso in cui, ad esempio, un componente è scritto facendo uso solo di caratteristiche definite dal CLS,. allora il componente stesso sarà detto CLS-compliant.</a:t>
            </a:r>
          </a:p>
          <a:p>
            <a:pPr marL="276225" indent="-276225">
              <a:spcAft>
                <a:spcPct val="75000"/>
              </a:spcAft>
              <a:buClr>
                <a:srgbClr val="FF9900"/>
              </a:buClr>
              <a:buFontTx/>
              <a:buChar char="•"/>
            </a:pPr>
            <a:r>
              <a:rPr lang="it-IT" sz="1600" dirty="0"/>
              <a:t>Lo stesso CTS contiene tipi che non sono CLS-compliant, ad esempio il tipo UInt32, che definisce un intero senza segno a 32 bit, non è CLS compliant, in quanto non tutti i linguaggi hanno il concetto di intero senza segno.</a:t>
            </a:r>
          </a:p>
        </p:txBody>
      </p:sp>
      <p:sp>
        <p:nvSpPr>
          <p:cNvPr id="6" name="Footer Placeholder 4"/>
          <p:cNvSpPr>
            <a:spLocks noGrp="1"/>
          </p:cNvSpPr>
          <p:nvPr>
            <p:ph type="ftr" sz="quarter" idx="11"/>
          </p:nvPr>
        </p:nvSpPr>
        <p:spPr/>
        <p:txBody>
          <a:bodyPr/>
          <a:lstStyle/>
          <a:p>
            <a:r>
              <a:rPr lang="en-US" dirty="0"/>
              <a:t>C# e .NET Base</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3644" y="2217649"/>
            <a:ext cx="3656091" cy="2478290"/>
          </a:xfrm>
          <a:prstGeom prst="rect">
            <a:avLst/>
          </a:prstGeom>
        </p:spPr>
      </p:pic>
    </p:spTree>
    <p:extLst>
      <p:ext uri="{BB962C8B-B14F-4D97-AF65-F5344CB8AC3E}">
        <p14:creationId xmlns:p14="http://schemas.microsoft.com/office/powerpoint/2010/main" val="3967497870"/>
      </p:ext>
    </p:extLst>
  </p:cSld>
  <p:clrMapOvr>
    <a:overrideClrMapping bg1="dk2" tx1="lt1" bg2="dk1" tx2="lt2" accent1="accent1" accent2="accent2" accent3="accent3" accent4="accent4" accent5="accent5" accent6="accent6" hlink="hlink" folHlink="folHlink"/>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nodePh="1">
                                  <p:stCondLst>
                                    <p:cond delay="0"/>
                                  </p:stCondLst>
                                  <p:endCondLst>
                                    <p:cond evt="begin" delay="0">
                                      <p:tn val="20"/>
                                    </p:cond>
                                  </p:endCondLst>
                                  <p:childTnLst>
                                    <p:set>
                                      <p:cBhvr>
                                        <p:cTn id="21" dur="1" fill="hold">
                                          <p:stCondLst>
                                            <p:cond delay="0"/>
                                          </p:stCondLst>
                                        </p:cTn>
                                        <p:tgtEl>
                                          <p:spTgt spid="10244"/>
                                        </p:tgtEl>
                                        <p:attrNameLst>
                                          <p:attrName>style.visibility</p:attrName>
                                        </p:attrNameLst>
                                      </p:cBhvr>
                                      <p:to>
                                        <p:strVal val="visible"/>
                                      </p:to>
                                    </p:set>
                                    <p:animEffect transition="in" filter="slide(fromBottom)">
                                      <p:cBhvr>
                                        <p:cTn id="2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4"/>
          <a:srcRect/>
          <a:stretch>
            <a:fillRect r="-16866"/>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it-IT" dirty="0"/>
              <a:t>L’architettura .NET: CTS</a:t>
            </a:r>
            <a:endParaRPr lang="en-US" dirty="0"/>
          </a:p>
        </p:txBody>
      </p:sp>
      <p:sp>
        <p:nvSpPr>
          <p:cNvPr id="10243" name="Rectangle 3"/>
          <p:cNvSpPr>
            <a:spLocks noGrp="1" noChangeArrowheads="1"/>
          </p:cNvSpPr>
          <p:nvPr>
            <p:ph idx="1"/>
          </p:nvPr>
        </p:nvSpPr>
        <p:spPr>
          <a:xfrm>
            <a:off x="228600" y="828674"/>
            <a:ext cx="8641080" cy="5256241"/>
          </a:xfrm>
          <a:noFill/>
        </p:spPr>
        <p:txBody>
          <a:bodyPr/>
          <a:lstStyle/>
          <a:p>
            <a:pPr marL="276225" indent="-276225">
              <a:spcAft>
                <a:spcPct val="75000"/>
              </a:spcAft>
              <a:buClr>
                <a:srgbClr val="FF9900"/>
              </a:buClr>
              <a:buFontTx/>
              <a:buChar char="•"/>
            </a:pPr>
            <a:r>
              <a:rPr lang="it-IT" sz="1800" dirty="0"/>
              <a:t>Dati i differenti linguaggi che è possibile utilizzare per scrivere codice .NET compatibile, è necessario avere una serie di regole atte a garantirne l’interoperabilità, la compatibilità e l’integrazione dei linguaggi. Una classe scritta in C# deve essere utilizzabile in ogni altro linguaggio .NET, ed il concetto stesso di classe deve essere uguale nei diversi linguaggi, cioè una classe come intesa da C#, deve essere equivalente al concetto che ne ha VB.NET oppure C++ managed, o un altro linguaggio. </a:t>
            </a:r>
          </a:p>
          <a:p>
            <a:pPr marL="276225" indent="-276225">
              <a:spcAft>
                <a:spcPct val="75000"/>
              </a:spcAft>
              <a:buClr>
                <a:srgbClr val="FF9900"/>
              </a:buClr>
              <a:buFontTx/>
              <a:buChar char="•"/>
            </a:pPr>
            <a:r>
              <a:rPr lang="it-IT" sz="1800" dirty="0"/>
              <a:t>Per permettere tutto questo, Microsoft ha sviluppato un insieme di tipi comuni, detto Common Type System (CTS), suddivisi in particolare, in due grandi categorie, tipi riferimento e tipi valore, ma come vedremo più in là nel testo, ogni tipo ha come primo antenato un tipo fondamentale, il tipo object, in tal modo tutto sarà considerabile come un oggetto.</a:t>
            </a:r>
          </a:p>
          <a:p>
            <a:pPr marL="276225" indent="-276225">
              <a:spcAft>
                <a:spcPct val="75000"/>
              </a:spcAft>
              <a:buClr>
                <a:srgbClr val="FF9900"/>
              </a:buClr>
              <a:buFontTx/>
              <a:buChar char="•"/>
            </a:pPr>
            <a:r>
              <a:rPr lang="it-IT" sz="1800" dirty="0"/>
              <a:t>Il Common Type System definisce come i tipi vengono creati, dichiarati, utilizzati e gestiti direttamente dal CLR, e dunque in maniera ancora indipendente dal linguaggio. D’altra parte ogni linguaggio ha caratteristiche distintive, in più o in meno rispetto ad un altro. Se non fosse così, l’unica differenza sarebbe nella sintassi, cioè nel modo di scrivere i programmi.</a:t>
            </a:r>
          </a:p>
        </p:txBody>
      </p:sp>
      <p:sp>
        <p:nvSpPr>
          <p:cNvPr id="6" name="Footer Placeholder 4"/>
          <p:cNvSpPr>
            <a:spLocks noGrp="1"/>
          </p:cNvSpPr>
          <p:nvPr>
            <p:ph type="ftr" sz="quarter" idx="11"/>
          </p:nvPr>
        </p:nvSpPr>
        <p:spPr/>
        <p:txBody>
          <a:bodyPr/>
          <a:lstStyle/>
          <a:p>
            <a:r>
              <a:rPr lang="en-US" dirty="0"/>
              <a:t>C# e .NET Base</a:t>
            </a:r>
          </a:p>
        </p:txBody>
      </p:sp>
      <p:sp>
        <p:nvSpPr>
          <p:cNvPr id="10244" name="Rectangle 4"/>
          <p:cNvSpPr>
            <a:spLocks noChangeArrowheads="1"/>
          </p:cNvSpPr>
          <p:nvPr/>
        </p:nvSpPr>
        <p:spPr bwMode="auto">
          <a:xfrm>
            <a:off x="228600" y="4610100"/>
            <a:ext cx="8229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spcBef>
                <a:spcPct val="20000"/>
              </a:spcBef>
            </a:pPr>
            <a:endParaRPr lang="en-US" sz="2400" dirty="0"/>
          </a:p>
        </p:txBody>
      </p:sp>
    </p:spTree>
    <p:extLst>
      <p:ext uri="{BB962C8B-B14F-4D97-AF65-F5344CB8AC3E}">
        <p14:creationId xmlns:p14="http://schemas.microsoft.com/office/powerpoint/2010/main" val="3779263017"/>
      </p:ext>
    </p:extLst>
  </p:cSld>
  <p:clrMapOvr>
    <a:overrideClrMapping bg1="dk2" tx1="lt1" bg2="dk1" tx2="lt2" accent1="accent1" accent2="accent2" accent3="accent3" accent4="accent4" accent5="accent5" accent6="accent6" hlink="hlink" folHlink="folHlink"/>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nodePh="1">
                                  <p:stCondLst>
                                    <p:cond delay="0"/>
                                  </p:stCondLst>
                                  <p:endCondLst>
                                    <p:cond evt="begin" delay="0">
                                      <p:tn val="20"/>
                                    </p:cond>
                                  </p:endCondLst>
                                  <p:childTnLst>
                                    <p:set>
                                      <p:cBhvr>
                                        <p:cTn id="21" dur="1" fill="hold">
                                          <p:stCondLst>
                                            <p:cond delay="0"/>
                                          </p:stCondLst>
                                        </p:cTn>
                                        <p:tgtEl>
                                          <p:spTgt spid="10244"/>
                                        </p:tgtEl>
                                        <p:attrNameLst>
                                          <p:attrName>style.visibility</p:attrName>
                                        </p:attrNameLst>
                                      </p:cBhvr>
                                      <p:to>
                                        <p:strVal val="visible"/>
                                      </p:to>
                                    </p:set>
                                    <p:animEffect transition="in" filter="slide(fromBottom)">
                                      <p:cBhvr>
                                        <p:cTn id="2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Lst>
  </p:timing>
</p:sld>
</file>

<file path=ppt/theme/theme1.xml><?xml version="1.0" encoding="utf-8"?>
<a:theme xmlns:a="http://schemas.openxmlformats.org/drawingml/2006/main" name="pptt12Layout">
  <a:themeElements>
    <a:clrScheme name="1_Default Design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themeOverride>
</file>

<file path=ppt/theme/themeOverride2.xml><?xml version="1.0" encoding="utf-8"?>
<a:themeOverride xmlns:a="http://schemas.openxmlformats.org/drawingml/2006/main">
  <a:clrScheme name="1_Default Design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themeOverride>
</file>

<file path=ppt/theme/themeOverride3.xml><?xml version="1.0" encoding="utf-8"?>
<a:themeOverride xmlns:a="http://schemas.openxmlformats.org/drawingml/2006/main">
  <a:clrScheme name="1_Default Design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themeOverride>
</file>

<file path=ppt/theme/themeOverride4.xml><?xml version="1.0" encoding="utf-8"?>
<a:themeOverride xmlns:a="http://schemas.openxmlformats.org/drawingml/2006/main">
  <a:clrScheme name="1_Default Design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themeOverride>
</file>

<file path=ppt/theme/themeOverride5.xml><?xml version="1.0" encoding="utf-8"?>
<a:themeOverride xmlns:a="http://schemas.openxmlformats.org/drawingml/2006/main">
  <a:clrScheme name="1_Default Design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themeOverride>
</file>

<file path=ppt/theme/themeOverride6.xml><?xml version="1.0" encoding="utf-8"?>
<a:themeOverride xmlns:a="http://schemas.openxmlformats.org/drawingml/2006/main">
  <a:clrScheme name="1_Default Design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themeOverride>
</file>

<file path=ppt/theme/themeOverride7.xml><?xml version="1.0" encoding="utf-8"?>
<a:themeOverride xmlns:a="http://schemas.openxmlformats.org/drawingml/2006/main">
  <a:clrScheme name="1_Default Design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themeOverride>
</file>

<file path=ppt/theme/themeOverride8.xml><?xml version="1.0" encoding="utf-8"?>
<a:themeOverride xmlns:a="http://schemas.openxmlformats.org/drawingml/2006/main">
  <a:clrScheme name="1_Default Design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themeOverride>
</file>

<file path=ppt/theme/themeOverride9.xml><?xml version="1.0" encoding="utf-8"?>
<a:themeOverride xmlns:a="http://schemas.openxmlformats.org/drawingml/2006/main">
  <a:clrScheme name="1_Default Design 13">
    <a:dk1>
      <a:srgbClr val="7B7A8E"/>
    </a:dk1>
    <a:lt1>
      <a:srgbClr val="FFFFFF"/>
    </a:lt1>
    <a:dk2>
      <a:srgbClr val="9B9AB3"/>
    </a:dk2>
    <a:lt2>
      <a:srgbClr val="FFFFFF"/>
    </a:lt2>
    <a:accent1>
      <a:srgbClr val="807EB0"/>
    </a:accent1>
    <a:accent2>
      <a:srgbClr val="333399"/>
    </a:accent2>
    <a:accent3>
      <a:srgbClr val="CBCAD6"/>
    </a:accent3>
    <a:accent4>
      <a:srgbClr val="DADADA"/>
    </a:accent4>
    <a:accent5>
      <a:srgbClr val="C0C0D4"/>
    </a:accent5>
    <a:accent6>
      <a:srgbClr val="2D2D8A"/>
    </a:accent6>
    <a:hlink>
      <a:srgbClr val="DEE8F9"/>
    </a:hlink>
    <a:folHlink>
      <a:srgbClr val="D1CFF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CF3E21-9AE1-4C4A-86D2-B3B5FF742D5C}">
  <ds:schemaRefs>
    <ds:schemaRef ds:uri="http://schemas.microsoft.com/office/2006/metadata/longProperties"/>
  </ds:schemaRefs>
</ds:datastoreItem>
</file>

<file path=customXml/itemProps2.xml><?xml version="1.0" encoding="utf-8"?>
<ds:datastoreItem xmlns:ds="http://schemas.openxmlformats.org/officeDocument/2006/customXml" ds:itemID="{9F1E15CF-B2F6-4779-AD20-A9BE8F7434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24556</TotalTime>
  <Words>3736</Words>
  <Application>Microsoft Office PowerPoint</Application>
  <PresentationFormat>Presentazione su schermo (4:3)</PresentationFormat>
  <Paragraphs>349</Paragraphs>
  <Slides>49</Slides>
  <Notes>48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49</vt:i4>
      </vt:variant>
    </vt:vector>
  </HeadingPairs>
  <TitlesOfParts>
    <vt:vector size="53" baseType="lpstr">
      <vt:lpstr>Arial</vt:lpstr>
      <vt:lpstr>Tahoma</vt:lpstr>
      <vt:lpstr>Wingdings</vt:lpstr>
      <vt:lpstr>pptt12Layout</vt:lpstr>
      <vt:lpstr>Introduzione a C# e .NET</vt:lpstr>
      <vt:lpstr>Obiettivi del corso</vt:lpstr>
      <vt:lpstr>Il Framework .NET: elementi fondamentali</vt:lpstr>
      <vt:lpstr>Il Framework .NET: elementi fondamentali</vt:lpstr>
      <vt:lpstr>Il Framework .NET: elementi fondamentali</vt:lpstr>
      <vt:lpstr>L’architettura .NET: il CLR</vt:lpstr>
      <vt:lpstr>L’architettura .NET: JIT</vt:lpstr>
      <vt:lpstr>L’architettura .NET: CTS e CLS</vt:lpstr>
      <vt:lpstr>L’architettura .NET: CTS</vt:lpstr>
      <vt:lpstr>L’architettura .NET: CLS</vt:lpstr>
      <vt:lpstr>L’architettura .NET: moduli</vt:lpstr>
      <vt:lpstr>L’architettura .NET: assemblies</vt:lpstr>
      <vt:lpstr>L’architettura .NET: la memoria</vt:lpstr>
      <vt:lpstr>C#: che cosa è</vt:lpstr>
      <vt:lpstr>Console application</vt:lpstr>
      <vt:lpstr>Console application</vt:lpstr>
      <vt:lpstr>Le classi in C#: nozioni preliminari </vt:lpstr>
      <vt:lpstr>Le variabili in C#: nozioni preliminari </vt:lpstr>
      <vt:lpstr>Concetti di base del C#</vt:lpstr>
      <vt:lpstr>Concetti di base del C#</vt:lpstr>
      <vt:lpstr>Concetti di base del C#</vt:lpstr>
      <vt:lpstr>Concetti di base del C#: tipi integrali</vt:lpstr>
      <vt:lpstr>Concetti di base del C#: tipi a virgola mobile</vt:lpstr>
      <vt:lpstr>Concetti di base del C#: bool</vt:lpstr>
      <vt:lpstr>Concetti di base del C#: char</vt:lpstr>
      <vt:lpstr>Concetti di base del C#: enum</vt:lpstr>
      <vt:lpstr>Concetti di base del C#: struct</vt:lpstr>
      <vt:lpstr>Concetti di base del C#</vt:lpstr>
      <vt:lpstr>Concetti di base del C#: conversion di tipo</vt:lpstr>
      <vt:lpstr>Concetti di base del C#: boxing e unboxing</vt:lpstr>
      <vt:lpstr>Concetti di base del C#</vt:lpstr>
      <vt:lpstr>Concetti di base del C#</vt:lpstr>
      <vt:lpstr>Concetti di base del C#</vt:lpstr>
      <vt:lpstr>Concetti di base del C#</vt:lpstr>
      <vt:lpstr>Concetti di base del C#: classi</vt:lpstr>
      <vt:lpstr>Concetti di base del C#: classi</vt:lpstr>
      <vt:lpstr>Concetti di base del C#: classi</vt:lpstr>
      <vt:lpstr>Concetti di base del C#</vt:lpstr>
      <vt:lpstr>Concetti di base del C#</vt:lpstr>
      <vt:lpstr>Concetti di base del C#</vt:lpstr>
      <vt:lpstr>Concetti di base del C#</vt:lpstr>
      <vt:lpstr>Concetti di base del C#</vt:lpstr>
      <vt:lpstr>Concetti di base del C#</vt:lpstr>
      <vt:lpstr>Concetti di base del C#</vt:lpstr>
      <vt:lpstr>Concetti di base del C#</vt:lpstr>
      <vt:lpstr>Concetti di base del C#: delegati</vt:lpstr>
      <vt:lpstr>Concetti di base del C#: eventi</vt:lpstr>
      <vt:lpstr>Concetti di base del C#: classe System.Object</vt:lpstr>
      <vt:lpstr>Concetti di base del C#: classe System.Object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Office  PowerPoint® 2007 Training</dc:title>
  <dc:creator>Sviluppo2 Intranet</dc:creator>
  <cp:keywords/>
  <cp:lastModifiedBy>Lorenzo Stabile</cp:lastModifiedBy>
  <cp:revision>884</cp:revision>
  <dcterms:created xsi:type="dcterms:W3CDTF">2019-10-15T16:58:23Z</dcterms:created>
  <dcterms:modified xsi:type="dcterms:W3CDTF">2024-09-08T17:45:05Z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TC102562729990</vt:lpwstr>
  </property>
</Properties>
</file>