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b="def" i="def"/>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533400"/>
          </a:xfrm>
          <a:prstGeom prst="rect">
            <a:avLst/>
          </a:prstGeom>
        </p:spPr>
        <p:txBody>
          <a:bodyPr anchor="t">
            <a:spAutoFit/>
          </a:bodyPr>
          <a:lstStyle>
            <a:lvl1pPr marL="0" indent="0" algn="ctr">
              <a:spcBef>
                <a:spcPts val="0"/>
              </a:spcBef>
              <a:buSzTx/>
              <a:buNone/>
              <a:defRPr b="1" sz="2800">
                <a:latin typeface="Helvetica"/>
                <a:ea typeface="Helvetica"/>
                <a:cs typeface="Helvetica"/>
                <a:sym typeface="Helvetica"/>
              </a:defRPr>
            </a:lvl1pPr>
          </a:lstStyle>
          <a:p>
            <a:pPr/>
            <a:r>
              <a:t>–Johnny Appleseed</a:t>
            </a:r>
          </a:p>
        </p:txBody>
      </p:sp>
      <p:sp>
        <p:nvSpPr>
          <p:cNvPr id="94" name="“Type a quote here.”"/>
          <p:cNvSpPr txBox="1"/>
          <p:nvPr>
            <p:ph type="body" sz="quarter" idx="14"/>
          </p:nvPr>
        </p:nvSpPr>
        <p:spPr>
          <a:xfrm>
            <a:off x="1270000" y="4254500"/>
            <a:ext cx="10464800" cy="711200"/>
          </a:xfrm>
          <a:prstGeom prst="rect">
            <a:avLst/>
          </a:prstGeom>
        </p:spPr>
        <p:txBody>
          <a:bodyPr>
            <a:spAutoFit/>
          </a:bodyPr>
          <a:lstStyle>
            <a:lvl1pPr marL="0" indent="0" algn="ctr">
              <a:spcBef>
                <a:spcPts val="2400"/>
              </a:spcBef>
              <a:buSzTx/>
              <a:buNone/>
              <a:defRPr sz="4000"/>
            </a:lvl1pPr>
          </a:lstStyle>
          <a:p>
            <a:pPr/>
            <a:r>
              <a:t>“Type a quote here.”</a:t>
            </a:r>
          </a:p>
        </p:txBody>
      </p:sp>
      <p:sp>
        <p:nvSpPr>
          <p:cNvPr id="95"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812800" y="0"/>
            <a:ext cx="146304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00200" y="330200"/>
            <a:ext cx="9779001" cy="6519334"/>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642100" y="762000"/>
            <a:ext cx="5494867" cy="82423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762000"/>
            <a:ext cx="5334000" cy="40005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1054100"/>
            <a:ext cx="5334000" cy="80010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464300" y="5067300"/>
            <a:ext cx="5943600" cy="3962400"/>
          </a:xfrm>
          <a:prstGeom prst="rect">
            <a:avLst/>
          </a:prstGeom>
        </p:spPr>
        <p:txBody>
          <a:bodyPr lIns="91439" tIns="45719" rIns="91439" bIns="45719" anchor="t">
            <a:noAutofit/>
          </a:bodyPr>
          <a:lstStyle/>
          <a:p>
            <a:pPr/>
          </a:p>
        </p:txBody>
      </p:sp>
      <p:sp>
        <p:nvSpPr>
          <p:cNvPr id="84" name="Image"/>
          <p:cNvSpPr/>
          <p:nvPr>
            <p:ph type="pic" sz="quarter" idx="14"/>
          </p:nvPr>
        </p:nvSpPr>
        <p:spPr>
          <a:xfrm>
            <a:off x="6464300" y="762000"/>
            <a:ext cx="584835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723900" y="723900"/>
            <a:ext cx="5638801" cy="84582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11798" y="9245599"/>
            <a:ext cx="368504" cy="381001"/>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9pPr>
    </p:titleStyle>
    <p:bodyStyle>
      <a:lvl1pPr marL="4572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1pPr>
      <a:lvl2pPr marL="9144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2pPr>
      <a:lvl3pPr marL="13716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3pPr>
      <a:lvl4pPr marL="18288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4pPr>
      <a:lvl5pPr marL="22860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en.wikipedia.org/wiki/List_of_postal_codes_of_Canada:_M" TargetMode="External"/><Relationship Id="rId3" Type="http://schemas.openxmlformats.org/officeDocument/2006/relationships/hyperlink" Target="https://geocoder.readthedocs.io/" TargetMode="External"/><Relationship Id="rId4" Type="http://schemas.openxmlformats.org/officeDocument/2006/relationships/hyperlink" Target="https://www.coursera.org/learn/applied-data-science-capstone/home/week/3"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Moving to Toronto: A Study in the Livability Factor of the City"/>
          <p:cNvSpPr txBox="1"/>
          <p:nvPr>
            <p:ph type="ctrTitle"/>
          </p:nvPr>
        </p:nvSpPr>
        <p:spPr>
          <a:prstGeom prst="rect">
            <a:avLst/>
          </a:prstGeom>
        </p:spPr>
        <p:txBody>
          <a:bodyPr/>
          <a:lstStyle>
            <a:lvl1pPr defTabSz="457200">
              <a:defRPr b="1" sz="5100">
                <a:latin typeface="Helvetica Neue"/>
                <a:ea typeface="Helvetica Neue"/>
                <a:cs typeface="Helvetica Neue"/>
                <a:sym typeface="Helvetica Neue"/>
              </a:defRPr>
            </a:lvl1pPr>
          </a:lstStyle>
          <a:p>
            <a:pPr/>
            <a:r>
              <a:t>Moving to Toronto: A Study in the Livability Factor of the City</a:t>
            </a:r>
          </a:p>
        </p:txBody>
      </p:sp>
      <p:sp>
        <p:nvSpPr>
          <p:cNvPr id="120" name="Peter Marsh"/>
          <p:cNvSpPr txBox="1"/>
          <p:nvPr>
            <p:ph type="subTitle" sz="quarter" idx="1"/>
          </p:nvPr>
        </p:nvSpPr>
        <p:spPr>
          <a:xfrm>
            <a:off x="1270000" y="5035550"/>
            <a:ext cx="10464800" cy="1130300"/>
          </a:xfrm>
          <a:prstGeom prst="rect">
            <a:avLst/>
          </a:prstGeom>
        </p:spPr>
        <p:txBody>
          <a:bodyPr/>
          <a:lstStyle/>
          <a:p>
            <a:pPr/>
            <a:r>
              <a:t>Peter Marsh</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Outline"/>
          <p:cNvSpPr txBox="1"/>
          <p:nvPr>
            <p:ph type="title"/>
          </p:nvPr>
        </p:nvSpPr>
        <p:spPr>
          <a:prstGeom prst="rect">
            <a:avLst/>
          </a:prstGeom>
        </p:spPr>
        <p:txBody>
          <a:bodyPr/>
          <a:lstStyle/>
          <a:p>
            <a:pPr/>
            <a:r>
              <a:t>Outline</a:t>
            </a:r>
          </a:p>
        </p:txBody>
      </p:sp>
      <p:sp>
        <p:nvSpPr>
          <p:cNvPr id="123" name="Problem…"/>
          <p:cNvSpPr txBox="1"/>
          <p:nvPr>
            <p:ph type="body" idx="1"/>
          </p:nvPr>
        </p:nvSpPr>
        <p:spPr>
          <a:prstGeom prst="rect">
            <a:avLst/>
          </a:prstGeom>
        </p:spPr>
        <p:txBody>
          <a:bodyPr/>
          <a:lstStyle/>
          <a:p>
            <a:pPr marL="333756" indent="-333756" defTabSz="426466">
              <a:spcBef>
                <a:spcPts val="3000"/>
              </a:spcBef>
              <a:defRPr sz="2774"/>
            </a:pPr>
            <a:r>
              <a:t>Problem</a:t>
            </a:r>
          </a:p>
          <a:p>
            <a:pPr marL="333756" indent="-333756" defTabSz="426466">
              <a:spcBef>
                <a:spcPts val="3000"/>
              </a:spcBef>
              <a:defRPr sz="2774"/>
            </a:pPr>
            <a:r>
              <a:t>Hypothesis</a:t>
            </a:r>
          </a:p>
          <a:p>
            <a:pPr marL="333756" indent="-333756" defTabSz="426466">
              <a:spcBef>
                <a:spcPts val="3000"/>
              </a:spcBef>
              <a:defRPr sz="2774"/>
            </a:pPr>
            <a:r>
              <a:t>Data</a:t>
            </a:r>
          </a:p>
          <a:p>
            <a:pPr marL="333756" indent="-333756" defTabSz="426466">
              <a:spcBef>
                <a:spcPts val="3000"/>
              </a:spcBef>
              <a:defRPr sz="2774"/>
            </a:pPr>
            <a:r>
              <a:t>How we did it</a:t>
            </a:r>
          </a:p>
          <a:p>
            <a:pPr marL="333756" indent="-333756" defTabSz="426466">
              <a:spcBef>
                <a:spcPts val="3000"/>
              </a:spcBef>
              <a:defRPr sz="2774"/>
            </a:pPr>
            <a:r>
              <a:t>Results</a:t>
            </a:r>
          </a:p>
          <a:p>
            <a:pPr marL="333756" indent="-333756" defTabSz="426466">
              <a:spcBef>
                <a:spcPts val="3000"/>
              </a:spcBef>
              <a:defRPr sz="2774"/>
            </a:pPr>
            <a:r>
              <a:t>Caveats</a:t>
            </a:r>
          </a:p>
          <a:p>
            <a:pPr marL="333756" indent="-333756" defTabSz="426466">
              <a:spcBef>
                <a:spcPts val="3000"/>
              </a:spcBef>
              <a:defRPr sz="2774"/>
            </a:pPr>
            <a:r>
              <a:t>Conclusion</a:t>
            </a:r>
          </a:p>
          <a:p>
            <a:pPr marL="333756" indent="-333756" defTabSz="426466">
              <a:spcBef>
                <a:spcPts val="3000"/>
              </a:spcBef>
              <a:defRPr sz="2774"/>
            </a:pPr>
            <a:r>
              <a:t>Resources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Problem"/>
          <p:cNvSpPr txBox="1"/>
          <p:nvPr>
            <p:ph type="ctrTitle"/>
          </p:nvPr>
        </p:nvSpPr>
        <p:spPr>
          <a:prstGeom prst="rect">
            <a:avLst/>
          </a:prstGeom>
        </p:spPr>
        <p:txBody>
          <a:bodyPr/>
          <a:lstStyle/>
          <a:p>
            <a:pPr/>
            <a:r>
              <a:t>Problem</a:t>
            </a:r>
          </a:p>
        </p:txBody>
      </p:sp>
      <p:sp>
        <p:nvSpPr>
          <p:cNvPr id="126" name="Where is the best place to live in Toronto?"/>
          <p:cNvSpPr txBox="1"/>
          <p:nvPr>
            <p:ph type="subTitle" sz="quarter" idx="1"/>
          </p:nvPr>
        </p:nvSpPr>
        <p:spPr>
          <a:prstGeom prst="rect">
            <a:avLst/>
          </a:prstGeom>
        </p:spPr>
        <p:txBody>
          <a:bodyPr/>
          <a:lstStyle/>
          <a:p>
            <a:pPr/>
            <a:r>
              <a:t>Where is the best place to live in Toronto?</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Hypothesis"/>
          <p:cNvSpPr txBox="1"/>
          <p:nvPr>
            <p:ph type="ctrTitle"/>
          </p:nvPr>
        </p:nvSpPr>
        <p:spPr>
          <a:prstGeom prst="rect">
            <a:avLst/>
          </a:prstGeom>
        </p:spPr>
        <p:txBody>
          <a:bodyPr/>
          <a:lstStyle/>
          <a:p>
            <a:pPr/>
            <a:r>
              <a:t>Hypothesis</a:t>
            </a:r>
          </a:p>
        </p:txBody>
      </p:sp>
      <p:sp>
        <p:nvSpPr>
          <p:cNvPr id="129" name="Best places to live in Toronto will be where Parks and other natural recreational facilities exist in close proximity"/>
          <p:cNvSpPr txBox="1"/>
          <p:nvPr>
            <p:ph type="subTitle" sz="quarter" idx="1"/>
          </p:nvPr>
        </p:nvSpPr>
        <p:spPr>
          <a:prstGeom prst="rect">
            <a:avLst/>
          </a:prstGeom>
        </p:spPr>
        <p:txBody>
          <a:bodyPr/>
          <a:lstStyle/>
          <a:p>
            <a:pPr/>
            <a:r>
              <a:t>Best places to live in Toronto will be where Parks and other natural recreational facilities exist in close proximity</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Data"/>
          <p:cNvSpPr txBox="1"/>
          <p:nvPr>
            <p:ph type="title"/>
          </p:nvPr>
        </p:nvSpPr>
        <p:spPr>
          <a:prstGeom prst="rect">
            <a:avLst/>
          </a:prstGeom>
        </p:spPr>
        <p:txBody>
          <a:bodyPr/>
          <a:lstStyle/>
          <a:p>
            <a:pPr/>
            <a:r>
              <a:t>Data</a:t>
            </a:r>
          </a:p>
        </p:txBody>
      </p:sp>
      <p:sp>
        <p:nvSpPr>
          <p:cNvPr id="132" name="Data comes from Wikipedia for the neighborhood postal codes and from foursquare for the amenity data…"/>
          <p:cNvSpPr txBox="1"/>
          <p:nvPr>
            <p:ph type="body" sz="half" idx="1"/>
          </p:nvPr>
        </p:nvSpPr>
        <p:spPr>
          <a:prstGeom prst="rect">
            <a:avLst/>
          </a:prstGeom>
        </p:spPr>
        <p:txBody>
          <a:bodyPr/>
          <a:lstStyle/>
          <a:p>
            <a:pPr marL="374904" indent="-374904" defTabSz="479044">
              <a:spcBef>
                <a:spcPts val="3400"/>
              </a:spcBef>
              <a:defRPr sz="3116"/>
            </a:pPr>
            <a:r>
              <a:t>Data comes from Wikipedia for the neighborhood postal codes and from foursquare for the amenity data</a:t>
            </a:r>
          </a:p>
          <a:p>
            <a:pPr marL="374904" indent="-374904" defTabSz="479044">
              <a:spcBef>
                <a:spcPts val="3400"/>
              </a:spcBef>
              <a:defRPr sz="3116"/>
            </a:pPr>
            <a:r>
              <a:t>Used the Geocoder module to collate the data and match it up</a:t>
            </a:r>
          </a:p>
          <a:p>
            <a:pPr marL="374904" indent="-374904" defTabSz="479044">
              <a:spcBef>
                <a:spcPts val="3400"/>
              </a:spcBef>
              <a:defRPr sz="3116"/>
            </a:pPr>
            <a:r>
              <a:t>All data was put into Pandas Dataframes, example on right</a:t>
            </a:r>
          </a:p>
        </p:txBody>
      </p:sp>
      <p:pic>
        <p:nvPicPr>
          <p:cNvPr id="133" name="Screen Shot 2020-01-11 at 11.29.16 AM.png" descr="Screen Shot 2020-01-11 at 11.29.16 AM.png"/>
          <p:cNvPicPr>
            <a:picLocks noChangeAspect="1"/>
          </p:cNvPicPr>
          <p:nvPr/>
        </p:nvPicPr>
        <p:blipFill>
          <a:blip r:embed="rId2">
            <a:extLst/>
          </a:blip>
          <a:stretch>
            <a:fillRect/>
          </a:stretch>
        </p:blipFill>
        <p:spPr>
          <a:xfrm>
            <a:off x="6477347" y="4093725"/>
            <a:ext cx="6229003" cy="156615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How we did it"/>
          <p:cNvSpPr txBox="1"/>
          <p:nvPr>
            <p:ph type="title"/>
          </p:nvPr>
        </p:nvSpPr>
        <p:spPr>
          <a:prstGeom prst="rect">
            <a:avLst/>
          </a:prstGeom>
        </p:spPr>
        <p:txBody>
          <a:bodyPr/>
          <a:lstStyle/>
          <a:p>
            <a:pPr/>
            <a:r>
              <a:t>How we did it</a:t>
            </a:r>
          </a:p>
        </p:txBody>
      </p:sp>
      <p:sp>
        <p:nvSpPr>
          <p:cNvPr id="136" name="One hot encoding to turn venues into numerical data…"/>
          <p:cNvSpPr txBox="1"/>
          <p:nvPr>
            <p:ph type="body" sz="half" idx="1"/>
          </p:nvPr>
        </p:nvSpPr>
        <p:spPr>
          <a:prstGeom prst="rect">
            <a:avLst/>
          </a:prstGeom>
        </p:spPr>
        <p:txBody>
          <a:bodyPr/>
          <a:lstStyle/>
          <a:p>
            <a:pPr/>
            <a:r>
              <a:t>One hot encoding to turn venues into numerical data</a:t>
            </a:r>
          </a:p>
          <a:p>
            <a:pPr/>
            <a:r>
              <a:t>Group data by type of surrounding amenities using a KNN algorithm</a:t>
            </a:r>
          </a:p>
          <a:p>
            <a:pPr/>
            <a:r>
              <a:t>Print out maps of venues, as well as a printed statement showing the clusters and the types of Amenities present</a:t>
            </a:r>
          </a:p>
        </p:txBody>
      </p:sp>
      <p:pic>
        <p:nvPicPr>
          <p:cNvPr id="137" name="Screen Shot 2020-01-11 at 12.00.27 PM.png" descr="Screen Shot 2020-01-11 at 12.00.27 PM.png"/>
          <p:cNvPicPr>
            <a:picLocks noChangeAspect="1"/>
          </p:cNvPicPr>
          <p:nvPr/>
        </p:nvPicPr>
        <p:blipFill>
          <a:blip r:embed="rId2">
            <a:extLst/>
          </a:blip>
          <a:stretch>
            <a:fillRect/>
          </a:stretch>
        </p:blipFill>
        <p:spPr>
          <a:xfrm>
            <a:off x="7188161" y="3147319"/>
            <a:ext cx="4394278" cy="2647210"/>
          </a:xfrm>
          <a:prstGeom prst="rect">
            <a:avLst/>
          </a:prstGeom>
          <a:ln w="12700">
            <a:miter lim="400000"/>
          </a:ln>
        </p:spPr>
      </p:pic>
      <p:sp>
        <p:nvSpPr>
          <p:cNvPr id="138" name="A Map showing all the Locations"/>
          <p:cNvSpPr txBox="1"/>
          <p:nvPr/>
        </p:nvSpPr>
        <p:spPr>
          <a:xfrm>
            <a:off x="7228976" y="5841999"/>
            <a:ext cx="4312649" cy="279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200"/>
            </a:lvl1pPr>
          </a:lstStyle>
          <a:p>
            <a:pPr/>
            <a:r>
              <a:t>A Map showing all the Locations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Results"/>
          <p:cNvSpPr txBox="1"/>
          <p:nvPr>
            <p:ph type="title"/>
          </p:nvPr>
        </p:nvSpPr>
        <p:spPr>
          <a:prstGeom prst="rect">
            <a:avLst/>
          </a:prstGeom>
        </p:spPr>
        <p:txBody>
          <a:bodyPr/>
          <a:lstStyle/>
          <a:p>
            <a:pPr/>
            <a:r>
              <a:t>Results</a:t>
            </a:r>
          </a:p>
        </p:txBody>
      </p:sp>
      <p:sp>
        <p:nvSpPr>
          <p:cNvPr id="141" name="Cluster 1 (Purple Dots): Public spaces. These are the ideal neighbourhoods, defined by being relatively close in proximity to natural features…"/>
          <p:cNvSpPr txBox="1"/>
          <p:nvPr>
            <p:ph type="body" sz="half" idx="1"/>
          </p:nvPr>
        </p:nvSpPr>
        <p:spPr>
          <a:prstGeom prst="rect">
            <a:avLst/>
          </a:prstGeom>
        </p:spPr>
        <p:txBody>
          <a:bodyPr/>
          <a:lstStyle/>
          <a:p>
            <a:pPr marL="373380" indent="-373380" defTabSz="572516">
              <a:spcBef>
                <a:spcPts val="3700"/>
              </a:spcBef>
              <a:defRPr sz="2744"/>
            </a:pPr>
            <a:r>
              <a:t>Cluster 1 (Purple Dots): Public spaces. These are the ideal neighbourhoods, defined by being relatively close in proximity to natural features</a:t>
            </a:r>
          </a:p>
          <a:p>
            <a:pPr marL="373380" indent="-373380" defTabSz="572516">
              <a:spcBef>
                <a:spcPts val="3700"/>
              </a:spcBef>
              <a:defRPr sz="2744"/>
            </a:pPr>
            <a:r>
              <a:t>Cluster 3(Green Dots): Malls. These are neighbourhoods that are in close proximity to</a:t>
            </a:r>
          </a:p>
          <a:p>
            <a:pPr marL="373380" indent="-373380" defTabSz="572516">
              <a:spcBef>
                <a:spcPts val="3700"/>
              </a:spcBef>
              <a:defRPr sz="2744"/>
            </a:pPr>
            <a:r>
              <a:t>Clusters 0,2,4,5 (Other Colored Dots): These are the other clusters, no ascertainable defining features to them </a:t>
            </a:r>
          </a:p>
        </p:txBody>
      </p:sp>
      <p:pic>
        <p:nvPicPr>
          <p:cNvPr id="142" name="Screen Shot 2020-04-10 at 10.18.16 AM.png" descr="Screen Shot 2020-04-10 at 10.18.16 AM.png"/>
          <p:cNvPicPr>
            <a:picLocks noChangeAspect="1"/>
          </p:cNvPicPr>
          <p:nvPr/>
        </p:nvPicPr>
        <p:blipFill>
          <a:blip r:embed="rId2">
            <a:extLst/>
          </a:blip>
          <a:stretch>
            <a:fillRect/>
          </a:stretch>
        </p:blipFill>
        <p:spPr>
          <a:xfrm>
            <a:off x="6301931" y="4230040"/>
            <a:ext cx="6522338" cy="300802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Caveats"/>
          <p:cNvSpPr txBox="1"/>
          <p:nvPr>
            <p:ph type="title"/>
          </p:nvPr>
        </p:nvSpPr>
        <p:spPr>
          <a:prstGeom prst="rect">
            <a:avLst/>
          </a:prstGeom>
        </p:spPr>
        <p:txBody>
          <a:bodyPr/>
          <a:lstStyle/>
          <a:p>
            <a:pPr/>
            <a:r>
              <a:t>Caveats</a:t>
            </a:r>
          </a:p>
        </p:txBody>
      </p:sp>
      <p:sp>
        <p:nvSpPr>
          <p:cNvPr id="145" name="Some places meet the expectations/criteria of the cluster that they are in, while not completely aligning. The best example of this is the circled purple dot, which is nearby an airport. While the airport may qualify as a public space, the noise one would create is counter to what would qualify as a good space to live near"/>
          <p:cNvSpPr txBox="1"/>
          <p:nvPr>
            <p:ph type="body" sz="half" idx="1"/>
          </p:nvPr>
        </p:nvSpPr>
        <p:spPr>
          <a:prstGeom prst="rect">
            <a:avLst/>
          </a:prstGeom>
        </p:spPr>
        <p:txBody>
          <a:bodyPr/>
          <a:lstStyle>
            <a:lvl1pPr marL="0" indent="0">
              <a:buSzTx/>
              <a:buNone/>
            </a:lvl1pPr>
          </a:lstStyle>
          <a:p>
            <a:pPr/>
            <a:r>
              <a:t>Some places meet the expectations/criteria of the cluster that they are in, while not completely aligning. The best example of this is the circled purple dot, which is nearby an airport. While the airport may qualify as a public space, the noise one would create is counter to what would qualify as a good space to live near</a:t>
            </a:r>
          </a:p>
        </p:txBody>
      </p:sp>
      <p:pic>
        <p:nvPicPr>
          <p:cNvPr id="146" name="Screen Shot 2020-04-10 at 10.18.16 AM.png" descr="Screen Shot 2020-04-10 at 10.18.16 AM.png"/>
          <p:cNvPicPr>
            <a:picLocks noChangeAspect="1"/>
          </p:cNvPicPr>
          <p:nvPr/>
        </p:nvPicPr>
        <p:blipFill>
          <a:blip r:embed="rId2">
            <a:extLst/>
          </a:blip>
          <a:stretch>
            <a:fillRect/>
          </a:stretch>
        </p:blipFill>
        <p:spPr>
          <a:xfrm>
            <a:off x="6467185" y="3399744"/>
            <a:ext cx="6405448" cy="2954112"/>
          </a:xfrm>
          <a:prstGeom prst="rect">
            <a:avLst/>
          </a:prstGeom>
          <a:ln w="12700">
            <a:miter lim="400000"/>
          </a:ln>
        </p:spPr>
      </p:pic>
      <p:sp>
        <p:nvSpPr>
          <p:cNvPr id="147" name="Oval"/>
          <p:cNvSpPr/>
          <p:nvPr/>
        </p:nvSpPr>
        <p:spPr>
          <a:xfrm>
            <a:off x="8441680" y="3429000"/>
            <a:ext cx="942678" cy="1019523"/>
          </a:xfrm>
          <a:prstGeom prst="ellipse">
            <a:avLst/>
          </a:prstGeom>
          <a:ln w="50800">
            <a:solidFill>
              <a:srgbClr val="FFFFFF"/>
            </a:solidFill>
            <a:miter lim="400000"/>
          </a:ln>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Resources"/>
          <p:cNvSpPr txBox="1"/>
          <p:nvPr>
            <p:ph type="title"/>
          </p:nvPr>
        </p:nvSpPr>
        <p:spPr>
          <a:prstGeom prst="rect">
            <a:avLst/>
          </a:prstGeom>
        </p:spPr>
        <p:txBody>
          <a:bodyPr/>
          <a:lstStyle/>
          <a:p>
            <a:pPr/>
            <a:r>
              <a:t>Resources</a:t>
            </a:r>
          </a:p>
        </p:txBody>
      </p:sp>
      <p:sp>
        <p:nvSpPr>
          <p:cNvPr id="150" name="https://en.wikipedia.org/wiki/List_of_postal_codes_of_Canada:_M…"/>
          <p:cNvSpPr txBox="1"/>
          <p:nvPr>
            <p:ph type="body" idx="1"/>
          </p:nvPr>
        </p:nvSpPr>
        <p:spPr>
          <a:prstGeom prst="rect">
            <a:avLst/>
          </a:prstGeom>
        </p:spPr>
        <p:txBody>
          <a:bodyPr/>
          <a:lstStyle/>
          <a:p>
            <a:pPr marL="132347" indent="-132347" defTabSz="457200">
              <a:spcBef>
                <a:spcPts val="0"/>
              </a:spcBef>
              <a:defRPr sz="1900">
                <a:uFill>
                  <a:solidFill>
                    <a:srgbClr val="000000"/>
                  </a:solidFill>
                </a:uFill>
                <a:latin typeface="Helvetica Neue"/>
                <a:ea typeface="Helvetica Neue"/>
                <a:cs typeface="Helvetica Neue"/>
                <a:sym typeface="Helvetica Neue"/>
              </a:defRPr>
            </a:pPr>
            <a:r>
              <a:rPr u="sng">
                <a:hlinkClick r:id="rId2" invalidUrl="" action="" tgtFrame="" tooltip="" history="1" highlightClick="0" endSnd="0"/>
              </a:rPr>
              <a:t>https://en.wikipedia.org/wiki/List_of_postal_codes_of_Canada:_M</a:t>
            </a:r>
            <a:r>
              <a:t> </a:t>
            </a:r>
            <a:r>
              <a:t> </a:t>
            </a:r>
          </a:p>
          <a:p>
            <a:pPr marL="132347" indent="-132347" defTabSz="457200">
              <a:spcBef>
                <a:spcPts val="0"/>
              </a:spcBef>
              <a:defRPr sz="1900">
                <a:uFill>
                  <a:solidFill>
                    <a:srgbClr val="000000"/>
                  </a:solidFill>
                </a:uFill>
                <a:latin typeface="Helvetica Neue"/>
                <a:ea typeface="Helvetica Neue"/>
                <a:cs typeface="Helvetica Neue"/>
                <a:sym typeface="Helvetica Neue"/>
              </a:defRPr>
            </a:pPr>
          </a:p>
          <a:p>
            <a:pPr marL="132347" indent="-132347" defTabSz="457200">
              <a:spcBef>
                <a:spcPts val="0"/>
              </a:spcBef>
              <a:defRPr sz="1900">
                <a:uFill>
                  <a:solidFill>
                    <a:srgbClr val="000000"/>
                  </a:solidFill>
                </a:uFill>
                <a:latin typeface="Helvetica Neue"/>
                <a:ea typeface="Helvetica Neue"/>
                <a:cs typeface="Helvetica Neue"/>
                <a:sym typeface="Helvetica Neue"/>
              </a:defRPr>
            </a:pPr>
          </a:p>
          <a:p>
            <a:pPr marL="132347" indent="-132347" defTabSz="457200">
              <a:spcBef>
                <a:spcPts val="0"/>
              </a:spcBef>
              <a:defRPr sz="1900">
                <a:uFill>
                  <a:solidFill>
                    <a:srgbClr val="000000"/>
                  </a:solidFill>
                </a:uFill>
                <a:latin typeface="Helvetica Neue"/>
                <a:ea typeface="Helvetica Neue"/>
                <a:cs typeface="Helvetica Neue"/>
                <a:sym typeface="Helvetica Neue"/>
              </a:defRPr>
            </a:pPr>
            <a:r>
              <a:rPr u="sng">
                <a:hlinkClick r:id="rId3" invalidUrl="" action="" tgtFrame="" tooltip="" history="1" highlightClick="0" endSnd="0"/>
              </a:rPr>
              <a:t>https://geocoder.readthedocs.io/</a:t>
            </a:r>
            <a:r>
              <a:t>  </a:t>
            </a:r>
          </a:p>
          <a:p>
            <a:pPr marL="132347" indent="-132347" defTabSz="457200">
              <a:spcBef>
                <a:spcPts val="0"/>
              </a:spcBef>
              <a:defRPr sz="1900">
                <a:uFill>
                  <a:solidFill>
                    <a:srgbClr val="000000"/>
                  </a:solidFill>
                </a:uFill>
                <a:latin typeface="Helvetica Neue"/>
                <a:ea typeface="Helvetica Neue"/>
                <a:cs typeface="Helvetica Neue"/>
                <a:sym typeface="Helvetica Neue"/>
              </a:defRPr>
            </a:pPr>
          </a:p>
          <a:p>
            <a:pPr marL="132347" indent="-132347" defTabSz="457200">
              <a:spcBef>
                <a:spcPts val="0"/>
              </a:spcBef>
              <a:defRPr sz="1900">
                <a:uFill>
                  <a:solidFill>
                    <a:srgbClr val="000000"/>
                  </a:solidFill>
                </a:uFill>
                <a:latin typeface="Helvetica Neue"/>
                <a:ea typeface="Helvetica Neue"/>
                <a:cs typeface="Helvetica Neue"/>
                <a:sym typeface="Helvetica Neue"/>
              </a:defRPr>
            </a:pPr>
          </a:p>
          <a:p>
            <a:pPr marL="132347" indent="-132347" defTabSz="457200">
              <a:spcBef>
                <a:spcPts val="0"/>
              </a:spcBef>
              <a:defRPr sz="1900">
                <a:uFill>
                  <a:solidFill>
                    <a:srgbClr val="000000"/>
                  </a:solidFill>
                </a:uFill>
                <a:latin typeface="Helvetica Neue"/>
                <a:ea typeface="Helvetica Neue"/>
                <a:cs typeface="Helvetica Neue"/>
                <a:sym typeface="Helvetica Neue"/>
              </a:defRPr>
            </a:pPr>
            <a:r>
              <a:rPr u="sng">
                <a:hlinkClick r:id="rId4" invalidUrl="" action="" tgtFrame="" tooltip="" history="1" highlightClick="0" endSnd="0"/>
              </a:rPr>
              <a:t>https://www.coursera.org/learn/applied-data-science-capstone/home/week/3</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