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</p:sldMasterIdLst>
  <p:notesMasterIdLst>
    <p:notesMasterId r:id="rId7"/>
  </p:notesMasterIdLst>
  <p:handoutMasterIdLst>
    <p:handoutMasterId r:id="rId8"/>
  </p:handoutMasterIdLst>
  <p:sldIdLst>
    <p:sldId id="256" r:id="rId5"/>
    <p:sldId id="376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" id="{4EEA940C-812C-4CDD-BF7B-78E7C6CF0D7C}">
          <p14:sldIdLst>
            <p14:sldId id="256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185"/>
    <a:srgbClr val="4C2F00"/>
    <a:srgbClr val="B88966"/>
    <a:srgbClr val="B0FFED"/>
    <a:srgbClr val="B6DCFF"/>
    <a:srgbClr val="E2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27490-8D02-4BA5-A8ED-9F17F8595D33}" v="4" dt="2021-02-17T11:12:29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80454" autoAdjust="0"/>
  </p:normalViewPr>
  <p:slideViewPr>
    <p:cSldViewPr>
      <p:cViewPr varScale="1">
        <p:scale>
          <a:sx n="117" d="100"/>
          <a:sy n="117" d="100"/>
        </p:scale>
        <p:origin x="1050" y="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1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4EA9CF9-E6C2-4759-A453-E933B784BAC7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539277-665C-4CF0-8FC0-C9FAA61A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77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569FA33-BA2B-428F-BF03-F627B387D123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6FBAE6F-2A82-4046-A9F0-BBC6A152F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6895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0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FOLDERS</a:t>
            </a:r>
          </a:p>
          <a:p>
            <a:r>
              <a:rPr lang="en-GB" dirty="0"/>
              <a:t>ELEMENTS</a:t>
            </a:r>
            <a:r>
              <a:rPr lang="en-GB" baseline="0" dirty="0"/>
              <a:t> (core + extensions), CONNECTORS, RELATIONS;</a:t>
            </a:r>
          </a:p>
          <a:p>
            <a:r>
              <a:rPr lang="en-GB" baseline="0" dirty="0"/>
              <a:t>View of the palette</a:t>
            </a:r>
          </a:p>
          <a:p>
            <a:r>
              <a:rPr lang="en-GB" baseline="0" dirty="0"/>
              <a:t>Adding folders</a:t>
            </a:r>
          </a:p>
          <a:p>
            <a:endParaRPr lang="en-GB" dirty="0"/>
          </a:p>
          <a:p>
            <a:r>
              <a:rPr lang="en-GB" u="sng" dirty="0"/>
              <a:t>WINDOWS</a:t>
            </a:r>
          </a:p>
          <a:p>
            <a:r>
              <a:rPr lang="en-GB" dirty="0"/>
              <a:t>The</a:t>
            </a:r>
            <a:r>
              <a:rPr lang="en-GB" baseline="0" dirty="0"/>
              <a:t> menu</a:t>
            </a:r>
          </a:p>
          <a:p>
            <a:r>
              <a:rPr lang="en-GB" baseline="0" dirty="0"/>
              <a:t>The minimize, maximise buttons</a:t>
            </a:r>
          </a:p>
          <a:p>
            <a:r>
              <a:rPr lang="en-GB" baseline="0" dirty="0"/>
              <a:t>Moving the panes around</a:t>
            </a:r>
          </a:p>
          <a:p>
            <a:r>
              <a:rPr lang="en-GB" dirty="0"/>
              <a:t>What </a:t>
            </a:r>
            <a:r>
              <a:rPr lang="en-GB"/>
              <a:t>they’re 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5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16:9)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4238" y="1580414"/>
            <a:ext cx="8840250" cy="2430270"/>
          </a:xfrm>
        </p:spPr>
        <p:txBody>
          <a:bodyPr anchor="ctr">
            <a:noAutofit/>
          </a:bodyPr>
          <a:lstStyle>
            <a:lvl1pPr algn="ctr">
              <a:defRPr lang="en-GB" sz="7200" b="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067231" y="4465262"/>
            <a:ext cx="5131047" cy="324036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lang="en-GB" dirty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147550D2-CC61-4FA0-9682-F8E336C9B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354202"/>
            <a:ext cx="3707904" cy="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96609" y="4357201"/>
            <a:ext cx="6336144" cy="593399"/>
          </a:xfrm>
        </p:spPr>
        <p:txBody>
          <a:bodyPr anchor="b">
            <a:normAutofit/>
          </a:bodyPr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lang="en-GB" dirty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-900608" y="789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225119" y="182465"/>
            <a:ext cx="8640960" cy="4752528"/>
          </a:xfrm>
        </p:spPr>
        <p:txBody>
          <a:bodyPr anchor="ctr">
            <a:noAutofit/>
          </a:bodyPr>
          <a:lstStyle>
            <a:lvl1pPr algn="ctr">
              <a:defRPr lang="en-GB" dirty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77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107950" y="974218"/>
            <a:ext cx="8928100" cy="404545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31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1471"/>
            <a:ext cx="8928992" cy="1008112"/>
          </a:xfrm>
        </p:spPr>
        <p:txBody>
          <a:bodyPr anchor="b"/>
          <a:lstStyle>
            <a:lvl1pPr algn="l"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7504" y="1139213"/>
            <a:ext cx="8928992" cy="388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9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7950" y="123478"/>
            <a:ext cx="8928100" cy="4896197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0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333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/>
          </p:nvPr>
        </p:nvSpPr>
        <p:spPr>
          <a:xfrm>
            <a:off x="1403648" y="123478"/>
            <a:ext cx="3744416" cy="489634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5292080" y="123478"/>
            <a:ext cx="3744416" cy="4896346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B436-F87D-423C-A624-1C66C881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5370" y="2036830"/>
            <a:ext cx="4896346" cy="106964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928992" cy="4824536"/>
          </a:xfrm>
        </p:spPr>
        <p:txBody>
          <a:bodyPr lIns="0" tIns="0" rIns="0" bIns="0" anchor="ctr"/>
          <a:lstStyle>
            <a:lvl1pPr algn="ctr">
              <a:defRPr lang="en-GB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9388" y="141686"/>
            <a:ext cx="4248150" cy="377428"/>
          </a:xfrm>
        </p:spPr>
        <p:txBody>
          <a:bodyPr anchor="b">
            <a:noAutofit/>
          </a:bodyPr>
          <a:lstStyle>
            <a:lvl1pPr marL="0" indent="0">
              <a:buNone/>
              <a:defRPr lang="en-US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lang="en-US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lang="en-US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lang="en-US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lang="en-GB" dirty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2679762"/>
            <a:ext cx="4248150" cy="377428"/>
          </a:xfrm>
        </p:spPr>
        <p:txBody>
          <a:bodyPr anchor="b">
            <a:noAutofit/>
          </a:bodyPr>
          <a:lstStyle>
            <a:lvl1pPr marL="0" indent="0">
              <a:buNone/>
              <a:defRPr lang="en-US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lang="en-US">
                <a:solidFill>
                  <a:schemeClr val="accent3"/>
                </a:solidFill>
                <a:latin typeface="+mj-lt"/>
              </a:defRPr>
            </a:lvl2pPr>
            <a:lvl3pPr marL="914400" indent="0">
              <a:buNone/>
              <a:defRPr lang="en-US">
                <a:solidFill>
                  <a:schemeClr val="accent3"/>
                </a:solidFill>
                <a:latin typeface="+mj-lt"/>
              </a:defRPr>
            </a:lvl3pPr>
            <a:lvl4pPr marL="1371600" indent="0">
              <a:buNone/>
              <a:defRPr lang="en-US">
                <a:solidFill>
                  <a:schemeClr val="accent3"/>
                </a:solidFill>
                <a:latin typeface="+mj-lt"/>
              </a:defRPr>
            </a:lvl4pPr>
            <a:lvl5pPr marL="1828800" indent="0">
              <a:buNone/>
              <a:defRPr lang="en-GB" dirty="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388" y="3165538"/>
            <a:ext cx="4248150" cy="1836483"/>
          </a:xfrm>
        </p:spPr>
        <p:txBody>
          <a:bodyPr>
            <a:normAutofit/>
          </a:bodyPr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016" y="141686"/>
            <a:ext cx="4248150" cy="377428"/>
          </a:xfrm>
        </p:spPr>
        <p:txBody>
          <a:bodyPr anchor="b">
            <a:noAutofit/>
          </a:bodyPr>
          <a:lstStyle>
            <a:lvl1pPr marL="0" indent="0">
              <a:buNone/>
              <a:defRPr lang="en-US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lang="en-US">
                <a:solidFill>
                  <a:schemeClr val="accent2"/>
                </a:solidFill>
                <a:latin typeface="+mj-lt"/>
              </a:defRPr>
            </a:lvl2pPr>
            <a:lvl3pPr marL="914400" indent="0">
              <a:buNone/>
              <a:defRPr lang="en-US">
                <a:solidFill>
                  <a:schemeClr val="accent2"/>
                </a:solidFill>
                <a:latin typeface="+mj-lt"/>
              </a:defRPr>
            </a:lvl3pPr>
            <a:lvl4pPr marL="1371600" indent="0">
              <a:buNone/>
              <a:defRPr lang="en-US">
                <a:solidFill>
                  <a:schemeClr val="accent2"/>
                </a:solidFill>
                <a:latin typeface="+mj-lt"/>
              </a:defRPr>
            </a:lvl4pPr>
            <a:lvl5pPr marL="1828800" indent="0">
              <a:buNone/>
              <a:defRPr lang="en-GB" dirty="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716016" y="2679762"/>
            <a:ext cx="4248150" cy="377428"/>
          </a:xfrm>
        </p:spPr>
        <p:txBody>
          <a:bodyPr anchor="b">
            <a:noAutofit/>
          </a:bodyPr>
          <a:lstStyle>
            <a:lvl1pPr marL="0" indent="0">
              <a:buNone/>
              <a:defRPr lang="en-US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lang="en-US">
                <a:solidFill>
                  <a:schemeClr val="accent4"/>
                </a:solidFill>
                <a:latin typeface="+mj-lt"/>
              </a:defRPr>
            </a:lvl2pPr>
            <a:lvl3pPr marL="914400" indent="0">
              <a:buNone/>
              <a:defRPr lang="en-US">
                <a:solidFill>
                  <a:schemeClr val="accent4"/>
                </a:solidFill>
                <a:latin typeface="+mj-lt"/>
              </a:defRPr>
            </a:lvl3pPr>
            <a:lvl4pPr marL="1371600" indent="0">
              <a:buNone/>
              <a:defRPr lang="en-US">
                <a:solidFill>
                  <a:schemeClr val="accent4"/>
                </a:solidFill>
                <a:latin typeface="+mj-lt"/>
              </a:defRPr>
            </a:lvl4pPr>
            <a:lvl5pPr marL="1828800" indent="0">
              <a:buNone/>
              <a:defRPr lang="en-GB" dirty="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7"/>
          </p:nvPr>
        </p:nvSpPr>
        <p:spPr>
          <a:xfrm>
            <a:off x="4716016" y="3165538"/>
            <a:ext cx="4248150" cy="1836483"/>
          </a:xfrm>
        </p:spPr>
        <p:txBody>
          <a:bodyPr>
            <a:normAutofit/>
          </a:bodyPr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/>
          </p:nvPr>
        </p:nvSpPr>
        <p:spPr>
          <a:xfrm>
            <a:off x="179512" y="627535"/>
            <a:ext cx="4248150" cy="1836483"/>
          </a:xfrm>
        </p:spPr>
        <p:txBody>
          <a:bodyPr>
            <a:normAutofit/>
          </a:bodyPr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9"/>
          </p:nvPr>
        </p:nvSpPr>
        <p:spPr>
          <a:xfrm>
            <a:off x="4716140" y="627535"/>
            <a:ext cx="4248150" cy="1836483"/>
          </a:xfrm>
        </p:spPr>
        <p:txBody>
          <a:bodyPr>
            <a:normAutofit/>
          </a:bodyPr>
          <a:lstStyle>
            <a:lvl1pPr marL="0" indent="0">
              <a:buNone/>
              <a:defRPr lang="en-US"/>
            </a:lvl1pPr>
            <a:lvl2pPr marL="457200" indent="0">
              <a:buNone/>
              <a:defRPr lang="en-US"/>
            </a:lvl2pPr>
            <a:lvl3pPr marL="914400" indent="0">
              <a:buNone/>
              <a:defRPr lang="en-US"/>
            </a:lvl3pPr>
            <a:lvl4pPr marL="1371600" indent="0">
              <a:buNone/>
              <a:defRPr lang="en-US"/>
            </a:lvl4pPr>
            <a:lvl5pPr marL="1828800" indent="0">
              <a:buNone/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46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7575"/>
            <a:ext cx="8928992" cy="403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90" r:id="rId6"/>
    <p:sldLayoutId id="2147483688" r:id="rId7"/>
    <p:sldLayoutId id="2147483689" r:id="rId8"/>
    <p:sldLayoutId id="2147483691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effectLst/>
          <a:latin typeface="+mj-lt"/>
          <a:ea typeface="+mj-ea"/>
          <a:cs typeface="Al Bayan Plain" pitchFamily="2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C00D-716C-45E1-9956-C9CF4B55B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ArchiMate</a:t>
            </a:r>
            <a:r>
              <a:rPr lang="en-GB" baseline="30000" dirty="0"/>
              <a:t>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Archi Tool</a:t>
            </a:r>
          </a:p>
        </p:txBody>
      </p:sp>
    </p:spTree>
    <p:extLst>
      <p:ext uri="{BB962C8B-B14F-4D97-AF65-F5344CB8AC3E}">
        <p14:creationId xmlns:p14="http://schemas.microsoft.com/office/powerpoint/2010/main" val="388395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Archi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a view &amp; setting its type</a:t>
            </a:r>
          </a:p>
          <a:p>
            <a:r>
              <a:rPr lang="en-US" dirty="0"/>
              <a:t>Adding elements with the palette and the magic connector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9EB8E-7BCD-454D-81AF-6177E70D8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DB8FD-B3F9-4B1F-9FEA-64F8E4935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from element analysis</a:t>
            </a:r>
          </a:p>
          <a:p>
            <a:r>
              <a:rPr lang="en-US" dirty="0"/>
              <a:t>Adding relationships</a:t>
            </a:r>
          </a:p>
          <a:p>
            <a:r>
              <a:rPr lang="en-US" dirty="0"/>
              <a:t>Adding notes</a:t>
            </a:r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Creating a new model</a:t>
            </a:r>
          </a:p>
          <a:p>
            <a:r>
              <a:rPr lang="en-GB" dirty="0"/>
              <a:t>Model folders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Hints, the Visualizer, and Properties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Default Figures</a:t>
            </a:r>
            <a:endParaRPr lang="en-US" dirty="0"/>
          </a:p>
          <a:p>
            <a:r>
              <a:rPr lang="en-US" dirty="0"/>
              <a:t>Validation Checks</a:t>
            </a:r>
          </a:p>
          <a:p>
            <a:r>
              <a:rPr lang="en-US" dirty="0"/>
              <a:t>Generating Documents</a:t>
            </a:r>
          </a:p>
        </p:txBody>
      </p:sp>
    </p:spTree>
    <p:extLst>
      <p:ext uri="{BB962C8B-B14F-4D97-AF65-F5344CB8AC3E}">
        <p14:creationId xmlns:p14="http://schemas.microsoft.com/office/powerpoint/2010/main" val="113128158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etermarshallio">
  <a:themeElements>
    <a:clrScheme name="petermarshallio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58B1F"/>
      </a:accent1>
      <a:accent2>
        <a:srgbClr val="EE3E30"/>
      </a:accent2>
      <a:accent3>
        <a:srgbClr val="931A3D"/>
      </a:accent3>
      <a:accent4>
        <a:srgbClr val="C41E51"/>
      </a:accent4>
      <a:accent5>
        <a:srgbClr val="5493C9"/>
      </a:accent5>
      <a:accent6>
        <a:srgbClr val="004C93"/>
      </a:accent6>
      <a:hlink>
        <a:srgbClr val="F58B1F"/>
      </a:hlink>
      <a:folHlink>
        <a:srgbClr val="F58B1F"/>
      </a:folHlink>
    </a:clrScheme>
    <a:fontScheme name="petermarshallio">
      <a:majorFont>
        <a:latin typeface="Roboto Slab Black"/>
        <a:ea typeface=""/>
        <a:cs typeface=""/>
      </a:majorFont>
      <a:minorFont>
        <a:latin typeface="Montserrat Light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marshallio" id="{CCDD1081-D957-436C-BAB5-71633544E01B}" vid="{5EAFD267-53C3-4C12-864C-BE5D59E88B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1D86E3A443048953747C0966C027D" ma:contentTypeVersion="6" ma:contentTypeDescription="Create a new document." ma:contentTypeScope="" ma:versionID="00eda95f20d5b546352db41e693dc54c">
  <xsd:schema xmlns:xsd="http://www.w3.org/2001/XMLSchema" xmlns:xs="http://www.w3.org/2001/XMLSchema" xmlns:p="http://schemas.microsoft.com/office/2006/metadata/properties" xmlns:ns2="edc213e9-e7a7-4875-80a6-512f8b506593" xmlns:ns3="ff6ad45d-70eb-4da9-a698-857a2b08eabd" targetNamespace="http://schemas.microsoft.com/office/2006/metadata/properties" ma:root="true" ma:fieldsID="7c3750dd17e556bd1d152ab8bf396cc7" ns2:_="" ns3:_="">
    <xsd:import namespace="edc213e9-e7a7-4875-80a6-512f8b506593"/>
    <xsd:import namespace="ff6ad45d-70eb-4da9-a698-857a2b08ea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213e9-e7a7-4875-80a6-512f8b5065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ad45d-70eb-4da9-a698-857a2b08ea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921511-F0C7-4016-8C3B-2539048289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28015C-2FFB-44C7-98F2-8C67105B4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213e9-e7a7-4875-80a6-512f8b506593"/>
    <ds:schemaRef ds:uri="ff6ad45d-70eb-4da9-a698-857a2b08e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C837C8-3473-4FD4-8E58-5023E98AE74C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petermarshallio</Template>
  <TotalTime>0</TotalTime>
  <Words>83</Words>
  <Application>Microsoft Office PowerPoint</Application>
  <PresentationFormat>On-screen Show (16:9)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 Light</vt:lpstr>
      <vt:lpstr>Roboto Slab Black</vt:lpstr>
      <vt:lpstr>petermarshallio</vt:lpstr>
      <vt:lpstr>ArchiMate®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 tool</dc:title>
  <dc:creator/>
  <cp:lastModifiedBy/>
  <cp:revision>1</cp:revision>
  <dcterms:created xsi:type="dcterms:W3CDTF">2016-12-05T10:54:20Z</dcterms:created>
  <dcterms:modified xsi:type="dcterms:W3CDTF">2021-02-17T11:12:38Z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0x01010017D1D86E3A443048953747C0966C027D</vt:lpwstr>
  </property>
  <property fmtid="{D5CDD505-2E9C-101B-9397-08002B2CF9AE}" pid="3" name="Order">
    <vt:r8>2400</vt:r8>
  </property>
</Properties>
</file>