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bold.fntdata"/><Relationship Id="rId12" Type="http://schemas.openxmlformats.org/officeDocument/2006/relationships/slide" Target="slides/slide8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1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a1714de2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a1714de2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a1714de2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a1714de2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a1714de2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a1714de2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a1714de2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a1714de2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a1714de2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a1714de2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a1714de2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a1714de2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a1714de2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a1714de2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a1714de2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a1714de2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a1714de2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a1714de2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a1714de2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a1714de2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a173e84e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a173e84e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a173e84e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a173e84e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a173e84e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a173e84e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a173e84e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a173e84e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a173e84e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a173e84e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a173e84e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a173e84e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a173e84e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0a173e84e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a173e84e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a173e84e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a173e84e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a173e84e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a173e84e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0a173e84e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a1714de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a1714de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a1714de2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a1714de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a1714de2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a1714de2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a1714de2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a1714de2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a1714de2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a1714de2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a1714de2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a1714de2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a1714de2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a1714de2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5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10" Type="http://schemas.openxmlformats.org/officeDocument/2006/relationships/image" Target="../media/image8.png"/><Relationship Id="rId9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share the full error message, do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share your code saying “This gives an error” or “Doesn’t work”.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there is not enough information to help you out, we will wait until you post enough information before replying in the QA.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mind, we can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help with your personal homework or projects outside of the course material!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the Discord Chat channel is a great place to share your questions on your personal projects.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first lecture  “Welcome Message”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Click your messages on Udemy to find the auto welcome message.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the purpose of the discord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Resource links to the files can be found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provide all the files used inside of a zip file (no GitHub link).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Resource folder is a little blue folder next to the lecture title.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this set up in more detail in the Setup and Installation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19125" y="1832725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 sz="65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quick lecture is to help you find your starting point for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this course covers both Front-End and Back-End Web Development, different students with different skill sets will probably want to have different starting points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fully understand the curriculum, let’s have a very high level overview of what’s needed to create a website running on Django.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 rotWithShape="1">
          <a:blip r:embed="rId4">
            <a:alphaModFix/>
          </a:blip>
          <a:srcRect b="10550" l="32879" r="19324" t="38286"/>
          <a:stretch/>
        </p:blipFill>
        <p:spPr>
          <a:xfrm>
            <a:off x="108475" y="2262100"/>
            <a:ext cx="1443749" cy="10881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/>
        </p:nvSpPr>
        <p:spPr>
          <a:xfrm>
            <a:off x="125200" y="3350300"/>
            <a:ext cx="14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 Browser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1"/>
          <p:cNvSpPr/>
          <p:nvPr/>
        </p:nvSpPr>
        <p:spPr>
          <a:xfrm rot="5400000">
            <a:off x="1752048" y="2547151"/>
            <a:ext cx="215700" cy="5181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 rotWithShape="1">
          <a:blip r:embed="rId5">
            <a:alphaModFix/>
          </a:blip>
          <a:srcRect b="0" l="0" r="66307" t="0"/>
          <a:stretch/>
        </p:blipFill>
        <p:spPr>
          <a:xfrm>
            <a:off x="2239624" y="1648563"/>
            <a:ext cx="578601" cy="9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2"/>
          <p:cNvPicPr preferRelativeResize="0"/>
          <p:nvPr/>
        </p:nvPicPr>
        <p:blipFill rotWithShape="1">
          <a:blip r:embed="rId3">
            <a:alphaModFix/>
          </a:blip>
          <a:srcRect b="0" l="66307" r="0" t="0"/>
          <a:stretch/>
        </p:blipFill>
        <p:spPr>
          <a:xfrm>
            <a:off x="2239625" y="2420025"/>
            <a:ext cx="578601" cy="9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 rotWithShape="1">
          <a:blip r:embed="rId5">
            <a:alphaModFix/>
          </a:blip>
          <a:srcRect b="10550" l="32879" r="19324" t="38286"/>
          <a:stretch/>
        </p:blipFill>
        <p:spPr>
          <a:xfrm>
            <a:off x="108475" y="2262100"/>
            <a:ext cx="1443749" cy="10881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/>
        </p:nvSpPr>
        <p:spPr>
          <a:xfrm>
            <a:off x="125200" y="3350300"/>
            <a:ext cx="14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 Browser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32"/>
          <p:cNvSpPr/>
          <p:nvPr/>
        </p:nvSpPr>
        <p:spPr>
          <a:xfrm rot="5400000">
            <a:off x="1752048" y="2547151"/>
            <a:ext cx="215700" cy="5181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66307" t="0"/>
          <a:stretch/>
        </p:blipFill>
        <p:spPr>
          <a:xfrm>
            <a:off x="2239624" y="1648563"/>
            <a:ext cx="578601" cy="9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 b="0" l="66307" r="0" t="0"/>
          <a:stretch/>
        </p:blipFill>
        <p:spPr>
          <a:xfrm>
            <a:off x="2239625" y="2420025"/>
            <a:ext cx="578601" cy="9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3"/>
          <p:cNvPicPr preferRelativeResize="0"/>
          <p:nvPr/>
        </p:nvPicPr>
        <p:blipFill rotWithShape="1">
          <a:blip r:embed="rId5">
            <a:alphaModFix/>
          </a:blip>
          <a:srcRect b="10550" l="32879" r="19324" t="38286"/>
          <a:stretch/>
        </p:blipFill>
        <p:spPr>
          <a:xfrm>
            <a:off x="108475" y="2262100"/>
            <a:ext cx="1443749" cy="1088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 txBox="1"/>
          <p:nvPr/>
        </p:nvSpPr>
        <p:spPr>
          <a:xfrm>
            <a:off x="125200" y="3350300"/>
            <a:ext cx="14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 Browser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3"/>
          <p:cNvSpPr/>
          <p:nvPr/>
        </p:nvSpPr>
        <p:spPr>
          <a:xfrm rot="5400000">
            <a:off x="1752048" y="2547151"/>
            <a:ext cx="215700" cy="5181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3"/>
          <p:cNvPicPr preferRelativeResize="0"/>
          <p:nvPr/>
        </p:nvPicPr>
        <p:blipFill rotWithShape="1">
          <a:blip r:embed="rId3">
            <a:alphaModFix/>
          </a:blip>
          <a:srcRect b="0" l="0" r="66307" t="0"/>
          <a:stretch/>
        </p:blipFill>
        <p:spPr>
          <a:xfrm>
            <a:off x="2239624" y="1648563"/>
            <a:ext cx="578601" cy="9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16249" y="3427399"/>
            <a:ext cx="625343" cy="4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3" name="Google Shape;23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4"/>
          <p:cNvPicPr preferRelativeResize="0"/>
          <p:nvPr/>
        </p:nvPicPr>
        <p:blipFill rotWithShape="1">
          <a:blip r:embed="rId4">
            <a:alphaModFix/>
          </a:blip>
          <a:srcRect b="10550" l="32879" r="19324" t="38286"/>
          <a:stretch/>
        </p:blipFill>
        <p:spPr>
          <a:xfrm>
            <a:off x="108475" y="2262100"/>
            <a:ext cx="1443749" cy="108819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 txBox="1"/>
          <p:nvPr/>
        </p:nvSpPr>
        <p:spPr>
          <a:xfrm>
            <a:off x="125200" y="3350300"/>
            <a:ext cx="14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 Browser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4"/>
          <p:cNvSpPr/>
          <p:nvPr/>
        </p:nvSpPr>
        <p:spPr>
          <a:xfrm rot="5400000">
            <a:off x="1752048" y="2547151"/>
            <a:ext cx="215700" cy="5181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4"/>
          <p:cNvSpPr/>
          <p:nvPr/>
        </p:nvSpPr>
        <p:spPr>
          <a:xfrm rot="5400000">
            <a:off x="3015698" y="2547151"/>
            <a:ext cx="215700" cy="5181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4"/>
          <p:cNvPicPr preferRelativeResize="0"/>
          <p:nvPr/>
        </p:nvPicPr>
        <p:blipFill rotWithShape="1">
          <a:blip r:embed="rId5">
            <a:alphaModFix/>
          </a:blip>
          <a:srcRect b="26718" l="0" r="0" t="27569"/>
          <a:stretch/>
        </p:blipFill>
        <p:spPr>
          <a:xfrm>
            <a:off x="3505613" y="2553600"/>
            <a:ext cx="1742875" cy="79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/>
          <p:cNvPicPr preferRelativeResize="0"/>
          <p:nvPr/>
        </p:nvPicPr>
        <p:blipFill rotWithShape="1">
          <a:blip r:embed="rId6">
            <a:alphaModFix/>
          </a:blip>
          <a:srcRect b="0" l="66307" r="0" t="0"/>
          <a:stretch/>
        </p:blipFill>
        <p:spPr>
          <a:xfrm>
            <a:off x="2239625" y="2420025"/>
            <a:ext cx="578601" cy="9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4"/>
          <p:cNvPicPr preferRelativeResize="0"/>
          <p:nvPr/>
        </p:nvPicPr>
        <p:blipFill rotWithShape="1">
          <a:blip r:embed="rId6">
            <a:alphaModFix/>
          </a:blip>
          <a:srcRect b="0" l="0" r="66307" t="0"/>
          <a:stretch/>
        </p:blipFill>
        <p:spPr>
          <a:xfrm>
            <a:off x="2239624" y="1648563"/>
            <a:ext cx="578601" cy="9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16249" y="3427399"/>
            <a:ext cx="625343" cy="4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 rotWithShape="1">
          <a:blip r:embed="rId4">
            <a:alphaModFix/>
          </a:blip>
          <a:srcRect b="10550" l="32879" r="19324" t="38286"/>
          <a:stretch/>
        </p:blipFill>
        <p:spPr>
          <a:xfrm>
            <a:off x="108475" y="2262100"/>
            <a:ext cx="1443749" cy="108819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5"/>
          <p:cNvSpPr txBox="1"/>
          <p:nvPr/>
        </p:nvSpPr>
        <p:spPr>
          <a:xfrm>
            <a:off x="125200" y="3350300"/>
            <a:ext cx="14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 Browser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35"/>
          <p:cNvSpPr/>
          <p:nvPr/>
        </p:nvSpPr>
        <p:spPr>
          <a:xfrm rot="5400000">
            <a:off x="1752048" y="2547151"/>
            <a:ext cx="215700" cy="5181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5"/>
          <p:cNvSpPr/>
          <p:nvPr/>
        </p:nvSpPr>
        <p:spPr>
          <a:xfrm rot="5400000">
            <a:off x="3015698" y="2547151"/>
            <a:ext cx="215700" cy="5181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5061" y="1669589"/>
            <a:ext cx="764000" cy="7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5"/>
          <p:cNvPicPr preferRelativeResize="0"/>
          <p:nvPr/>
        </p:nvPicPr>
        <p:blipFill rotWithShape="1">
          <a:blip r:embed="rId6">
            <a:alphaModFix/>
          </a:blip>
          <a:srcRect b="26718" l="0" r="0" t="27569"/>
          <a:stretch/>
        </p:blipFill>
        <p:spPr>
          <a:xfrm>
            <a:off x="3505613" y="2553600"/>
            <a:ext cx="1742875" cy="79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5"/>
          <p:cNvPicPr preferRelativeResize="0"/>
          <p:nvPr/>
        </p:nvPicPr>
        <p:blipFill rotWithShape="1">
          <a:blip r:embed="rId7">
            <a:alphaModFix/>
          </a:blip>
          <a:srcRect b="0" l="66307" r="0" t="0"/>
          <a:stretch/>
        </p:blipFill>
        <p:spPr>
          <a:xfrm>
            <a:off x="2239625" y="2420025"/>
            <a:ext cx="578601" cy="9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5"/>
          <p:cNvPicPr preferRelativeResize="0"/>
          <p:nvPr/>
        </p:nvPicPr>
        <p:blipFill rotWithShape="1">
          <a:blip r:embed="rId7">
            <a:alphaModFix/>
          </a:blip>
          <a:srcRect b="0" l="0" r="66307" t="0"/>
          <a:stretch/>
        </p:blipFill>
        <p:spPr>
          <a:xfrm>
            <a:off x="2239624" y="1648563"/>
            <a:ext cx="578601" cy="9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16249" y="3427399"/>
            <a:ext cx="625343" cy="4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6"/>
          <p:cNvPicPr preferRelativeResize="0"/>
          <p:nvPr/>
        </p:nvPicPr>
        <p:blipFill rotWithShape="1">
          <a:blip r:embed="rId4">
            <a:alphaModFix/>
          </a:blip>
          <a:srcRect b="10550" l="32879" r="19324" t="38286"/>
          <a:stretch/>
        </p:blipFill>
        <p:spPr>
          <a:xfrm>
            <a:off x="108475" y="2262100"/>
            <a:ext cx="1443749" cy="108819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6"/>
          <p:cNvSpPr txBox="1"/>
          <p:nvPr/>
        </p:nvSpPr>
        <p:spPr>
          <a:xfrm>
            <a:off x="125200" y="3350300"/>
            <a:ext cx="14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 Browser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6"/>
          <p:cNvSpPr txBox="1"/>
          <p:nvPr/>
        </p:nvSpPr>
        <p:spPr>
          <a:xfrm>
            <a:off x="5853175" y="3233913"/>
            <a:ext cx="12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6"/>
          <p:cNvSpPr/>
          <p:nvPr/>
        </p:nvSpPr>
        <p:spPr>
          <a:xfrm rot="5400000">
            <a:off x="1752048" y="2547151"/>
            <a:ext cx="215700" cy="5181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6"/>
          <p:cNvSpPr/>
          <p:nvPr/>
        </p:nvSpPr>
        <p:spPr>
          <a:xfrm rot="5400000">
            <a:off x="3015698" y="2547151"/>
            <a:ext cx="215700" cy="5181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5061" y="1669589"/>
            <a:ext cx="764000" cy="7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6"/>
          <p:cNvPicPr preferRelativeResize="0"/>
          <p:nvPr/>
        </p:nvPicPr>
        <p:blipFill rotWithShape="1">
          <a:blip r:embed="rId6">
            <a:alphaModFix/>
          </a:blip>
          <a:srcRect b="26718" l="0" r="0" t="27569"/>
          <a:stretch/>
        </p:blipFill>
        <p:spPr>
          <a:xfrm>
            <a:off x="3505613" y="2553600"/>
            <a:ext cx="1742875" cy="79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6"/>
          <p:cNvSpPr/>
          <p:nvPr/>
        </p:nvSpPr>
        <p:spPr>
          <a:xfrm rot="5400000">
            <a:off x="5486273" y="2547151"/>
            <a:ext cx="215700" cy="5181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6"/>
          <p:cNvPicPr preferRelativeResize="0"/>
          <p:nvPr/>
        </p:nvPicPr>
        <p:blipFill rotWithShape="1">
          <a:blip r:embed="rId7">
            <a:alphaModFix/>
          </a:blip>
          <a:srcRect b="43580" l="18021" r="60886" t="18647"/>
          <a:stretch/>
        </p:blipFill>
        <p:spPr>
          <a:xfrm>
            <a:off x="5993362" y="2088300"/>
            <a:ext cx="1005424" cy="119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6"/>
          <p:cNvPicPr preferRelativeResize="0"/>
          <p:nvPr/>
        </p:nvPicPr>
        <p:blipFill rotWithShape="1">
          <a:blip r:embed="rId8">
            <a:alphaModFix/>
          </a:blip>
          <a:srcRect b="0" l="66307" r="0" t="0"/>
          <a:stretch/>
        </p:blipFill>
        <p:spPr>
          <a:xfrm>
            <a:off x="2239625" y="2420025"/>
            <a:ext cx="578601" cy="9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6"/>
          <p:cNvPicPr preferRelativeResize="0"/>
          <p:nvPr/>
        </p:nvPicPr>
        <p:blipFill rotWithShape="1">
          <a:blip r:embed="rId8">
            <a:alphaModFix/>
          </a:blip>
          <a:srcRect b="0" l="0" r="66307" t="0"/>
          <a:stretch/>
        </p:blipFill>
        <p:spPr>
          <a:xfrm>
            <a:off x="2239624" y="1648563"/>
            <a:ext cx="578601" cy="9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16249" y="3427399"/>
            <a:ext cx="625343" cy="4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7"/>
          <p:cNvPicPr preferRelativeResize="0"/>
          <p:nvPr/>
        </p:nvPicPr>
        <p:blipFill rotWithShape="1">
          <a:blip r:embed="rId4">
            <a:alphaModFix/>
          </a:blip>
          <a:srcRect b="10550" l="32879" r="19324" t="38286"/>
          <a:stretch/>
        </p:blipFill>
        <p:spPr>
          <a:xfrm>
            <a:off x="108475" y="2262100"/>
            <a:ext cx="1443749" cy="108819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7"/>
          <p:cNvSpPr txBox="1"/>
          <p:nvPr/>
        </p:nvSpPr>
        <p:spPr>
          <a:xfrm>
            <a:off x="125200" y="3350300"/>
            <a:ext cx="14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 Browser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7"/>
          <p:cNvSpPr txBox="1"/>
          <p:nvPr/>
        </p:nvSpPr>
        <p:spPr>
          <a:xfrm>
            <a:off x="5853175" y="3233913"/>
            <a:ext cx="12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37"/>
          <p:cNvSpPr/>
          <p:nvPr/>
        </p:nvSpPr>
        <p:spPr>
          <a:xfrm rot="5400000">
            <a:off x="1752048" y="2547151"/>
            <a:ext cx="215700" cy="5181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7"/>
          <p:cNvSpPr/>
          <p:nvPr/>
        </p:nvSpPr>
        <p:spPr>
          <a:xfrm rot="5400000">
            <a:off x="3015698" y="2547151"/>
            <a:ext cx="215700" cy="5181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5061" y="1669589"/>
            <a:ext cx="764000" cy="7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7"/>
          <p:cNvPicPr preferRelativeResize="0"/>
          <p:nvPr/>
        </p:nvPicPr>
        <p:blipFill rotWithShape="1">
          <a:blip r:embed="rId6">
            <a:alphaModFix/>
          </a:blip>
          <a:srcRect b="26718" l="0" r="0" t="27569"/>
          <a:stretch/>
        </p:blipFill>
        <p:spPr>
          <a:xfrm>
            <a:off x="3505613" y="2553600"/>
            <a:ext cx="1742875" cy="79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7"/>
          <p:cNvSpPr/>
          <p:nvPr/>
        </p:nvSpPr>
        <p:spPr>
          <a:xfrm rot="5400000">
            <a:off x="5486273" y="2547151"/>
            <a:ext cx="215700" cy="5181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37"/>
          <p:cNvPicPr preferRelativeResize="0"/>
          <p:nvPr/>
        </p:nvPicPr>
        <p:blipFill rotWithShape="1">
          <a:blip r:embed="rId7">
            <a:alphaModFix/>
          </a:blip>
          <a:srcRect b="43580" l="18021" r="60886" t="18647"/>
          <a:stretch/>
        </p:blipFill>
        <p:spPr>
          <a:xfrm>
            <a:off x="5993362" y="2088300"/>
            <a:ext cx="1005424" cy="119332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7"/>
          <p:cNvSpPr/>
          <p:nvPr/>
        </p:nvSpPr>
        <p:spPr>
          <a:xfrm rot="5400000">
            <a:off x="7196198" y="2547151"/>
            <a:ext cx="215700" cy="5181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37"/>
          <p:cNvPicPr preferRelativeResize="0"/>
          <p:nvPr/>
        </p:nvPicPr>
        <p:blipFill rotWithShape="1">
          <a:blip r:embed="rId8">
            <a:alphaModFix/>
          </a:blip>
          <a:srcRect b="0" l="0" r="73113" t="0"/>
          <a:stretch/>
        </p:blipFill>
        <p:spPr>
          <a:xfrm>
            <a:off x="7999001" y="2207500"/>
            <a:ext cx="651976" cy="6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7"/>
          <p:cNvPicPr preferRelativeResize="0"/>
          <p:nvPr/>
        </p:nvPicPr>
        <p:blipFill rotWithShape="1">
          <a:blip r:embed="rId8">
            <a:alphaModFix/>
          </a:blip>
          <a:srcRect b="0" l="25031" r="0" t="0"/>
          <a:stretch/>
        </p:blipFill>
        <p:spPr>
          <a:xfrm>
            <a:off x="7563097" y="2825100"/>
            <a:ext cx="152312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7"/>
          <p:cNvPicPr preferRelativeResize="0"/>
          <p:nvPr/>
        </p:nvPicPr>
        <p:blipFill rotWithShape="1">
          <a:blip r:embed="rId9">
            <a:alphaModFix/>
          </a:blip>
          <a:srcRect b="0" l="66307" r="0" t="0"/>
          <a:stretch/>
        </p:blipFill>
        <p:spPr>
          <a:xfrm>
            <a:off x="2239625" y="2420025"/>
            <a:ext cx="578601" cy="9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7"/>
          <p:cNvPicPr preferRelativeResize="0"/>
          <p:nvPr/>
        </p:nvPicPr>
        <p:blipFill rotWithShape="1">
          <a:blip r:embed="rId9">
            <a:alphaModFix/>
          </a:blip>
          <a:srcRect b="0" l="0" r="66307" t="0"/>
          <a:stretch/>
        </p:blipFill>
        <p:spPr>
          <a:xfrm>
            <a:off x="2239624" y="1648563"/>
            <a:ext cx="578601" cy="9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16249" y="3427399"/>
            <a:ext cx="625343" cy="4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Curriculum: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Front-End 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Curriculum: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Back-End 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Advanced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Django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Linode Deployment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Student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Totally New: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Start at 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Know Front-End: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Start at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Know only Python: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at HTML then possibly skip Python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Know Front-End and Python: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 Django!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you set-up for the course with a code editor!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1125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and Course Success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0" y="221990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 sz="65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THIS LECTURE! </a:t>
            </a:r>
            <a:endParaRPr b="1" sz="65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video player settings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view in 1080p quality.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Audio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posting to the QA forums please check for typos!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very easy to make a typo mistake, and you can use our provided files to double check for this.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