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Montserra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Montserrat-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Montserrat-italic.fntdata"/><Relationship Id="rId14" Type="http://schemas.openxmlformats.org/officeDocument/2006/relationships/slide" Target="slides/slide10.xml"/><Relationship Id="rId36" Type="http://schemas.openxmlformats.org/officeDocument/2006/relationships/font" Target="fonts/Montserrat-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Montserrat-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8a2492d0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8a2492d0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8a2492d0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8a2492d0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8a2492d0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8a2492d0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8a2492d0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8a2492d0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8a2492d0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8a2492d0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8a2492d0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8a2492d0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8a2492d0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8a2492d0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8a2492d0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8a2492d0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8a2492d0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8a2492d0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8a2492d0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8a2492d0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404b92013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04b92013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8a2492d0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8a2492d0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8a2492d0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8a2492d0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8a2492d0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8a2492d0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8a2492d0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08a2492d0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8a2492d06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08a2492d0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8a2492d06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8a2492d0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8a2492d06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08a2492d06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8a2492d06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8a2492d0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8a2492d06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8a2492d06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08a2492d06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08a2492d06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8a2492d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8a2492d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08a2492d06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08a2492d06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8a2492d0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8a2492d0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8a2492d0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8a2492d0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8a2492d0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8a2492d0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8a2492d0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8a2492d0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8a2492d0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8a2492d0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8a2492d0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8a2492d0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HTML</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ctrTitle"/>
          </p:nvPr>
        </p:nvSpPr>
        <p:spPr>
          <a:xfrm>
            <a:off x="311708" y="1125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Basic HTML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Tags</a:t>
            </a:r>
            <a:endParaRPr b="1">
              <a:latin typeface="Montserrat"/>
              <a:ea typeface="Montserrat"/>
              <a:cs typeface="Montserrat"/>
              <a:sym typeface="Montserrat"/>
            </a:endParaRPr>
          </a:p>
        </p:txBody>
      </p:sp>
      <p:sp>
        <p:nvSpPr>
          <p:cNvPr id="134" name="Google Shape;134;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35" name="Google Shape;135;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 name="Google Shape;136;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p:txBody>
      </p:sp>
      <p:sp>
        <p:nvSpPr>
          <p:cNvPr id="142" name="Google Shape;142;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quickly explore </a:t>
            </a:r>
            <a:r>
              <a:rPr lang="en" sz="2900">
                <a:solidFill>
                  <a:srgbClr val="434343"/>
                </a:solidFill>
                <a:latin typeface="Montserrat"/>
                <a:ea typeface="Montserrat"/>
                <a:cs typeface="Montserrat"/>
                <a:sym typeface="Montserrat"/>
              </a:rPr>
              <a:t>the</a:t>
            </a:r>
            <a:r>
              <a:rPr lang="en" sz="2900">
                <a:solidFill>
                  <a:srgbClr val="434343"/>
                </a:solidFill>
                <a:latin typeface="Montserrat"/>
                <a:ea typeface="Montserrat"/>
                <a:cs typeface="Montserrat"/>
                <a:sym typeface="Montserrat"/>
              </a:rPr>
              <a:t> following: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Website Source HTML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Inspecting Individual Elements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Creating a simple .html file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Seeing that file in our browser</a:t>
            </a:r>
            <a:endParaRPr sz="2900">
              <a:solidFill>
                <a:srgbClr val="434343"/>
              </a:solidFill>
              <a:latin typeface="Montserrat"/>
              <a:ea typeface="Montserrat"/>
              <a:cs typeface="Montserrat"/>
              <a:sym typeface="Montserrat"/>
            </a:endParaRPr>
          </a:p>
        </p:txBody>
      </p:sp>
      <p:pic>
        <p:nvPicPr>
          <p:cNvPr descr="watermark.jpg" id="143" name="Google Shape;143;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 name="Google Shape;144;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Lists</a:t>
            </a:r>
            <a:endParaRPr b="1">
              <a:latin typeface="Montserrat"/>
              <a:ea typeface="Montserrat"/>
              <a:cs typeface="Montserrat"/>
              <a:sym typeface="Montserrat"/>
            </a:endParaRPr>
          </a:p>
        </p:txBody>
      </p:sp>
      <p:sp>
        <p:nvSpPr>
          <p:cNvPr id="150" name="Google Shape;150;p2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51" name="Google Shape;151;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 name="Google Shape;152;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p:txBody>
      </p:sp>
      <p:sp>
        <p:nvSpPr>
          <p:cNvPr id="158" name="Google Shape;158;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common form factor on a page is a list, HTML has two main types of lists: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Ordered</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Set with </a:t>
            </a:r>
            <a:r>
              <a:rPr b="1" lang="en" sz="2900">
                <a:solidFill>
                  <a:srgbClr val="434343"/>
                </a:solidFill>
                <a:latin typeface="Montserrat"/>
                <a:ea typeface="Montserrat"/>
                <a:cs typeface="Montserrat"/>
                <a:sym typeface="Montserrat"/>
              </a:rPr>
              <a:t>&lt;ol&gt;&lt;/ol&gt; </a:t>
            </a:r>
            <a:r>
              <a:rPr lang="en" sz="2900">
                <a:solidFill>
                  <a:srgbClr val="434343"/>
                </a:solidFill>
                <a:latin typeface="Montserrat"/>
                <a:ea typeface="Montserrat"/>
                <a:cs typeface="Montserrat"/>
                <a:sym typeface="Montserrat"/>
              </a:rPr>
              <a:t>tags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numbered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Unordered</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Set with </a:t>
            </a:r>
            <a:r>
              <a:rPr b="1" lang="en" sz="2900">
                <a:solidFill>
                  <a:srgbClr val="434343"/>
                </a:solidFill>
                <a:latin typeface="Montserrat"/>
                <a:ea typeface="Montserrat"/>
                <a:cs typeface="Montserrat"/>
                <a:sym typeface="Montserrat"/>
              </a:rPr>
              <a:t>&lt;ul&gt;&lt;/ul&gt; </a:t>
            </a:r>
            <a:r>
              <a:rPr lang="en" sz="2900">
                <a:solidFill>
                  <a:srgbClr val="434343"/>
                </a:solidFill>
                <a:latin typeface="Montserrat"/>
                <a:ea typeface="Montserrat"/>
                <a:cs typeface="Montserrat"/>
                <a:sym typeface="Montserrat"/>
              </a:rPr>
              <a:t>tags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Uses bullet points</a:t>
            </a:r>
            <a:endParaRPr sz="2900">
              <a:solidFill>
                <a:srgbClr val="434343"/>
              </a:solidFill>
              <a:latin typeface="Montserrat"/>
              <a:ea typeface="Montserrat"/>
              <a:cs typeface="Montserrat"/>
              <a:sym typeface="Montserrat"/>
            </a:endParaRPr>
          </a:p>
        </p:txBody>
      </p:sp>
      <p:pic>
        <p:nvPicPr>
          <p:cNvPr descr="watermark.jpg" id="159" name="Google Shape;15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 name="Google Shape;16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p:txBody>
      </p:sp>
      <p:sp>
        <p:nvSpPr>
          <p:cNvPr id="166" name="Google Shape;166;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List items are denoted the same for either list using </a:t>
            </a:r>
            <a:r>
              <a:rPr b="1" lang="en" sz="2900">
                <a:solidFill>
                  <a:srgbClr val="434343"/>
                </a:solidFill>
                <a:latin typeface="Montserrat"/>
                <a:ea typeface="Montserrat"/>
                <a:cs typeface="Montserrat"/>
                <a:sym typeface="Montserrat"/>
              </a:rPr>
              <a:t>&lt;li&gt;&lt;/li&gt;</a:t>
            </a:r>
            <a:r>
              <a:rPr lang="en" sz="2900">
                <a:solidFill>
                  <a:srgbClr val="434343"/>
                </a:solidFill>
                <a:latin typeface="Montserrat"/>
                <a:ea typeface="Montserrat"/>
                <a:cs typeface="Montserrat"/>
                <a:sym typeface="Montserrat"/>
              </a:rPr>
              <a:t> tags.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check it out in our code editor and also explore how to preview the browser inside the editor.</a:t>
            </a:r>
            <a:endParaRPr sz="2900">
              <a:solidFill>
                <a:srgbClr val="434343"/>
              </a:solidFill>
              <a:latin typeface="Montserrat"/>
              <a:ea typeface="Montserrat"/>
              <a:cs typeface="Montserrat"/>
              <a:sym typeface="Montserrat"/>
            </a:endParaRPr>
          </a:p>
        </p:txBody>
      </p:sp>
      <p:pic>
        <p:nvPicPr>
          <p:cNvPr descr="watermark.jpg" id="167" name="Google Shape;16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 name="Google Shape;16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Divs and Spans</a:t>
            </a:r>
            <a:endParaRPr b="1">
              <a:latin typeface="Montserrat"/>
              <a:ea typeface="Montserrat"/>
              <a:cs typeface="Montserrat"/>
              <a:sym typeface="Montserrat"/>
            </a:endParaRPr>
          </a:p>
        </p:txBody>
      </p:sp>
      <p:sp>
        <p:nvSpPr>
          <p:cNvPr id="174" name="Google Shape;174;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5" name="Google Shape;17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 name="Google Shape;176;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p:txBody>
      </p:sp>
      <p:sp>
        <p:nvSpPr>
          <p:cNvPr id="182" name="Google Shape;182;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Divisions in our HTML can be created with &lt;div&gt;&lt;/div&gt; tags.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will allow us to separate out our HTML into different sections, which will become useful later when we want to apply certain styles to certain sections.</a:t>
            </a:r>
            <a:endParaRPr sz="2900">
              <a:solidFill>
                <a:srgbClr val="434343"/>
              </a:solidFill>
              <a:latin typeface="Montserrat"/>
              <a:ea typeface="Montserrat"/>
              <a:cs typeface="Montserrat"/>
              <a:sym typeface="Montserrat"/>
            </a:endParaRPr>
          </a:p>
        </p:txBody>
      </p:sp>
      <p:pic>
        <p:nvPicPr>
          <p:cNvPr descr="watermark.jpg" id="183" name="Google Shape;18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4" name="Google Shape;18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p:txBody>
      </p:sp>
      <p:sp>
        <p:nvSpPr>
          <p:cNvPr id="190" name="Google Shape;190;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Spans are similar but they are used to create inline containers.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Spans use </a:t>
            </a:r>
            <a:r>
              <a:rPr lang="en" sz="2900">
                <a:solidFill>
                  <a:srgbClr val="434343"/>
                </a:solidFill>
                <a:latin typeface="Montserrat"/>
                <a:ea typeface="Montserrat"/>
                <a:cs typeface="Montserrat"/>
                <a:sym typeface="Montserrat"/>
              </a:rPr>
              <a:t>the</a:t>
            </a:r>
            <a:r>
              <a:rPr lang="en" sz="2900">
                <a:solidFill>
                  <a:srgbClr val="434343"/>
                </a:solidFill>
                <a:latin typeface="Montserrat"/>
                <a:ea typeface="Montserrat"/>
                <a:cs typeface="Montserrat"/>
                <a:sym typeface="Montserrat"/>
              </a:rPr>
              <a:t> &lt;span&gt;&lt;/span&gt; tags.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While it won’t be entirely clear what the effect of these tags are beyond organization, once we know CSS, we can use these tags to apply styles to only certain elements on the webpage.</a:t>
            </a:r>
            <a:endParaRPr sz="2900">
              <a:solidFill>
                <a:srgbClr val="434343"/>
              </a:solidFill>
              <a:latin typeface="Montserrat"/>
              <a:ea typeface="Montserrat"/>
              <a:cs typeface="Montserrat"/>
              <a:sym typeface="Montserrat"/>
            </a:endParaRPr>
          </a:p>
        </p:txBody>
      </p:sp>
      <p:pic>
        <p:nvPicPr>
          <p:cNvPr descr="watermark.jpg" id="191" name="Google Shape;191;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2" name="Google Shape;19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ctrTitle"/>
          </p:nvPr>
        </p:nvSpPr>
        <p:spPr>
          <a:xfrm>
            <a:off x="311708" y="12017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Attributes with</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Image and Anchor Tags</a:t>
            </a:r>
            <a:endParaRPr b="1">
              <a:latin typeface="Montserrat"/>
              <a:ea typeface="Montserrat"/>
              <a:cs typeface="Montserrat"/>
              <a:sym typeface="Montserrat"/>
            </a:endParaRPr>
          </a:p>
        </p:txBody>
      </p:sp>
      <p:sp>
        <p:nvSpPr>
          <p:cNvPr id="198" name="Google Shape;198;p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99" name="Google Shape;199;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 name="Google Shape;200;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p:txBody>
      </p:sp>
      <p:sp>
        <p:nvSpPr>
          <p:cNvPr id="206" name="Google Shape;206;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saw in the previous lecture, we can add attributes inside of HTML tags, like adding the style attribute and specifying a text color.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Typically we’ll define style attributes in a separate CSS file for organization.</a:t>
            </a:r>
            <a:endParaRPr sz="2900">
              <a:solidFill>
                <a:srgbClr val="434343"/>
              </a:solidFill>
              <a:latin typeface="Montserrat"/>
              <a:ea typeface="Montserrat"/>
              <a:cs typeface="Montserrat"/>
              <a:sym typeface="Montserrat"/>
            </a:endParaRPr>
          </a:p>
        </p:txBody>
      </p:sp>
      <p:pic>
        <p:nvPicPr>
          <p:cNvPr descr="watermark.jpg" id="207" name="Google Shape;20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 name="Google Shape;20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HTML stands for HyperText Markup Language.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Markup Language just means it includes metadata for annotating the document (webpage) which is </a:t>
            </a:r>
            <a:r>
              <a:rPr lang="en" sz="2900">
                <a:solidFill>
                  <a:srgbClr val="434343"/>
                </a:solidFill>
                <a:latin typeface="Montserrat"/>
                <a:ea typeface="Montserrat"/>
                <a:cs typeface="Montserrat"/>
                <a:sym typeface="Montserrat"/>
              </a:rPr>
              <a:t>visually</a:t>
            </a:r>
            <a:r>
              <a:rPr lang="en" sz="2900">
                <a:solidFill>
                  <a:srgbClr val="434343"/>
                </a:solidFill>
                <a:latin typeface="Montserrat"/>
                <a:ea typeface="Montserrat"/>
                <a:cs typeface="Montserrat"/>
                <a:sym typeface="Montserrat"/>
              </a:rPr>
              <a:t> distinguishable from how the user </a:t>
            </a:r>
            <a:r>
              <a:rPr b="1" lang="en" sz="2900">
                <a:solidFill>
                  <a:srgbClr val="434343"/>
                </a:solidFill>
                <a:latin typeface="Montserrat"/>
                <a:ea typeface="Montserrat"/>
                <a:cs typeface="Montserrat"/>
                <a:sym typeface="Montserrat"/>
              </a:rPr>
              <a:t>sees</a:t>
            </a:r>
            <a:r>
              <a:rPr lang="en" sz="2900">
                <a:solidFill>
                  <a:srgbClr val="434343"/>
                </a:solidFill>
                <a:latin typeface="Montserrat"/>
                <a:ea typeface="Montserrat"/>
                <a:cs typeface="Montserrat"/>
                <a:sym typeface="Montserrat"/>
              </a:rPr>
              <a:t> the document.</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p:txBody>
      </p:sp>
      <p:sp>
        <p:nvSpPr>
          <p:cNvPr id="214" name="Google Shape;214;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Some HTML tags however need to have an attribute to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Examples include: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Image Tag:</a:t>
            </a:r>
            <a:endParaRPr sz="2900">
              <a:solidFill>
                <a:srgbClr val="434343"/>
              </a:solidFill>
              <a:latin typeface="Montserrat"/>
              <a:ea typeface="Montserrat"/>
              <a:cs typeface="Montserrat"/>
              <a:sym typeface="Montserrat"/>
            </a:endParaRPr>
          </a:p>
          <a:p>
            <a:pPr indent="-393700" lvl="2" marL="1828800" marR="0" rtl="0" algn="l">
              <a:lnSpc>
                <a:spcPct val="100000"/>
              </a:lnSpc>
              <a:spcBef>
                <a:spcPts val="0"/>
              </a:spcBef>
              <a:spcAft>
                <a:spcPts val="0"/>
              </a:spcAft>
              <a:buClr>
                <a:srgbClr val="434343"/>
              </a:buClr>
              <a:buSzPts val="2600"/>
              <a:buFont typeface="Montserrat"/>
              <a:buChar char="■"/>
            </a:pPr>
            <a:r>
              <a:rPr b="1" lang="en" sz="2600">
                <a:solidFill>
                  <a:srgbClr val="434343"/>
                </a:solidFill>
                <a:latin typeface="Montserrat"/>
                <a:ea typeface="Montserrat"/>
                <a:cs typeface="Montserrat"/>
                <a:sym typeface="Montserrat"/>
              </a:rPr>
              <a:t>&lt;img</a:t>
            </a:r>
            <a:r>
              <a:rPr lang="en" sz="2600">
                <a:solidFill>
                  <a:srgbClr val="434343"/>
                </a:solidFill>
                <a:latin typeface="Montserrat"/>
                <a:ea typeface="Montserrat"/>
                <a:cs typeface="Montserrat"/>
                <a:sym typeface="Montserrat"/>
              </a:rPr>
              <a:t> </a:t>
            </a:r>
            <a:r>
              <a:rPr b="1" lang="en" sz="2600">
                <a:solidFill>
                  <a:srgbClr val="434343"/>
                </a:solidFill>
                <a:latin typeface="Montserrat"/>
                <a:ea typeface="Montserrat"/>
                <a:cs typeface="Montserrat"/>
                <a:sym typeface="Montserrat"/>
              </a:rPr>
              <a:t>src= “example.png”&gt;</a:t>
            </a:r>
            <a:endParaRPr b="1" sz="26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Anchor Tag:</a:t>
            </a:r>
            <a:endParaRPr sz="2900">
              <a:solidFill>
                <a:srgbClr val="434343"/>
              </a:solidFill>
              <a:latin typeface="Montserrat"/>
              <a:ea typeface="Montserrat"/>
              <a:cs typeface="Montserrat"/>
              <a:sym typeface="Montserrat"/>
            </a:endParaRPr>
          </a:p>
          <a:p>
            <a:pPr indent="-393700" lvl="2" marL="1828800" marR="0" rtl="0" algn="l">
              <a:lnSpc>
                <a:spcPct val="100000"/>
              </a:lnSpc>
              <a:spcBef>
                <a:spcPts val="0"/>
              </a:spcBef>
              <a:spcAft>
                <a:spcPts val="0"/>
              </a:spcAft>
              <a:buClr>
                <a:srgbClr val="434343"/>
              </a:buClr>
              <a:buSzPts val="2600"/>
              <a:buFont typeface="Montserrat"/>
              <a:buChar char="■"/>
            </a:pPr>
            <a:r>
              <a:rPr b="1" lang="en" sz="2600">
                <a:solidFill>
                  <a:srgbClr val="434343"/>
                </a:solidFill>
                <a:latin typeface="Montserrat"/>
                <a:ea typeface="Montserrat"/>
                <a:cs typeface="Montserrat"/>
                <a:sym typeface="Montserrat"/>
              </a:rPr>
              <a:t>&lt;a href= “www.google.com”&gt;</a:t>
            </a:r>
            <a:r>
              <a:rPr lang="en" sz="2600">
                <a:solidFill>
                  <a:srgbClr val="434343"/>
                </a:solidFill>
                <a:latin typeface="Montserrat"/>
                <a:ea typeface="Montserrat"/>
                <a:cs typeface="Montserrat"/>
                <a:sym typeface="Montserrat"/>
              </a:rPr>
              <a:t>Text</a:t>
            </a:r>
            <a:r>
              <a:rPr b="1" lang="en" sz="2600">
                <a:solidFill>
                  <a:srgbClr val="434343"/>
                </a:solidFill>
                <a:latin typeface="Montserrat"/>
                <a:ea typeface="Montserrat"/>
                <a:cs typeface="Montserrat"/>
                <a:sym typeface="Montserrat"/>
              </a:rPr>
              <a:t>&lt;/a&gt;</a:t>
            </a:r>
            <a:endParaRPr b="1" sz="2600">
              <a:solidFill>
                <a:srgbClr val="434343"/>
              </a:solidFill>
              <a:latin typeface="Montserrat"/>
              <a:ea typeface="Montserrat"/>
              <a:cs typeface="Montserrat"/>
              <a:sym typeface="Montserrat"/>
            </a:endParaRPr>
          </a:p>
        </p:txBody>
      </p:sp>
      <p:pic>
        <p:nvPicPr>
          <p:cNvPr descr="watermark.jpg" id="215" name="Google Shape;215;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6" name="Google Shape;216;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p:txBody>
      </p:sp>
      <p:sp>
        <p:nvSpPr>
          <p:cNvPr id="222" name="Google Shape;222;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Image tags allow us to show image files like .jpg or .png and Anchor tags allow us to link to other webpages.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of these in our code!</a:t>
            </a:r>
            <a:endParaRPr sz="2900">
              <a:solidFill>
                <a:srgbClr val="434343"/>
              </a:solidFill>
              <a:latin typeface="Montserrat"/>
              <a:ea typeface="Montserrat"/>
              <a:cs typeface="Montserrat"/>
              <a:sym typeface="Montserrat"/>
            </a:endParaRPr>
          </a:p>
        </p:txBody>
      </p:sp>
      <p:pic>
        <p:nvPicPr>
          <p:cNvPr descr="watermark.jpg" id="223" name="Google Shape;22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4" name="Google Shape;22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Tables</a:t>
            </a:r>
            <a:endParaRPr b="1">
              <a:latin typeface="Montserrat"/>
              <a:ea typeface="Montserrat"/>
              <a:cs typeface="Montserrat"/>
              <a:sym typeface="Montserrat"/>
            </a:endParaRPr>
          </a:p>
        </p:txBody>
      </p:sp>
      <p:sp>
        <p:nvSpPr>
          <p:cNvPr id="230" name="Google Shape;230;p3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31" name="Google Shape;231;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 name="Google Shape;232;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Forms</a:t>
            </a:r>
            <a:endParaRPr b="1">
              <a:latin typeface="Montserrat"/>
              <a:ea typeface="Montserrat"/>
              <a:cs typeface="Montserrat"/>
              <a:sym typeface="Montserrat"/>
            </a:endParaRPr>
          </a:p>
        </p:txBody>
      </p:sp>
      <p:sp>
        <p:nvSpPr>
          <p:cNvPr id="238" name="Google Shape;238;p3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 Basics</a:t>
            </a:r>
            <a:endParaRPr/>
          </a:p>
        </p:txBody>
      </p:sp>
      <p:pic>
        <p:nvPicPr>
          <p:cNvPr descr="watermark.jpg" id="239" name="Google Shape;239;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 name="Google Shape;24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p:txBody>
      </p:sp>
      <p:sp>
        <p:nvSpPr>
          <p:cNvPr id="246" name="Google Shape;246;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When you visit a website, you may have </a:t>
            </a:r>
            <a:r>
              <a:rPr lang="en" sz="2900">
                <a:solidFill>
                  <a:srgbClr val="434343"/>
                </a:solidFill>
                <a:latin typeface="Montserrat"/>
                <a:ea typeface="Montserrat"/>
                <a:cs typeface="Montserrat"/>
                <a:sym typeface="Montserrat"/>
              </a:rPr>
              <a:t>noticed</a:t>
            </a:r>
            <a:r>
              <a:rPr lang="en" sz="2900">
                <a:solidFill>
                  <a:srgbClr val="434343"/>
                </a:solidFill>
                <a:latin typeface="Montserrat"/>
                <a:ea typeface="Montserrat"/>
                <a:cs typeface="Montserrat"/>
                <a:sym typeface="Montserrat"/>
              </a:rPr>
              <a:t> the URL starts with HTTP.</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HTTP stands for Hypertext Transfer Protocol and is the protocol used to enable communication (HTML Transfer) between a client and server.</a:t>
            </a:r>
            <a:endParaRPr sz="2900">
              <a:solidFill>
                <a:srgbClr val="434343"/>
              </a:solidFill>
              <a:latin typeface="Montserrat"/>
              <a:ea typeface="Montserrat"/>
              <a:cs typeface="Montserrat"/>
              <a:sym typeface="Montserrat"/>
            </a:endParaRPr>
          </a:p>
        </p:txBody>
      </p:sp>
      <p:pic>
        <p:nvPicPr>
          <p:cNvPr descr="watermark.jpg" id="247" name="Google Shape;247;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 name="Google Shape;248;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p:txBody>
      </p:sp>
      <p:sp>
        <p:nvSpPr>
          <p:cNvPr id="254" name="Google Shape;254;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HTTPS just means that the HTTP is secured through encryption.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many methods available using HTTP,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GET</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Requests data from a source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Sends data to a server</a:t>
            </a:r>
            <a:endParaRPr sz="2900">
              <a:solidFill>
                <a:srgbClr val="434343"/>
              </a:solidFill>
              <a:latin typeface="Montserrat"/>
              <a:ea typeface="Montserrat"/>
              <a:cs typeface="Montserrat"/>
              <a:sym typeface="Montserrat"/>
            </a:endParaRPr>
          </a:p>
        </p:txBody>
      </p:sp>
      <p:pic>
        <p:nvPicPr>
          <p:cNvPr descr="watermark.jpg" id="255" name="Google Shape;255;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6" name="Google Shape;256;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p:txBody>
      </p:sp>
      <p:sp>
        <p:nvSpPr>
          <p:cNvPr id="262" name="Google Shape;262;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typical user interacting with a webpage won’t be aware of GET and POST but still use them often when filling out a </a:t>
            </a:r>
            <a:r>
              <a:rPr b="1" lang="en" sz="2900">
                <a:solidFill>
                  <a:srgbClr val="434343"/>
                </a:solidFill>
                <a:latin typeface="Montserrat"/>
                <a:ea typeface="Montserrat"/>
                <a:cs typeface="Montserrat"/>
                <a:sym typeface="Montserrat"/>
              </a:rPr>
              <a:t>form</a:t>
            </a:r>
            <a:r>
              <a:rPr lang="en" sz="2900">
                <a:solidFill>
                  <a:srgbClr val="434343"/>
                </a:solidFill>
                <a:latin typeface="Montserrat"/>
                <a:ea typeface="Montserrat"/>
                <a:cs typeface="Montserrat"/>
                <a:sym typeface="Montserrat"/>
              </a:rPr>
              <a:t> on a page.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a google search is filling out a </a:t>
            </a:r>
            <a:r>
              <a:rPr b="1" lang="en" sz="2900">
                <a:solidFill>
                  <a:srgbClr val="434343"/>
                </a:solidFill>
                <a:latin typeface="Montserrat"/>
                <a:ea typeface="Montserrat"/>
                <a:cs typeface="Montserrat"/>
                <a:sym typeface="Montserrat"/>
              </a:rPr>
              <a:t>form</a:t>
            </a:r>
            <a:r>
              <a:rPr lang="en" sz="2900">
                <a:solidFill>
                  <a:srgbClr val="434343"/>
                </a:solidFill>
                <a:latin typeface="Montserrat"/>
                <a:ea typeface="Montserrat"/>
                <a:cs typeface="Montserrat"/>
                <a:sym typeface="Montserrat"/>
              </a:rPr>
              <a:t> with a single text field and a submit button.</a:t>
            </a:r>
            <a:endParaRPr sz="2900">
              <a:solidFill>
                <a:srgbClr val="434343"/>
              </a:solidFill>
              <a:latin typeface="Montserrat"/>
              <a:ea typeface="Montserrat"/>
              <a:cs typeface="Montserrat"/>
              <a:sym typeface="Montserrat"/>
            </a:endParaRPr>
          </a:p>
        </p:txBody>
      </p:sp>
      <p:pic>
        <p:nvPicPr>
          <p:cNvPr descr="watermark.jpg" id="263" name="Google Shape;263;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 name="Google Shape;264;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p:txBody>
      </p:sp>
      <p:sp>
        <p:nvSpPr>
          <p:cNvPr id="270" name="Google Shape;270;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Forms</a:t>
            </a:r>
            <a:r>
              <a:rPr lang="en" sz="2900">
                <a:solidFill>
                  <a:srgbClr val="434343"/>
                </a:solidFill>
                <a:latin typeface="Montserrat"/>
                <a:ea typeface="Montserrat"/>
                <a:cs typeface="Montserrat"/>
                <a:sym typeface="Montserrat"/>
              </a:rPr>
              <a:t> are one of the most important HTML elements we’ll learn about since its the main way we will </a:t>
            </a:r>
            <a:r>
              <a:rPr lang="en" sz="2900">
                <a:solidFill>
                  <a:srgbClr val="434343"/>
                </a:solidFill>
                <a:latin typeface="Montserrat"/>
                <a:ea typeface="Montserrat"/>
                <a:cs typeface="Montserrat"/>
                <a:sym typeface="Montserrat"/>
              </a:rPr>
              <a:t>receive</a:t>
            </a:r>
            <a:r>
              <a:rPr lang="en" sz="2900">
                <a:solidFill>
                  <a:srgbClr val="434343"/>
                </a:solidFill>
                <a:latin typeface="Montserrat"/>
                <a:ea typeface="Montserrat"/>
                <a:cs typeface="Montserrat"/>
                <a:sym typeface="Montserrat"/>
              </a:rPr>
              <a:t> information from the client using the website.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Inside an HTML Form there are </a:t>
            </a:r>
            <a:r>
              <a:rPr b="1" lang="en" sz="2900">
                <a:solidFill>
                  <a:srgbClr val="434343"/>
                </a:solidFill>
                <a:latin typeface="Montserrat"/>
                <a:ea typeface="Montserrat"/>
                <a:cs typeface="Montserrat"/>
                <a:sym typeface="Montserrat"/>
              </a:rPr>
              <a:t>input</a:t>
            </a:r>
            <a:r>
              <a:rPr lang="en" sz="2900">
                <a:solidFill>
                  <a:srgbClr val="434343"/>
                </a:solidFill>
                <a:latin typeface="Montserrat"/>
                <a:ea typeface="Montserrat"/>
                <a:cs typeface="Montserrat"/>
                <a:sym typeface="Montserrat"/>
              </a:rPr>
              <a:t> tags and </a:t>
            </a:r>
            <a:r>
              <a:rPr b="1" lang="en" sz="2900">
                <a:solidFill>
                  <a:srgbClr val="434343"/>
                </a:solidFill>
                <a:latin typeface="Montserrat"/>
                <a:ea typeface="Montserrat"/>
                <a:cs typeface="Montserrat"/>
                <a:sym typeface="Montserrat"/>
              </a:rPr>
              <a:t>label</a:t>
            </a:r>
            <a:r>
              <a:rPr lang="en" sz="2900">
                <a:solidFill>
                  <a:srgbClr val="434343"/>
                </a:solidFill>
                <a:latin typeface="Montserrat"/>
                <a:ea typeface="Montserrat"/>
                <a:cs typeface="Montserrat"/>
                <a:sym typeface="Montserrat"/>
              </a:rPr>
              <a:t> tags, where the attributes play a large role in determining how they work.</a:t>
            </a:r>
            <a:endParaRPr sz="2900">
              <a:solidFill>
                <a:srgbClr val="434343"/>
              </a:solidFill>
              <a:latin typeface="Montserrat"/>
              <a:ea typeface="Montserrat"/>
              <a:cs typeface="Montserrat"/>
              <a:sym typeface="Montserrat"/>
            </a:endParaRPr>
          </a:p>
        </p:txBody>
      </p:sp>
      <p:pic>
        <p:nvPicPr>
          <p:cNvPr descr="watermark.jpg" id="271" name="Google Shape;271;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 name="Google Shape;27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p:txBody>
      </p:sp>
      <p:sp>
        <p:nvSpPr>
          <p:cNvPr id="278" name="Google Shape;278;p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label tag dictates what the user can see on the Form page.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input tag dictates what the user can actually provide as information.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these concepts inside our code </a:t>
            </a:r>
            <a:r>
              <a:rPr lang="en" sz="2900">
                <a:solidFill>
                  <a:srgbClr val="434343"/>
                </a:solidFill>
                <a:latin typeface="Montserrat"/>
                <a:ea typeface="Montserrat"/>
                <a:cs typeface="Montserrat"/>
                <a:sym typeface="Montserrat"/>
              </a:rPr>
              <a:t>editor</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79" name="Google Shape;279;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 name="Google Shape;280;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Forms</a:t>
            </a:r>
            <a:endParaRPr b="1">
              <a:latin typeface="Montserrat"/>
              <a:ea typeface="Montserrat"/>
              <a:cs typeface="Montserrat"/>
              <a:sym typeface="Montserrat"/>
            </a:endParaRPr>
          </a:p>
        </p:txBody>
      </p:sp>
      <p:sp>
        <p:nvSpPr>
          <p:cNvPr id="286" name="Google Shape;286;p4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 Input Selection Types</a:t>
            </a:r>
            <a:endParaRPr/>
          </a:p>
        </p:txBody>
      </p:sp>
      <p:pic>
        <p:nvPicPr>
          <p:cNvPr descr="watermark.jpg" id="287" name="Google Shape;287;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 name="Google Shape;288;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when you visit a webpage, you’ll notice there is text on the page, but there is also text at the top of the tab.</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74" name="Google Shape;74;p15"/>
          <p:cNvPicPr preferRelativeResize="0"/>
          <p:nvPr/>
        </p:nvPicPr>
        <p:blipFill rotWithShape="1">
          <a:blip r:embed="rId4">
            <a:alphaModFix/>
          </a:blip>
          <a:srcRect b="19018" l="17461" r="20418" t="24295"/>
          <a:stretch/>
        </p:blipFill>
        <p:spPr>
          <a:xfrm>
            <a:off x="2674400" y="2629675"/>
            <a:ext cx="3580376" cy="236895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p:txBody>
      </p:sp>
      <p:sp>
        <p:nvSpPr>
          <p:cNvPr id="294" name="Google Shape;294;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many different types of input selection we can setup for the user.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cover just a few of them here, keep in mind we’ll introduce more </a:t>
            </a:r>
            <a:r>
              <a:rPr lang="en" sz="2900">
                <a:solidFill>
                  <a:srgbClr val="434343"/>
                </a:solidFill>
                <a:latin typeface="Montserrat"/>
                <a:ea typeface="Montserrat"/>
                <a:cs typeface="Montserrat"/>
                <a:sym typeface="Montserrat"/>
              </a:rPr>
              <a:t>further</a:t>
            </a:r>
            <a:r>
              <a:rPr lang="en" sz="2900">
                <a:solidFill>
                  <a:srgbClr val="434343"/>
                </a:solidFill>
                <a:latin typeface="Montserrat"/>
                <a:ea typeface="Montserrat"/>
                <a:cs typeface="Montserrat"/>
                <a:sym typeface="Montserrat"/>
              </a:rPr>
              <a:t> along the course, but you can always check out the MDN web docs for more details on input types and attributes.</a:t>
            </a:r>
            <a:endParaRPr sz="2900">
              <a:solidFill>
                <a:srgbClr val="434343"/>
              </a:solidFill>
              <a:latin typeface="Montserrat"/>
              <a:ea typeface="Montserrat"/>
              <a:cs typeface="Montserrat"/>
              <a:sym typeface="Montserrat"/>
            </a:endParaRPr>
          </a:p>
        </p:txBody>
      </p:sp>
      <p:pic>
        <p:nvPicPr>
          <p:cNvPr descr="watermark.jpg" id="295" name="Google Shape;295;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6" name="Google Shape;296;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p:txBody>
      </p:sp>
      <p:sp>
        <p:nvSpPr>
          <p:cNvPr id="80" name="Google Shape;80;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when you visit a webpage, you’ll notice there is text on the page, but there is also text at the top of the tab.</a:t>
            </a:r>
            <a:endParaRPr sz="2900">
              <a:solidFill>
                <a:srgbClr val="434343"/>
              </a:solidFill>
              <a:latin typeface="Montserrat"/>
              <a:ea typeface="Montserrat"/>
              <a:cs typeface="Montserrat"/>
              <a:sym typeface="Montserrat"/>
            </a:endParaRPr>
          </a:p>
        </p:txBody>
      </p:sp>
      <p:pic>
        <p:nvPicPr>
          <p:cNvPr descr="watermark.jpg" id="81" name="Google Shape;81;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 name="Google Shape;82;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3" name="Google Shape;83;p16"/>
          <p:cNvPicPr preferRelativeResize="0"/>
          <p:nvPr/>
        </p:nvPicPr>
        <p:blipFill rotWithShape="1">
          <a:blip r:embed="rId4">
            <a:alphaModFix/>
          </a:blip>
          <a:srcRect b="19018" l="17461" r="20418" t="24295"/>
          <a:stretch/>
        </p:blipFill>
        <p:spPr>
          <a:xfrm>
            <a:off x="2674400" y="2629675"/>
            <a:ext cx="3580376" cy="2368951"/>
          </a:xfrm>
          <a:prstGeom prst="rect">
            <a:avLst/>
          </a:prstGeom>
          <a:noFill/>
          <a:ln>
            <a:noFill/>
          </a:ln>
        </p:spPr>
      </p:pic>
      <p:sp>
        <p:nvSpPr>
          <p:cNvPr id="84" name="Google Shape;84;p16"/>
          <p:cNvSpPr/>
          <p:nvPr/>
        </p:nvSpPr>
        <p:spPr>
          <a:xfrm rot="-1426266">
            <a:off x="2926668" y="3800311"/>
            <a:ext cx="1048666" cy="294431"/>
          </a:xfrm>
          <a:prstGeom prst="rightArrow">
            <a:avLst>
              <a:gd fmla="val 50000" name="adj1"/>
              <a:gd fmla="val 50000" name="adj2"/>
            </a:avLst>
          </a:prstGeom>
          <a:solidFill>
            <a:srgbClr val="DD7E6B"/>
          </a:solidFill>
          <a:ln cap="flat" cmpd="sng" w="9525">
            <a:solidFill>
              <a:srgbClr val="F4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rot="-1426266">
            <a:off x="2052768" y="2828511"/>
            <a:ext cx="1048666" cy="294431"/>
          </a:xfrm>
          <a:prstGeom prst="rightArrow">
            <a:avLst>
              <a:gd fmla="val 50000" name="adj1"/>
              <a:gd fmla="val 50000" name="adj2"/>
            </a:avLst>
          </a:prstGeom>
          <a:solidFill>
            <a:srgbClr val="DD7E6B"/>
          </a:solidFill>
          <a:ln cap="flat" cmpd="sng" w="9525">
            <a:solidFill>
              <a:srgbClr val="F4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p:txBody>
      </p:sp>
      <p:sp>
        <p:nvSpPr>
          <p:cNvPr id="91" name="Google Shape;91;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how do we actually tell the browser which text goes where?</a:t>
            </a:r>
            <a:endParaRPr sz="2900">
              <a:solidFill>
                <a:srgbClr val="434343"/>
              </a:solidFill>
              <a:latin typeface="Montserrat"/>
              <a:ea typeface="Montserrat"/>
              <a:cs typeface="Montserrat"/>
              <a:sym typeface="Montserrat"/>
            </a:endParaRPr>
          </a:p>
        </p:txBody>
      </p:sp>
      <p:pic>
        <p:nvPicPr>
          <p:cNvPr descr="watermark.jpg" id="92" name="Google Shape;92;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 name="Google Shape;93;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4" name="Google Shape;94;p17"/>
          <p:cNvPicPr preferRelativeResize="0"/>
          <p:nvPr/>
        </p:nvPicPr>
        <p:blipFill rotWithShape="1">
          <a:blip r:embed="rId4">
            <a:alphaModFix/>
          </a:blip>
          <a:srcRect b="19018" l="17461" r="20418" t="24295"/>
          <a:stretch/>
        </p:blipFill>
        <p:spPr>
          <a:xfrm>
            <a:off x="2674400" y="2629675"/>
            <a:ext cx="3580376" cy="2368951"/>
          </a:xfrm>
          <a:prstGeom prst="rect">
            <a:avLst/>
          </a:prstGeom>
          <a:noFill/>
          <a:ln>
            <a:noFill/>
          </a:ln>
        </p:spPr>
      </p:pic>
      <p:sp>
        <p:nvSpPr>
          <p:cNvPr id="95" name="Google Shape;95;p17"/>
          <p:cNvSpPr/>
          <p:nvPr/>
        </p:nvSpPr>
        <p:spPr>
          <a:xfrm rot="-1426266">
            <a:off x="2926668" y="3800311"/>
            <a:ext cx="1048666" cy="294431"/>
          </a:xfrm>
          <a:prstGeom prst="rightArrow">
            <a:avLst>
              <a:gd fmla="val 50000" name="adj1"/>
              <a:gd fmla="val 50000" name="adj2"/>
            </a:avLst>
          </a:prstGeom>
          <a:solidFill>
            <a:srgbClr val="DD7E6B"/>
          </a:solidFill>
          <a:ln cap="flat" cmpd="sng" w="9525">
            <a:solidFill>
              <a:srgbClr val="F4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rot="-1426266">
            <a:off x="2052768" y="2828511"/>
            <a:ext cx="1048666" cy="294431"/>
          </a:xfrm>
          <a:prstGeom prst="rightArrow">
            <a:avLst>
              <a:gd fmla="val 50000" name="adj1"/>
              <a:gd fmla="val 50000" name="adj2"/>
            </a:avLst>
          </a:prstGeom>
          <a:solidFill>
            <a:srgbClr val="DD7E6B"/>
          </a:solidFill>
          <a:ln cap="flat" cmpd="sng" w="9525">
            <a:solidFill>
              <a:srgbClr val="F4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p:txBody>
      </p:sp>
      <p:sp>
        <p:nvSpPr>
          <p:cNvPr id="102" name="Google Shape;102;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simply “markup” the </a:t>
            </a:r>
            <a:r>
              <a:rPr lang="en" sz="2900">
                <a:solidFill>
                  <a:srgbClr val="434343"/>
                </a:solidFill>
                <a:latin typeface="Montserrat"/>
                <a:ea typeface="Montserrat"/>
                <a:cs typeface="Montserrat"/>
                <a:sym typeface="Montserrat"/>
              </a:rPr>
              <a:t>language</a:t>
            </a:r>
            <a:r>
              <a:rPr lang="en" sz="2900">
                <a:solidFill>
                  <a:srgbClr val="434343"/>
                </a:solidFill>
                <a:latin typeface="Montserrat"/>
                <a:ea typeface="Montserrat"/>
                <a:cs typeface="Montserrat"/>
                <a:sym typeface="Montserrat"/>
              </a:rPr>
              <a:t> text with instructions in the form of </a:t>
            </a:r>
            <a:r>
              <a:rPr b="1" lang="en" sz="2900">
                <a:solidFill>
                  <a:srgbClr val="434343"/>
                </a:solidFill>
                <a:latin typeface="Montserrat"/>
                <a:ea typeface="Montserrat"/>
                <a:cs typeface="Montserrat"/>
                <a:sym typeface="Montserrat"/>
              </a:rPr>
              <a:t>tags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Defining a title in the tab:</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&lt;title&gt;</a:t>
            </a:r>
            <a:r>
              <a:rPr lang="en" sz="2900">
                <a:solidFill>
                  <a:srgbClr val="434343"/>
                </a:solidFill>
                <a:latin typeface="Montserrat"/>
                <a:ea typeface="Montserrat"/>
                <a:cs typeface="Montserrat"/>
                <a:sym typeface="Montserrat"/>
              </a:rPr>
              <a:t>Title in Tab</a:t>
            </a:r>
            <a:r>
              <a:rPr b="1" lang="en" sz="2900">
                <a:solidFill>
                  <a:srgbClr val="434343"/>
                </a:solidFill>
                <a:latin typeface="Montserrat"/>
                <a:ea typeface="Montserrat"/>
                <a:cs typeface="Montserrat"/>
                <a:sym typeface="Montserrat"/>
              </a:rPr>
              <a:t>&lt;/title&gt;</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Defining text on the webpage:</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&lt;body&gt;</a:t>
            </a:r>
            <a:r>
              <a:rPr lang="en" sz="2900">
                <a:solidFill>
                  <a:srgbClr val="434343"/>
                </a:solidFill>
                <a:latin typeface="Montserrat"/>
                <a:ea typeface="Montserrat"/>
                <a:cs typeface="Montserrat"/>
                <a:sym typeface="Montserrat"/>
              </a:rPr>
              <a:t>Text on page</a:t>
            </a:r>
            <a:r>
              <a:rPr b="1" lang="en" sz="2900">
                <a:solidFill>
                  <a:srgbClr val="434343"/>
                </a:solidFill>
                <a:latin typeface="Montserrat"/>
                <a:ea typeface="Montserrat"/>
                <a:cs typeface="Montserrat"/>
                <a:sym typeface="Montserrat"/>
              </a:rPr>
              <a:t>&lt;/body&gt;</a:t>
            </a:r>
            <a:endParaRPr b="1" sz="2900">
              <a:solidFill>
                <a:srgbClr val="434343"/>
              </a:solidFill>
              <a:latin typeface="Montserrat"/>
              <a:ea typeface="Montserrat"/>
              <a:cs typeface="Montserrat"/>
              <a:sym typeface="Montserrat"/>
            </a:endParaRPr>
          </a:p>
        </p:txBody>
      </p:sp>
      <p:pic>
        <p:nvPicPr>
          <p:cNvPr descr="watermark.jpg" id="103" name="Google Shape;103;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p:txBody>
      </p:sp>
      <p:sp>
        <p:nvSpPr>
          <p:cNvPr id="110" name="Google Shape;110;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section of the course focuses on understanding the most important and basic HTML </a:t>
            </a:r>
            <a:r>
              <a:rPr lang="en" sz="2900">
                <a:solidFill>
                  <a:srgbClr val="434343"/>
                </a:solidFill>
                <a:latin typeface="Montserrat"/>
                <a:ea typeface="Montserrat"/>
                <a:cs typeface="Montserrat"/>
                <a:sym typeface="Montserrat"/>
              </a:rPr>
              <a:t>content</a:t>
            </a:r>
            <a:r>
              <a:rPr lang="en" sz="2900">
                <a:solidFill>
                  <a:srgbClr val="434343"/>
                </a:solidFill>
                <a:latin typeface="Montserrat"/>
                <a:ea typeface="Montserrat"/>
                <a:cs typeface="Montserrat"/>
                <a:sym typeface="Montserrat"/>
              </a:rPr>
              <a:t> and tags.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we’ll see that Django can actually insert and automatically create this HTML content for us, but to understand what it’s creating, we need to understand the basic HTML first.</a:t>
            </a:r>
            <a:endParaRPr sz="2900">
              <a:solidFill>
                <a:srgbClr val="434343"/>
              </a:solidFill>
              <a:latin typeface="Montserrat"/>
              <a:ea typeface="Montserrat"/>
              <a:cs typeface="Montserrat"/>
              <a:sym typeface="Montserrat"/>
            </a:endParaRPr>
          </a:p>
        </p:txBody>
      </p:sp>
      <p:pic>
        <p:nvPicPr>
          <p:cNvPr descr="watermark.jpg" id="111" name="Google Shape;111;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p:txBody>
      </p:sp>
      <p:sp>
        <p:nvSpPr>
          <p:cNvPr id="118" name="Google Shape;118;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HTML Section Overview:</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Basic Tags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Lists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Divs and Spans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Attributes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Tables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Forms</a:t>
            </a:r>
            <a:endParaRPr sz="2900">
              <a:solidFill>
                <a:srgbClr val="434343"/>
              </a:solidFill>
              <a:latin typeface="Montserrat"/>
              <a:ea typeface="Montserrat"/>
              <a:cs typeface="Montserrat"/>
              <a:sym typeface="Montserrat"/>
            </a:endParaRPr>
          </a:p>
        </p:txBody>
      </p:sp>
      <p:pic>
        <p:nvPicPr>
          <p:cNvPr descr="watermark.jpg" id="119" name="Google Shape;119;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126" name="Google Shape;126;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7" name="Google Shape;127;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