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Montserrat"/>
      <p:regular r:id="rId40"/>
      <p:bold r:id="rId41"/>
      <p:italic r:id="rId42"/>
      <p:boldItalic r:id="rId43"/>
    </p:embeddedFon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8.xml"/><Relationship Id="rId44" Type="http://schemas.openxmlformats.org/officeDocument/2006/relationships/font" Target="fonts/SourceSansPro-regular.fntdata"/><Relationship Id="rId21" Type="http://schemas.openxmlformats.org/officeDocument/2006/relationships/slide" Target="slides/slide17.xml"/><Relationship Id="rId43" Type="http://schemas.openxmlformats.org/officeDocument/2006/relationships/font" Target="fonts/Montserrat-boldItalic.fntdata"/><Relationship Id="rId24" Type="http://schemas.openxmlformats.org/officeDocument/2006/relationships/slide" Target="slides/slide20.xml"/><Relationship Id="rId46" Type="http://schemas.openxmlformats.org/officeDocument/2006/relationships/font" Target="fonts/SourceSansPro-italic.fntdata"/><Relationship Id="rId23" Type="http://schemas.openxmlformats.org/officeDocument/2006/relationships/slide" Target="slides/slide19.xml"/><Relationship Id="rId45" Type="http://schemas.openxmlformats.org/officeDocument/2006/relationships/font" Target="fonts/SourceSans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SourceSansPr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24d8acf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24d8ac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424d8ac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424d8ac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24d8acf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424d8acf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24d8acf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24d8ac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24d8acf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24d8acf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24d8acf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24d8acf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24d8acf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24d8acf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424d8acf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424d8acf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24d8acf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24d8acf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24d8acf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424d8acf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424d8acf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424d8acf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424d8acf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424d8acf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424d8acf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424d8acf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424d8acf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424d8acf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424d8acf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424d8acff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424d8acf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424d8acf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424d8acf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424d8acf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24d8acf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24d8acf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424d8acf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424d8acf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424d8acf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424d8acf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424d8a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424d8a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424d8acf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424d8acf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424d8acf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424d8acf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424d8acf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424d8acf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424d8acf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424d8acf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424d8acf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424d8acf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424d8acf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424d8acf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24d8ac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24d8ac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24d8ac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24d8ac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24d8ac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24d8ac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24d8acf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24d8acf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24d8acf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24d8acf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24d8ac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24d8ac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CSS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31" name="Google Shape;131;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Color Styling on Elements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Common Style Attributes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Box Models</a:t>
            </a:r>
            <a:endParaRPr sz="2900">
              <a:solidFill>
                <a:srgbClr val="434343"/>
              </a:solidFill>
              <a:latin typeface="Montserrat"/>
              <a:ea typeface="Montserrat"/>
              <a:cs typeface="Montserrat"/>
              <a:sym typeface="Montserrat"/>
            </a:endParaRPr>
          </a:p>
        </p:txBody>
      </p:sp>
      <p:pic>
        <p:nvPicPr>
          <p:cNvPr descr="watermark.jpg" id="132" name="Google Shape;132;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 name="Google Shape;133;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39" name="Google Shape;139;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0" name="Google Shape;140;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 name="Google Shape;141;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Basic Styling with CSS</a:t>
            </a:r>
            <a:endParaRPr b="1">
              <a:latin typeface="Montserrat"/>
              <a:ea typeface="Montserrat"/>
              <a:cs typeface="Montserrat"/>
              <a:sym typeface="Montserrat"/>
            </a:endParaRPr>
          </a:p>
        </p:txBody>
      </p:sp>
      <p:sp>
        <p:nvSpPr>
          <p:cNvPr id="147" name="Google Shape;147;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8" name="Google Shape;14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 name="Google Shape;14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ctrTitle"/>
          </p:nvPr>
        </p:nvSpPr>
        <p:spPr>
          <a:xfrm>
            <a:off x="311708" y="1354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Common Style Attributes</a:t>
            </a:r>
            <a:endParaRPr b="1">
              <a:latin typeface="Montserrat"/>
              <a:ea typeface="Montserrat"/>
              <a:cs typeface="Montserrat"/>
              <a:sym typeface="Montserrat"/>
            </a:endParaRPr>
          </a:p>
        </p:txBody>
      </p:sp>
      <p:sp>
        <p:nvSpPr>
          <p:cNvPr id="155" name="Google Shape;155;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56" name="Google Shape;156;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 name="Google Shape;157;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ctrTitle"/>
          </p:nvPr>
        </p:nvSpPr>
        <p:spPr>
          <a:xfrm>
            <a:off x="311700" y="1354175"/>
            <a:ext cx="8520600" cy="147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Selectors</a:t>
            </a:r>
            <a:endParaRPr b="1">
              <a:latin typeface="Montserrat"/>
              <a:ea typeface="Montserrat"/>
              <a:cs typeface="Montserrat"/>
              <a:sym typeface="Montserrat"/>
            </a:endParaRPr>
          </a:p>
        </p:txBody>
      </p:sp>
      <p:sp>
        <p:nvSpPr>
          <p:cNvPr id="163" name="Google Shape;16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71" name="Google Shape;171;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seen that we can use </a:t>
            </a:r>
            <a:r>
              <a:rPr b="1" lang="en" sz="2900">
                <a:solidFill>
                  <a:srgbClr val="434343"/>
                </a:solidFill>
                <a:latin typeface="Montserrat"/>
                <a:ea typeface="Montserrat"/>
                <a:cs typeface="Montserrat"/>
                <a:sym typeface="Montserrat"/>
              </a:rPr>
              <a:t>divs</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spans</a:t>
            </a:r>
            <a:r>
              <a:rPr lang="en" sz="2900">
                <a:solidFill>
                  <a:srgbClr val="434343"/>
                </a:solidFill>
                <a:latin typeface="Montserrat"/>
                <a:ea typeface="Montserrat"/>
                <a:cs typeface="Montserrat"/>
                <a:sym typeface="Montserrat"/>
              </a:rPr>
              <a:t> to apply styling to only certain elements, even if they share the same tag.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we can use selectors like </a:t>
            </a:r>
            <a:r>
              <a:rPr b="1" lang="en" sz="2900">
                <a:solidFill>
                  <a:srgbClr val="434343"/>
                </a:solidFill>
                <a:latin typeface="Montserrat"/>
                <a:ea typeface="Montserrat"/>
                <a:cs typeface="Montserrat"/>
                <a:sym typeface="Montserrat"/>
              </a:rPr>
              <a:t>class</a:t>
            </a:r>
            <a:r>
              <a:rPr lang="en" sz="2900">
                <a:solidFill>
                  <a:srgbClr val="434343"/>
                </a:solidFill>
                <a:latin typeface="Montserrat"/>
                <a:ea typeface="Montserrat"/>
                <a:cs typeface="Montserrat"/>
                <a:sym typeface="Montserrat"/>
              </a:rPr>
              <a:t> and </a:t>
            </a:r>
            <a:r>
              <a:rPr b="1" lang="en" sz="2900">
                <a:solidFill>
                  <a:srgbClr val="434343"/>
                </a:solidFill>
                <a:latin typeface="Montserrat"/>
                <a:ea typeface="Montserrat"/>
                <a:cs typeface="Montserrat"/>
                <a:sym typeface="Montserrat"/>
              </a:rPr>
              <a:t>id</a:t>
            </a:r>
            <a:r>
              <a:rPr lang="en" sz="2900">
                <a:solidFill>
                  <a:srgbClr val="434343"/>
                </a:solidFill>
                <a:latin typeface="Montserrat"/>
                <a:ea typeface="Montserrat"/>
                <a:cs typeface="Montserrat"/>
                <a:sym typeface="Montserrat"/>
              </a:rPr>
              <a:t> to have a lot more control and flexibility over this.</a:t>
            </a:r>
            <a:endParaRPr sz="2900">
              <a:solidFill>
                <a:srgbClr val="434343"/>
              </a:solidFill>
              <a:latin typeface="Montserrat"/>
              <a:ea typeface="Montserrat"/>
              <a:cs typeface="Montserrat"/>
              <a:sym typeface="Montserrat"/>
            </a:endParaRPr>
          </a:p>
        </p:txBody>
      </p:sp>
      <p:pic>
        <p:nvPicPr>
          <p:cNvPr descr="watermark.jpg" id="172" name="Google Shape;17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 name="Google Shape;17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79" name="Google Shape;179;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180" name="Google Shape;18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 name="Google Shape;18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87" name="Google Shape;187;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188" name="Google Shape;18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9"/>
          <p:cNvSpPr/>
          <p:nvPr/>
        </p:nvSpPr>
        <p:spPr>
          <a:xfrm>
            <a:off x="1237575" y="2396675"/>
            <a:ext cx="3549900" cy="1304100"/>
          </a:xfrm>
          <a:prstGeom prst="roundRect">
            <a:avLst>
              <a:gd fmla="val 16667" name="adj"/>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1237575" y="1919775"/>
            <a:ext cx="3549900" cy="4044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a:off x="1237575" y="3748575"/>
            <a:ext cx="3936000" cy="4422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98" name="Google Shape;198;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199" name="Google Shape;19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0"/>
          <p:cNvSpPr/>
          <p:nvPr/>
        </p:nvSpPr>
        <p:spPr>
          <a:xfrm>
            <a:off x="1237575" y="2396675"/>
            <a:ext cx="3549900" cy="1304100"/>
          </a:xfrm>
          <a:prstGeom prst="roundRect">
            <a:avLst>
              <a:gd fmla="val 16667" name="adj"/>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1237575" y="1919775"/>
            <a:ext cx="3549900" cy="4044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1237575" y="3748575"/>
            <a:ext cx="3936000" cy="4422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1728050" y="2815275"/>
            <a:ext cx="2962800" cy="4422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10" name="Google Shape;21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assign elements a </a:t>
            </a:r>
            <a:r>
              <a:rPr b="1" lang="en" sz="2900">
                <a:solidFill>
                  <a:srgbClr val="434343"/>
                </a:solidFill>
                <a:latin typeface="Montserrat"/>
                <a:ea typeface="Montserrat"/>
                <a:cs typeface="Montserrat"/>
                <a:sym typeface="Montserrat"/>
              </a:rPr>
              <a:t>class</a:t>
            </a:r>
            <a:r>
              <a:rPr lang="en" sz="2900">
                <a:solidFill>
                  <a:srgbClr val="434343"/>
                </a:solidFill>
                <a:latin typeface="Montserrat"/>
                <a:ea typeface="Montserrat"/>
                <a:cs typeface="Montserrat"/>
                <a:sym typeface="Montserrat"/>
              </a:rPr>
              <a:t> attribute with a specific name for CSS purposes.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Classes are typically used within </a:t>
            </a:r>
            <a:r>
              <a:rPr b="1" lang="en" sz="2900">
                <a:solidFill>
                  <a:srgbClr val="434343"/>
                </a:solidFill>
                <a:latin typeface="Montserrat"/>
                <a:ea typeface="Montserrat"/>
                <a:cs typeface="Montserrat"/>
                <a:sym typeface="Montserrat"/>
              </a:rPr>
              <a:t>divs</a:t>
            </a:r>
            <a:r>
              <a:rPr lang="en" sz="2900">
                <a:solidFill>
                  <a:srgbClr val="434343"/>
                </a:solidFill>
                <a:latin typeface="Montserrat"/>
                <a:ea typeface="Montserrat"/>
                <a:cs typeface="Montserrat"/>
                <a:sym typeface="Montserrat"/>
              </a:rPr>
              <a:t> to group the styling of everything inside the div container together.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Classes can be repeatedly used across a webpage across elements.</a:t>
            </a:r>
            <a:endParaRPr sz="2900">
              <a:solidFill>
                <a:srgbClr val="434343"/>
              </a:solidFill>
              <a:latin typeface="Montserrat"/>
              <a:ea typeface="Montserrat"/>
              <a:cs typeface="Montserrat"/>
              <a:sym typeface="Montserrat"/>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very basics of HTML tags and elements, let’s move on to a brief introduction to CSS: Cascading Style Sheets.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CSS is designed to separate out the </a:t>
            </a:r>
            <a:r>
              <a:rPr b="1" lang="en" sz="2900">
                <a:solidFill>
                  <a:srgbClr val="434343"/>
                </a:solidFill>
                <a:latin typeface="Montserrat"/>
                <a:ea typeface="Montserrat"/>
                <a:cs typeface="Montserrat"/>
                <a:sym typeface="Montserrat"/>
              </a:rPr>
              <a:t>styling</a:t>
            </a:r>
            <a:r>
              <a:rPr lang="en" sz="2900">
                <a:solidFill>
                  <a:srgbClr val="434343"/>
                </a:solidFill>
                <a:latin typeface="Montserrat"/>
                <a:ea typeface="Montserrat"/>
                <a:cs typeface="Montserrat"/>
                <a:sym typeface="Montserrat"/>
              </a:rPr>
              <a:t> of the HTML elements into a separate document.</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18" name="Google Shape;21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Ids are an attribute also used to connect for styling, </a:t>
            </a:r>
            <a:r>
              <a:rPr b="1" lang="en" sz="2900">
                <a:solidFill>
                  <a:srgbClr val="434343"/>
                </a:solidFill>
                <a:latin typeface="Montserrat"/>
                <a:ea typeface="Montserrat"/>
                <a:cs typeface="Montserrat"/>
                <a:sym typeface="Montserrat"/>
              </a:rPr>
              <a:t>but</a:t>
            </a:r>
            <a:r>
              <a:rPr lang="en" sz="2900">
                <a:solidFill>
                  <a:srgbClr val="434343"/>
                </a:solidFill>
                <a:latin typeface="Montserrat"/>
                <a:ea typeface="Montserrat"/>
                <a:cs typeface="Montserrat"/>
                <a:sym typeface="Montserrat"/>
              </a:rPr>
              <a:t> should be completely unique and used for only a single element on the webpage.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revisit our example…</a:t>
            </a:r>
            <a:endParaRPr sz="2900">
              <a:solidFill>
                <a:srgbClr val="434343"/>
              </a:solidFill>
              <a:latin typeface="Montserrat"/>
              <a:ea typeface="Montserrat"/>
              <a:cs typeface="Montserrat"/>
              <a:sym typeface="Montserrat"/>
            </a:endParaRPr>
          </a:p>
        </p:txBody>
      </p:sp>
      <p:pic>
        <p:nvPicPr>
          <p:cNvPr descr="watermark.jpg" id="219" name="Google Shape;21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26" name="Google Shape;22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227" name="Google Shape;22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34" name="Google Shape;23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 id= “one” &gt;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 </a:t>
            </a:r>
            <a:r>
              <a:rPr b="1" lang="en" sz="2900">
                <a:solidFill>
                  <a:srgbClr val="434343"/>
                </a:solidFill>
                <a:latin typeface="Source Sans Pro"/>
                <a:ea typeface="Source Sans Pro"/>
                <a:cs typeface="Source Sans Pro"/>
                <a:sym typeface="Source Sans Pro"/>
              </a:rPr>
              <a:t> id= “two” </a:t>
            </a:r>
            <a:r>
              <a:rPr b="1" lang="en" sz="2900">
                <a:solidFill>
                  <a:srgbClr val="434343"/>
                </a:solidFill>
                <a:latin typeface="Source Sans Pro"/>
                <a:ea typeface="Source Sans Pro"/>
                <a:cs typeface="Source Sans Pro"/>
                <a:sym typeface="Source Sans Pro"/>
              </a:rPr>
              <a:t>&gt;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235" name="Google Shape;23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42" name="Google Shape;24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 id= “one” &gt;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 class= “myclass”&gt;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  id= “two” &gt;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243" name="Google Shape;24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50" name="Google Shape;250;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 id= “one” &gt;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 class= “myclass”&gt;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  id= “two” &gt;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251" name="Google Shape;251;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 name="Google Shape;252;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 name="Google Shape;253;p36"/>
          <p:cNvSpPr/>
          <p:nvPr/>
        </p:nvSpPr>
        <p:spPr>
          <a:xfrm>
            <a:off x="2076725" y="2396675"/>
            <a:ext cx="2783100" cy="448200"/>
          </a:xfrm>
          <a:prstGeom prst="roundRect">
            <a:avLst>
              <a:gd fmla="val 16667" name="adj"/>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1774875" y="3755000"/>
            <a:ext cx="1738800" cy="448200"/>
          </a:xfrm>
          <a:prstGeom prst="roundRect">
            <a:avLst>
              <a:gd fmla="val 16667" name="adj"/>
            </a:avLst>
          </a:prstGeom>
          <a:no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1774875" y="1894250"/>
            <a:ext cx="1635900" cy="448200"/>
          </a:xfrm>
          <a:prstGeom prst="roundRect">
            <a:avLst>
              <a:gd fmla="val 16667" name="adj"/>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following HTML code: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b="1" lang="en" sz="2900">
                <a:solidFill>
                  <a:srgbClr val="434343"/>
                </a:solidFill>
                <a:latin typeface="Source Sans Pro"/>
                <a:ea typeface="Source Sans Pro"/>
                <a:cs typeface="Source Sans Pro"/>
                <a:sym typeface="Source Sans Pro"/>
              </a:rPr>
              <a:t>&lt;p id= “one” &gt;</a:t>
            </a:r>
            <a:r>
              <a:rPr lang="en" sz="2900">
                <a:solidFill>
                  <a:srgbClr val="434343"/>
                </a:solidFill>
                <a:latin typeface="Source Sans Pro"/>
                <a:ea typeface="Source Sans Pro"/>
                <a:cs typeface="Source Sans Pro"/>
                <a:sym typeface="Source Sans Pro"/>
              </a:rPr>
              <a:t>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 class= “myclass”&gt;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lang="en" sz="2900">
                <a:solidFill>
                  <a:srgbClr val="434343"/>
                </a:solidFill>
                <a:latin typeface="Source Sans Pro"/>
                <a:ea typeface="Source Sans Pro"/>
                <a:cs typeface="Source Sans Pro"/>
                <a:sym typeface="Source Sans Pro"/>
              </a:rPr>
              <a:t>	</a:t>
            </a:r>
            <a:r>
              <a:rPr b="1" lang="en" sz="2900">
                <a:solidFill>
                  <a:srgbClr val="434343"/>
                </a:solidFill>
                <a:latin typeface="Source Sans Pro"/>
                <a:ea typeface="Source Sans Pro"/>
                <a:cs typeface="Source Sans Pro"/>
                <a:sym typeface="Source Sans Pro"/>
              </a:rPr>
              <a:t>&lt;p&gt;</a:t>
            </a:r>
            <a:r>
              <a:rPr lang="en" sz="2900">
                <a:solidFill>
                  <a:srgbClr val="434343"/>
                </a:solidFill>
                <a:latin typeface="Source Sans Pro"/>
                <a:ea typeface="Source Sans Pro"/>
                <a:cs typeface="Source Sans Pro"/>
                <a:sym typeface="Source Sans Pro"/>
              </a:rPr>
              <a:t>Inside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0"/>
              </a:spcAft>
              <a:buNone/>
            </a:pPr>
            <a:r>
              <a:rPr b="1" lang="en" sz="2900">
                <a:solidFill>
                  <a:srgbClr val="434343"/>
                </a:solidFill>
                <a:latin typeface="Source Sans Pro"/>
                <a:ea typeface="Source Sans Pro"/>
                <a:cs typeface="Source Sans Pro"/>
                <a:sym typeface="Source Sans Pro"/>
              </a:rPr>
              <a:t>&lt;/div&gt;</a:t>
            </a:r>
            <a:endParaRPr b="1" sz="2900">
              <a:solidFill>
                <a:srgbClr val="434343"/>
              </a:solidFill>
              <a:latin typeface="Source Sans Pro"/>
              <a:ea typeface="Source Sans Pro"/>
              <a:cs typeface="Source Sans Pro"/>
              <a:sym typeface="Source Sans Pro"/>
            </a:endParaRPr>
          </a:p>
          <a:p>
            <a:pPr indent="0" lvl="0" marL="914400" marR="0" rtl="0" algn="l">
              <a:lnSpc>
                <a:spcPct val="100000"/>
              </a:lnSpc>
              <a:spcBef>
                <a:spcPts val="100"/>
              </a:spcBef>
              <a:spcAft>
                <a:spcPts val="100"/>
              </a:spcAft>
              <a:buNone/>
            </a:pPr>
            <a:r>
              <a:rPr b="1" lang="en" sz="2900">
                <a:solidFill>
                  <a:srgbClr val="434343"/>
                </a:solidFill>
                <a:latin typeface="Source Sans Pro"/>
                <a:ea typeface="Source Sans Pro"/>
                <a:cs typeface="Source Sans Pro"/>
                <a:sym typeface="Source Sans Pro"/>
              </a:rPr>
              <a:t>&lt;p  id= “two” &gt;</a:t>
            </a:r>
            <a:r>
              <a:rPr lang="en" sz="2900">
                <a:solidFill>
                  <a:srgbClr val="434343"/>
                </a:solidFill>
                <a:latin typeface="Source Sans Pro"/>
                <a:ea typeface="Source Sans Pro"/>
                <a:cs typeface="Source Sans Pro"/>
                <a:sym typeface="Source Sans Pro"/>
              </a:rPr>
              <a:t>Also Outside Div</a:t>
            </a:r>
            <a:r>
              <a:rPr b="1" lang="en" sz="2900">
                <a:solidFill>
                  <a:srgbClr val="434343"/>
                </a:solidFill>
                <a:latin typeface="Source Sans Pro"/>
                <a:ea typeface="Source Sans Pro"/>
                <a:cs typeface="Source Sans Pro"/>
                <a:sym typeface="Source Sans Pro"/>
              </a:rPr>
              <a:t>&lt;/p&gt;</a:t>
            </a:r>
            <a:endParaRPr b="1" sz="2900">
              <a:solidFill>
                <a:srgbClr val="434343"/>
              </a:solidFill>
              <a:latin typeface="Source Sans Pro"/>
              <a:ea typeface="Source Sans Pro"/>
              <a:cs typeface="Source Sans Pro"/>
              <a:sym typeface="Source Sans Pro"/>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37"/>
          <p:cNvSpPr/>
          <p:nvPr/>
        </p:nvSpPr>
        <p:spPr>
          <a:xfrm>
            <a:off x="1237575" y="2396675"/>
            <a:ext cx="4026600" cy="1304100"/>
          </a:xfrm>
          <a:prstGeom prst="roundRect">
            <a:avLst>
              <a:gd fmla="val 16667" name="adj"/>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1293400" y="3755000"/>
            <a:ext cx="5781900" cy="448200"/>
          </a:xfrm>
          <a:prstGeom prst="roundRect">
            <a:avLst>
              <a:gd fmla="val 16667" name="adj"/>
            </a:avLst>
          </a:prstGeom>
          <a:no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1237575" y="1894250"/>
            <a:ext cx="5101200" cy="448200"/>
          </a:xfrm>
          <a:prstGeom prst="roundRect">
            <a:avLst>
              <a:gd fmla="val 16667" name="adj"/>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72" name="Google Shape;272;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this out in HTML and CSS!</a:t>
            </a:r>
            <a:endParaRPr sz="2900">
              <a:solidFill>
                <a:srgbClr val="434343"/>
              </a:solidFill>
              <a:latin typeface="Montserrat"/>
              <a:ea typeface="Montserrat"/>
              <a:cs typeface="Montserrat"/>
              <a:sym typeface="Montserrat"/>
            </a:endParaRPr>
          </a:p>
        </p:txBody>
      </p:sp>
      <p:pic>
        <p:nvPicPr>
          <p:cNvPr descr="watermark.jpg" id="273" name="Google Shape;273;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 name="Google Shape;274;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ctrTitle"/>
          </p:nvPr>
        </p:nvSpPr>
        <p:spPr>
          <a:xfrm>
            <a:off x="311700" y="1354175"/>
            <a:ext cx="8520600" cy="147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Fonts</a:t>
            </a:r>
            <a:endParaRPr b="1">
              <a:latin typeface="Montserrat"/>
              <a:ea typeface="Montserrat"/>
              <a:cs typeface="Montserrat"/>
              <a:sym typeface="Montserrat"/>
            </a:endParaRPr>
          </a:p>
        </p:txBody>
      </p:sp>
      <p:sp>
        <p:nvSpPr>
          <p:cNvPr id="280" name="Google Shape;280;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81" name="Google Shape;28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ctrTitle"/>
          </p:nvPr>
        </p:nvSpPr>
        <p:spPr>
          <a:xfrm>
            <a:off x="311700" y="1354175"/>
            <a:ext cx="8520600" cy="147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CSS Box Model</a:t>
            </a:r>
            <a:endParaRPr b="1">
              <a:latin typeface="Montserrat"/>
              <a:ea typeface="Montserrat"/>
              <a:cs typeface="Montserrat"/>
              <a:sym typeface="Montserrat"/>
            </a:endParaRPr>
          </a:p>
        </p:txBody>
      </p:sp>
      <p:sp>
        <p:nvSpPr>
          <p:cNvPr id="288" name="Google Shape;288;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89" name="Google Shape;289;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 name="Google Shape;290;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296" name="Google Shape;29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seen that using CSS we can specify a border around an HTML element.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border is actually part of the </a:t>
            </a:r>
            <a:r>
              <a:rPr b="1" lang="en" sz="2900">
                <a:solidFill>
                  <a:srgbClr val="434343"/>
                </a:solidFill>
                <a:latin typeface="Montserrat"/>
                <a:ea typeface="Montserrat"/>
                <a:cs typeface="Montserrat"/>
                <a:sym typeface="Montserrat"/>
              </a:rPr>
              <a:t>CSS Box Model</a:t>
            </a:r>
            <a:r>
              <a:rPr lang="en" sz="2900">
                <a:solidFill>
                  <a:srgbClr val="434343"/>
                </a:solidFill>
                <a:latin typeface="Montserrat"/>
                <a:ea typeface="Montserrat"/>
                <a:cs typeface="Montserrat"/>
                <a:sym typeface="Montserrat"/>
              </a:rPr>
              <a:t> which is a group of edges surrounding the element.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297" name="Google Shape;29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8" name="Google Shape;29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elements have a </a:t>
            </a:r>
            <a:r>
              <a:rPr b="1" lang="en" sz="2900">
                <a:solidFill>
                  <a:srgbClr val="434343"/>
                </a:solidFill>
                <a:latin typeface="Montserrat"/>
                <a:ea typeface="Montserrat"/>
                <a:cs typeface="Montserrat"/>
                <a:sym typeface="Montserrat"/>
              </a:rPr>
              <a:t>style</a:t>
            </a:r>
            <a:r>
              <a:rPr lang="en" sz="2900">
                <a:solidFill>
                  <a:srgbClr val="434343"/>
                </a:solidFill>
                <a:latin typeface="Montserrat"/>
                <a:ea typeface="Montserrat"/>
                <a:cs typeface="Montserrat"/>
                <a:sym typeface="Montserrat"/>
              </a:rPr>
              <a:t> attribute, for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&lt;p&gt;</a:t>
            </a:r>
            <a:r>
              <a:rPr lang="en" sz="2900">
                <a:solidFill>
                  <a:srgbClr val="434343"/>
                </a:solidFill>
                <a:highlight>
                  <a:srgbClr val="FFFFFF"/>
                </a:highlight>
                <a:latin typeface="Montserrat"/>
                <a:ea typeface="Montserrat"/>
                <a:cs typeface="Montserrat"/>
                <a:sym typeface="Montserrat"/>
              </a:rPr>
              <a:t>Text</a:t>
            </a:r>
            <a:r>
              <a:rPr lang="en" sz="2900">
                <a:solidFill>
                  <a:srgbClr val="434343"/>
                </a:solidFill>
                <a:latin typeface="Montserrat"/>
                <a:ea typeface="Montserrat"/>
                <a:cs typeface="Montserrat"/>
                <a:sym typeface="Montserrat"/>
              </a:rPr>
              <a:t>&lt;/p&gt;</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pic>
        <p:nvPicPr>
          <p:cNvPr descr="watermark.jpg" id="304" name="Google Shape;30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5" name="Google Shape;30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6" name="Google Shape;306;p42"/>
          <p:cNvSpPr/>
          <p:nvPr/>
        </p:nvSpPr>
        <p:spPr>
          <a:xfrm>
            <a:off x="3303125" y="2680425"/>
            <a:ext cx="2926200" cy="950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CONTENT</a:t>
            </a:r>
            <a:endParaRPr b="1" sz="2300">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4" name="Google Shape;314;p43"/>
          <p:cNvSpPr/>
          <p:nvPr/>
        </p:nvSpPr>
        <p:spPr>
          <a:xfrm>
            <a:off x="2810525" y="2197450"/>
            <a:ext cx="3911400" cy="18186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PADDING</a:t>
            </a:r>
            <a:endParaRPr b="1" sz="1800">
              <a:latin typeface="Montserrat"/>
              <a:ea typeface="Montserrat"/>
              <a:cs typeface="Montserrat"/>
              <a:sym typeface="Montserrat"/>
            </a:endParaRPr>
          </a:p>
        </p:txBody>
      </p:sp>
      <p:sp>
        <p:nvSpPr>
          <p:cNvPr id="315" name="Google Shape;315;p43"/>
          <p:cNvSpPr/>
          <p:nvPr/>
        </p:nvSpPr>
        <p:spPr>
          <a:xfrm>
            <a:off x="3303125" y="2680425"/>
            <a:ext cx="2926200" cy="950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CONTENT</a:t>
            </a:r>
            <a:endParaRPr b="1" sz="2300">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pic>
        <p:nvPicPr>
          <p:cNvPr descr="watermark.jpg" id="321" name="Google Shape;321;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2" name="Google Shape;322;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3" name="Google Shape;323;p44"/>
          <p:cNvSpPr/>
          <p:nvPr/>
        </p:nvSpPr>
        <p:spPr>
          <a:xfrm>
            <a:off x="2272925" y="1720525"/>
            <a:ext cx="4986600" cy="2511300"/>
          </a:xfrm>
          <a:prstGeom prst="rect">
            <a:avLst/>
          </a:prstGeom>
          <a:solidFill>
            <a:srgbClr val="D9D9D9"/>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BORDER</a:t>
            </a:r>
            <a:endParaRPr b="1" sz="1800">
              <a:latin typeface="Montserrat"/>
              <a:ea typeface="Montserrat"/>
              <a:cs typeface="Montserrat"/>
              <a:sym typeface="Montserrat"/>
            </a:endParaRPr>
          </a:p>
        </p:txBody>
      </p:sp>
      <p:sp>
        <p:nvSpPr>
          <p:cNvPr id="324" name="Google Shape;324;p44"/>
          <p:cNvSpPr/>
          <p:nvPr/>
        </p:nvSpPr>
        <p:spPr>
          <a:xfrm>
            <a:off x="2810525" y="2197450"/>
            <a:ext cx="3911400" cy="18186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PADDING</a:t>
            </a:r>
            <a:endParaRPr b="1" sz="1800">
              <a:latin typeface="Montserrat"/>
              <a:ea typeface="Montserrat"/>
              <a:cs typeface="Montserrat"/>
              <a:sym typeface="Montserrat"/>
            </a:endParaRPr>
          </a:p>
        </p:txBody>
      </p:sp>
      <p:sp>
        <p:nvSpPr>
          <p:cNvPr id="325" name="Google Shape;325;p44"/>
          <p:cNvSpPr/>
          <p:nvPr/>
        </p:nvSpPr>
        <p:spPr>
          <a:xfrm>
            <a:off x="3303125" y="2680425"/>
            <a:ext cx="2926200" cy="950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CONTENT</a:t>
            </a:r>
            <a:endParaRPr b="1" sz="2300">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pic>
        <p:nvPicPr>
          <p:cNvPr descr="watermark.jpg" id="331" name="Google Shape;33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3" name="Google Shape;333;p45"/>
          <p:cNvSpPr/>
          <p:nvPr/>
        </p:nvSpPr>
        <p:spPr>
          <a:xfrm>
            <a:off x="1859375" y="1310025"/>
            <a:ext cx="5813700" cy="3235800"/>
          </a:xfrm>
          <a:prstGeom prst="rect">
            <a:avLst/>
          </a:prstGeom>
          <a:noFill/>
          <a:ln cap="flat" cmpd="sng" w="3810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MARGIN</a:t>
            </a:r>
            <a:endParaRPr b="1" sz="1800">
              <a:latin typeface="Montserrat"/>
              <a:ea typeface="Montserrat"/>
              <a:cs typeface="Montserrat"/>
              <a:sym typeface="Montserrat"/>
            </a:endParaRPr>
          </a:p>
        </p:txBody>
      </p:sp>
      <p:sp>
        <p:nvSpPr>
          <p:cNvPr id="334" name="Google Shape;334;p45"/>
          <p:cNvSpPr/>
          <p:nvPr/>
        </p:nvSpPr>
        <p:spPr>
          <a:xfrm>
            <a:off x="2272925" y="1720525"/>
            <a:ext cx="4986600" cy="2511300"/>
          </a:xfrm>
          <a:prstGeom prst="rect">
            <a:avLst/>
          </a:prstGeom>
          <a:solidFill>
            <a:srgbClr val="D9D9D9"/>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BORDER</a:t>
            </a:r>
            <a:endParaRPr b="1" sz="1800">
              <a:latin typeface="Montserrat"/>
              <a:ea typeface="Montserrat"/>
              <a:cs typeface="Montserrat"/>
              <a:sym typeface="Montserrat"/>
            </a:endParaRPr>
          </a:p>
        </p:txBody>
      </p:sp>
      <p:sp>
        <p:nvSpPr>
          <p:cNvPr id="335" name="Google Shape;335;p45"/>
          <p:cNvSpPr/>
          <p:nvPr/>
        </p:nvSpPr>
        <p:spPr>
          <a:xfrm>
            <a:off x="2810525" y="2197450"/>
            <a:ext cx="3911400" cy="18186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PADDING</a:t>
            </a:r>
            <a:endParaRPr b="1" sz="1800">
              <a:latin typeface="Montserrat"/>
              <a:ea typeface="Montserrat"/>
              <a:cs typeface="Montserrat"/>
              <a:sym typeface="Montserrat"/>
            </a:endParaRPr>
          </a:p>
        </p:txBody>
      </p:sp>
      <p:sp>
        <p:nvSpPr>
          <p:cNvPr id="336" name="Google Shape;336;p45"/>
          <p:cNvSpPr/>
          <p:nvPr/>
        </p:nvSpPr>
        <p:spPr>
          <a:xfrm>
            <a:off x="3303125" y="2680425"/>
            <a:ext cx="2926200" cy="950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CONTENT</a:t>
            </a:r>
            <a:endParaRPr b="1" sz="2300">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pic>
        <p:nvPicPr>
          <p:cNvPr descr="watermark.jpg" id="342" name="Google Shape;34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3" name="Google Shape;34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4" name="Google Shape;344;p46"/>
          <p:cNvSpPr/>
          <p:nvPr/>
        </p:nvSpPr>
        <p:spPr>
          <a:xfrm>
            <a:off x="1859375" y="1310025"/>
            <a:ext cx="5813700" cy="3235800"/>
          </a:xfrm>
          <a:prstGeom prst="rect">
            <a:avLst/>
          </a:prstGeom>
          <a:noFill/>
          <a:ln cap="flat" cmpd="sng" w="38100">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MARGIN</a:t>
            </a:r>
            <a:endParaRPr b="1" sz="1800">
              <a:latin typeface="Montserrat"/>
              <a:ea typeface="Montserrat"/>
              <a:cs typeface="Montserrat"/>
              <a:sym typeface="Montserrat"/>
            </a:endParaRPr>
          </a:p>
        </p:txBody>
      </p:sp>
      <p:sp>
        <p:nvSpPr>
          <p:cNvPr id="345" name="Google Shape;345;p46"/>
          <p:cNvSpPr/>
          <p:nvPr/>
        </p:nvSpPr>
        <p:spPr>
          <a:xfrm>
            <a:off x="2272925" y="1720525"/>
            <a:ext cx="4986600" cy="2511300"/>
          </a:xfrm>
          <a:prstGeom prst="rect">
            <a:avLst/>
          </a:prstGeom>
          <a:solidFill>
            <a:srgbClr val="D9D9D9"/>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BORDER</a:t>
            </a:r>
            <a:endParaRPr b="1" sz="1800">
              <a:latin typeface="Montserrat"/>
              <a:ea typeface="Montserrat"/>
              <a:cs typeface="Montserrat"/>
              <a:sym typeface="Montserrat"/>
            </a:endParaRPr>
          </a:p>
        </p:txBody>
      </p:sp>
      <p:sp>
        <p:nvSpPr>
          <p:cNvPr id="346" name="Google Shape;346;p46"/>
          <p:cNvSpPr/>
          <p:nvPr/>
        </p:nvSpPr>
        <p:spPr>
          <a:xfrm>
            <a:off x="2810525" y="2197450"/>
            <a:ext cx="3911400" cy="1818600"/>
          </a:xfrm>
          <a:prstGeom prst="rect">
            <a:avLst/>
          </a:prstGeom>
          <a:solidFill>
            <a:schemeClr val="lt1"/>
          </a:solidFill>
          <a:ln cap="flat" cmpd="sng" w="3810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PADDING</a:t>
            </a:r>
            <a:endParaRPr b="1" sz="1800">
              <a:latin typeface="Montserrat"/>
              <a:ea typeface="Montserrat"/>
              <a:cs typeface="Montserrat"/>
              <a:sym typeface="Montserrat"/>
            </a:endParaRPr>
          </a:p>
        </p:txBody>
      </p:sp>
      <p:sp>
        <p:nvSpPr>
          <p:cNvPr id="347" name="Google Shape;347;p46"/>
          <p:cNvSpPr/>
          <p:nvPr/>
        </p:nvSpPr>
        <p:spPr>
          <a:xfrm>
            <a:off x="3303125" y="2680425"/>
            <a:ext cx="2926200" cy="950700"/>
          </a:xfrm>
          <a:prstGeom prst="rect">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CONTENT</a:t>
            </a:r>
            <a:endParaRPr b="1" sz="2300">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8" name="Google Shape;348;p46"/>
          <p:cNvSpPr txBox="1"/>
          <p:nvPr/>
        </p:nvSpPr>
        <p:spPr>
          <a:xfrm>
            <a:off x="652000" y="2487225"/>
            <a:ext cx="127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Montserrat"/>
                <a:ea typeface="Montserrat"/>
                <a:cs typeface="Montserrat"/>
                <a:sym typeface="Montserrat"/>
              </a:rPr>
              <a:t>LEFT</a:t>
            </a:r>
            <a:endParaRPr sz="2100">
              <a:latin typeface="Montserrat"/>
              <a:ea typeface="Montserrat"/>
              <a:cs typeface="Montserrat"/>
              <a:sym typeface="Montserrat"/>
            </a:endParaRPr>
          </a:p>
        </p:txBody>
      </p:sp>
      <p:sp>
        <p:nvSpPr>
          <p:cNvPr id="349" name="Google Shape;349;p46"/>
          <p:cNvSpPr txBox="1"/>
          <p:nvPr/>
        </p:nvSpPr>
        <p:spPr>
          <a:xfrm>
            <a:off x="4129325" y="695725"/>
            <a:ext cx="127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Montserrat"/>
                <a:ea typeface="Montserrat"/>
                <a:cs typeface="Montserrat"/>
                <a:sym typeface="Montserrat"/>
              </a:rPr>
              <a:t>TOP</a:t>
            </a:r>
            <a:endParaRPr sz="2100">
              <a:latin typeface="Montserrat"/>
              <a:ea typeface="Montserrat"/>
              <a:cs typeface="Montserrat"/>
              <a:sym typeface="Montserrat"/>
            </a:endParaRPr>
          </a:p>
        </p:txBody>
      </p:sp>
      <p:sp>
        <p:nvSpPr>
          <p:cNvPr id="350" name="Google Shape;350;p46"/>
          <p:cNvSpPr txBox="1"/>
          <p:nvPr/>
        </p:nvSpPr>
        <p:spPr>
          <a:xfrm>
            <a:off x="7706125" y="2487225"/>
            <a:ext cx="1273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Montserrat"/>
                <a:ea typeface="Montserrat"/>
                <a:cs typeface="Montserrat"/>
                <a:sym typeface="Montserrat"/>
              </a:rPr>
              <a:t>RIGHT</a:t>
            </a:r>
            <a:endParaRPr sz="2100">
              <a:latin typeface="Montserrat"/>
              <a:ea typeface="Montserrat"/>
              <a:cs typeface="Montserrat"/>
              <a:sym typeface="Montserrat"/>
            </a:endParaRPr>
          </a:p>
        </p:txBody>
      </p:sp>
      <p:sp>
        <p:nvSpPr>
          <p:cNvPr id="351" name="Google Shape;351;p46"/>
          <p:cNvSpPr txBox="1"/>
          <p:nvPr/>
        </p:nvSpPr>
        <p:spPr>
          <a:xfrm>
            <a:off x="3832775" y="4609950"/>
            <a:ext cx="1866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latin typeface="Montserrat"/>
                <a:ea typeface="Montserrat"/>
                <a:cs typeface="Montserrat"/>
                <a:sym typeface="Montserrat"/>
              </a:rPr>
              <a:t>BOTTOM</a:t>
            </a:r>
            <a:endParaRPr sz="2100">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ctrTitle"/>
          </p:nvPr>
        </p:nvSpPr>
        <p:spPr>
          <a:xfrm>
            <a:off x="311700" y="1354175"/>
            <a:ext cx="8520600" cy="147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check it out!</a:t>
            </a:r>
            <a:endParaRPr b="1">
              <a:latin typeface="Montserrat"/>
              <a:ea typeface="Montserrat"/>
              <a:cs typeface="Montserrat"/>
              <a:sym typeface="Montserrat"/>
            </a:endParaRPr>
          </a:p>
        </p:txBody>
      </p:sp>
      <p:sp>
        <p:nvSpPr>
          <p:cNvPr id="357" name="Google Shape;357;p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58" name="Google Shape;35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9" name="Google Shape;35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elements have a </a:t>
            </a:r>
            <a:r>
              <a:rPr b="1" lang="en" sz="2900">
                <a:solidFill>
                  <a:srgbClr val="434343"/>
                </a:solidFill>
                <a:latin typeface="Montserrat"/>
                <a:ea typeface="Montserrat"/>
                <a:cs typeface="Montserrat"/>
                <a:sym typeface="Montserrat"/>
              </a:rPr>
              <a:t>style</a:t>
            </a:r>
            <a:r>
              <a:rPr lang="en" sz="2900">
                <a:solidFill>
                  <a:srgbClr val="434343"/>
                </a:solidFill>
                <a:latin typeface="Montserrat"/>
                <a:ea typeface="Montserrat"/>
                <a:cs typeface="Montserrat"/>
                <a:sym typeface="Montserrat"/>
              </a:rPr>
              <a:t> attribute, for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&lt;p </a:t>
            </a:r>
            <a:r>
              <a:rPr b="1" lang="en" sz="2900">
                <a:solidFill>
                  <a:srgbClr val="434343"/>
                </a:solidFill>
                <a:latin typeface="Montserrat"/>
                <a:ea typeface="Montserrat"/>
                <a:cs typeface="Montserrat"/>
                <a:sym typeface="Montserrat"/>
              </a:rPr>
              <a:t>style="color:green"</a:t>
            </a:r>
            <a:r>
              <a:rPr lang="en" sz="2900">
                <a:solidFill>
                  <a:srgbClr val="434343"/>
                </a:solidFill>
                <a:latin typeface="Montserrat"/>
                <a:ea typeface="Montserrat"/>
                <a:cs typeface="Montserrat"/>
                <a:sym typeface="Montserrat"/>
              </a:rPr>
              <a:t>&gt;</a:t>
            </a:r>
            <a:r>
              <a:rPr lang="en" sz="2900">
                <a:solidFill>
                  <a:srgbClr val="434343"/>
                </a:solidFill>
                <a:highlight>
                  <a:srgbClr val="FFFFFF"/>
                </a:highlight>
                <a:latin typeface="Montserrat"/>
                <a:ea typeface="Montserrat"/>
                <a:cs typeface="Montserrat"/>
                <a:sym typeface="Montserrat"/>
              </a:rPr>
              <a:t>Text</a:t>
            </a:r>
            <a:r>
              <a:rPr lang="en" sz="2900">
                <a:solidFill>
                  <a:srgbClr val="434343"/>
                </a:solidFill>
                <a:latin typeface="Montserrat"/>
                <a:ea typeface="Montserrat"/>
                <a:cs typeface="Montserrat"/>
                <a:sym typeface="Montserrat"/>
              </a:rPr>
              <a:t>&lt;/p&gt;</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elements have a </a:t>
            </a:r>
            <a:r>
              <a:rPr b="1" lang="en" sz="2900">
                <a:solidFill>
                  <a:srgbClr val="434343"/>
                </a:solidFill>
                <a:latin typeface="Montserrat"/>
                <a:ea typeface="Montserrat"/>
                <a:cs typeface="Montserrat"/>
                <a:sym typeface="Montserrat"/>
              </a:rPr>
              <a:t>style</a:t>
            </a:r>
            <a:r>
              <a:rPr lang="en" sz="2900">
                <a:solidFill>
                  <a:srgbClr val="434343"/>
                </a:solidFill>
                <a:latin typeface="Montserrat"/>
                <a:ea typeface="Montserrat"/>
                <a:cs typeface="Montserrat"/>
                <a:sym typeface="Montserrat"/>
              </a:rPr>
              <a:t> attribute, for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&lt;p </a:t>
            </a:r>
            <a:r>
              <a:rPr b="1" lang="en" sz="2900">
                <a:solidFill>
                  <a:srgbClr val="434343"/>
                </a:solidFill>
                <a:latin typeface="Montserrat"/>
                <a:ea typeface="Montserrat"/>
                <a:cs typeface="Montserrat"/>
                <a:sym typeface="Montserrat"/>
              </a:rPr>
              <a:t>style="color:green"</a:t>
            </a:r>
            <a:r>
              <a:rPr lang="en" sz="2900">
                <a:solidFill>
                  <a:srgbClr val="434343"/>
                </a:solidFill>
                <a:latin typeface="Montserrat"/>
                <a:ea typeface="Montserrat"/>
                <a:cs typeface="Montserrat"/>
                <a:sym typeface="Montserrat"/>
              </a:rPr>
              <a:t>&gt;</a:t>
            </a:r>
            <a:r>
              <a:rPr lang="en" sz="2900">
                <a:solidFill>
                  <a:srgbClr val="434343"/>
                </a:solidFill>
                <a:highlight>
                  <a:srgbClr val="FFFFFF"/>
                </a:highlight>
                <a:latin typeface="Montserrat"/>
                <a:ea typeface="Montserrat"/>
                <a:cs typeface="Montserrat"/>
                <a:sym typeface="Montserrat"/>
              </a:rPr>
              <a:t>Text</a:t>
            </a:r>
            <a:r>
              <a:rPr lang="en" sz="2900">
                <a:solidFill>
                  <a:srgbClr val="434343"/>
                </a:solidFill>
                <a:latin typeface="Montserrat"/>
                <a:ea typeface="Montserrat"/>
                <a:cs typeface="Montserrat"/>
                <a:sym typeface="Montserrat"/>
              </a:rPr>
              <a:t>&lt;/p&gt;</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 name="Google Shape;90;p17"/>
          <p:cNvSpPr/>
          <p:nvPr/>
        </p:nvSpPr>
        <p:spPr>
          <a:xfrm>
            <a:off x="2275950" y="2149150"/>
            <a:ext cx="996000" cy="446700"/>
          </a:xfrm>
          <a:prstGeom prst="roundRect">
            <a:avLst>
              <a:gd fmla="val 16667" name="adj"/>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04475" y="3133200"/>
            <a:ext cx="2789100" cy="1322100"/>
          </a:xfrm>
          <a:prstGeom prst="wedgeRoundRectCallout">
            <a:avLst>
              <a:gd fmla="val 31818" name="adj1"/>
              <a:gd fmla="val -88358" name="adj2"/>
              <a:gd fmla="val 0" name="adj3"/>
            </a:avLst>
          </a:prstGeom>
          <a:solidFill>
            <a:srgbClr val="F4CCCC"/>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ontserrat"/>
                <a:ea typeface="Montserrat"/>
                <a:cs typeface="Montserrat"/>
                <a:sym typeface="Montserrat"/>
              </a:rPr>
              <a:t>Style Attribute</a:t>
            </a:r>
            <a:endParaRPr sz="26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97" name="Google Shape;97;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HTML elements have a </a:t>
            </a:r>
            <a:r>
              <a:rPr b="1" lang="en" sz="2900">
                <a:solidFill>
                  <a:srgbClr val="434343"/>
                </a:solidFill>
                <a:latin typeface="Montserrat"/>
                <a:ea typeface="Montserrat"/>
                <a:cs typeface="Montserrat"/>
                <a:sym typeface="Montserrat"/>
              </a:rPr>
              <a:t>style</a:t>
            </a:r>
            <a:r>
              <a:rPr lang="en" sz="2900">
                <a:solidFill>
                  <a:srgbClr val="434343"/>
                </a:solidFill>
                <a:latin typeface="Montserrat"/>
                <a:ea typeface="Montserrat"/>
                <a:cs typeface="Montserrat"/>
                <a:sym typeface="Montserrat"/>
              </a:rPr>
              <a:t> attribute, for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&lt;p </a:t>
            </a:r>
            <a:r>
              <a:rPr b="1" lang="en" sz="2900">
                <a:solidFill>
                  <a:srgbClr val="434343"/>
                </a:solidFill>
                <a:latin typeface="Montserrat"/>
                <a:ea typeface="Montserrat"/>
                <a:cs typeface="Montserrat"/>
                <a:sym typeface="Montserrat"/>
              </a:rPr>
              <a:t>style="color:green"</a:t>
            </a:r>
            <a:r>
              <a:rPr lang="en" sz="2900">
                <a:solidFill>
                  <a:srgbClr val="434343"/>
                </a:solidFill>
                <a:latin typeface="Montserrat"/>
                <a:ea typeface="Montserrat"/>
                <a:cs typeface="Montserrat"/>
                <a:sym typeface="Montserrat"/>
              </a:rPr>
              <a:t>&gt;</a:t>
            </a:r>
            <a:r>
              <a:rPr lang="en" sz="2900">
                <a:solidFill>
                  <a:srgbClr val="434343"/>
                </a:solidFill>
                <a:highlight>
                  <a:srgbClr val="FFFFFF"/>
                </a:highlight>
                <a:latin typeface="Montserrat"/>
                <a:ea typeface="Montserrat"/>
                <a:cs typeface="Montserrat"/>
                <a:sym typeface="Montserrat"/>
              </a:rPr>
              <a:t>Text</a:t>
            </a:r>
            <a:r>
              <a:rPr lang="en" sz="2900">
                <a:solidFill>
                  <a:srgbClr val="434343"/>
                </a:solidFill>
                <a:latin typeface="Montserrat"/>
                <a:ea typeface="Montserrat"/>
                <a:cs typeface="Montserrat"/>
                <a:sym typeface="Montserrat"/>
              </a:rPr>
              <a:t>&lt;/p&gt;</a:t>
            </a:r>
            <a:endParaRPr sz="2900">
              <a:solidFill>
                <a:srgbClr val="434343"/>
              </a:solidFill>
              <a:latin typeface="Montserrat"/>
              <a:ea typeface="Montserrat"/>
              <a:cs typeface="Montserrat"/>
              <a:sym typeface="Montserrat"/>
            </a:endParaRPr>
          </a:p>
        </p:txBody>
      </p:sp>
      <p:pic>
        <p:nvPicPr>
          <p:cNvPr descr="watermark.jpg" id="98" name="Google Shape;98;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 name="Google Shape;99;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 name="Google Shape;100;p18"/>
          <p:cNvSpPr/>
          <p:nvPr/>
        </p:nvSpPr>
        <p:spPr>
          <a:xfrm>
            <a:off x="3453175" y="2131050"/>
            <a:ext cx="2559600" cy="483000"/>
          </a:xfrm>
          <a:prstGeom prst="roundRect">
            <a:avLst>
              <a:gd fmla="val 16667" name="adj"/>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3972325" y="3127175"/>
            <a:ext cx="2783100" cy="1322100"/>
          </a:xfrm>
          <a:prstGeom prst="wedgeRoundRectCallout">
            <a:avLst>
              <a:gd fmla="val -38961" name="adj1"/>
              <a:gd fmla="val -87444" name="adj2"/>
              <a:gd fmla="val 0" name="adj3"/>
            </a:avLst>
          </a:prstGeom>
          <a:solidFill>
            <a:srgbClr val="F4CCCC"/>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Montserrat"/>
                <a:ea typeface="Montserrat"/>
                <a:cs typeface="Montserrat"/>
                <a:sym typeface="Montserrat"/>
              </a:rPr>
              <a:t>Style Property with Value</a:t>
            </a:r>
            <a:endParaRPr sz="26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07" name="Google Shape;107;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It’s a lot more efficient to separate out these style property assignments to another CSS file and then </a:t>
            </a:r>
            <a:r>
              <a:rPr b="1" lang="en" sz="2900">
                <a:solidFill>
                  <a:srgbClr val="434343"/>
                </a:solidFill>
                <a:latin typeface="Montserrat"/>
                <a:ea typeface="Montserrat"/>
                <a:cs typeface="Montserrat"/>
                <a:sym typeface="Montserrat"/>
              </a:rPr>
              <a:t>link</a:t>
            </a:r>
            <a:r>
              <a:rPr lang="en" sz="2900">
                <a:solidFill>
                  <a:srgbClr val="434343"/>
                </a:solidFill>
                <a:latin typeface="Montserrat"/>
                <a:ea typeface="Montserrat"/>
                <a:cs typeface="Montserrat"/>
                <a:sym typeface="Montserrat"/>
              </a:rPr>
              <a:t> that CSS file to the HTML.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also allows us to assign styles to multiple HTML elements at once using </a:t>
            </a:r>
            <a:r>
              <a:rPr b="1" lang="en" sz="2900">
                <a:solidFill>
                  <a:srgbClr val="434343"/>
                </a:solidFill>
                <a:latin typeface="Montserrat"/>
                <a:ea typeface="Montserrat"/>
                <a:cs typeface="Montserrat"/>
                <a:sym typeface="Montserrat"/>
              </a:rPr>
              <a:t>selectors</a:t>
            </a:r>
            <a:r>
              <a:rPr lang="en" sz="2900">
                <a:solidFill>
                  <a:srgbClr val="434343"/>
                </a:solidFill>
                <a:latin typeface="Montserrat"/>
                <a:ea typeface="Montserrat"/>
                <a:cs typeface="Montserrat"/>
                <a:sym typeface="Montserrat"/>
              </a:rPr>
              <a:t>. </a:t>
            </a:r>
            <a:endParaRPr b="1" sz="2900">
              <a:solidFill>
                <a:srgbClr val="434343"/>
              </a:solidFill>
              <a:latin typeface="Montserrat"/>
              <a:ea typeface="Montserrat"/>
              <a:cs typeface="Montserrat"/>
              <a:sym typeface="Montserrat"/>
            </a:endParaRPr>
          </a:p>
        </p:txBody>
      </p:sp>
      <p:pic>
        <p:nvPicPr>
          <p:cNvPr descr="watermark.jpg" id="108" name="Google Shape;108;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 name="Google Shape;109;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15" name="Google Shape;115;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should note that after we learn about CSS, we’ll move on to discuss Bootstrap, which is a framework for the front-end.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it will provide us with templates for quick and easy styling (that we can later customize ourselves).</a:t>
            </a:r>
            <a:endParaRPr sz="2900">
              <a:solidFill>
                <a:srgbClr val="434343"/>
              </a:solidFill>
              <a:latin typeface="Montserrat"/>
              <a:ea typeface="Montserrat"/>
              <a:cs typeface="Montserrat"/>
              <a:sym typeface="Montserrat"/>
            </a:endParaRPr>
          </a:p>
        </p:txBody>
      </p:sp>
      <p:pic>
        <p:nvPicPr>
          <p:cNvPr descr="watermark.jpg" id="116" name="Google Shape;116;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 name="Google Shape;117;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CSS</a:t>
            </a:r>
            <a:endParaRPr>
              <a:latin typeface="Montserrat"/>
              <a:ea typeface="Montserrat"/>
              <a:cs typeface="Montserrat"/>
              <a:sym typeface="Montserrat"/>
            </a:endParaRPr>
          </a:p>
        </p:txBody>
      </p:sp>
      <p:sp>
        <p:nvSpPr>
          <p:cNvPr id="123" name="Google Shape;123;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goal of this section is not to make you familiar with every possible CSS property, but to know enough about to later style and customize your own websites and be able to read online documentation.</a:t>
            </a:r>
            <a:endParaRPr sz="2900">
              <a:solidFill>
                <a:srgbClr val="434343"/>
              </a:solidFill>
              <a:latin typeface="Montserrat"/>
              <a:ea typeface="Montserrat"/>
              <a:cs typeface="Montserrat"/>
              <a:sym typeface="Montserrat"/>
            </a:endParaRPr>
          </a:p>
        </p:txBody>
      </p:sp>
      <p:pic>
        <p:nvPicPr>
          <p:cNvPr descr="watermark.jpg" id="124" name="Google Shape;124;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 name="Google Shape;125;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