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  <p:embeddedFont>
      <p:font typeface="Overpass"/>
      <p:regular r:id="rId75"/>
      <p:bold r:id="rId76"/>
      <p:italic r:id="rId77"/>
      <p:boldItalic r:id="rId78"/>
    </p:embeddedFont>
    <p:embeddedFont>
      <p:font typeface="Source Code Pr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SourceCodePro-bold.fntdata"/><Relationship Id="rId82" Type="http://schemas.openxmlformats.org/officeDocument/2006/relationships/font" Target="fonts/SourceCodePro-boldItalic.fntdata"/><Relationship Id="rId81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7.xml"/><Relationship Id="rId75" Type="http://schemas.openxmlformats.org/officeDocument/2006/relationships/font" Target="fonts/Overpass-regular.fntdata"/><Relationship Id="rId30" Type="http://schemas.openxmlformats.org/officeDocument/2006/relationships/slide" Target="slides/slide26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9.xml"/><Relationship Id="rId77" Type="http://schemas.openxmlformats.org/officeDocument/2006/relationships/font" Target="fonts/Overpass-italic.fntdata"/><Relationship Id="rId32" Type="http://schemas.openxmlformats.org/officeDocument/2006/relationships/slide" Target="slides/slide28.xml"/><Relationship Id="rId76" Type="http://schemas.openxmlformats.org/officeDocument/2006/relationships/font" Target="fonts/Overpass-bold.fntdata"/><Relationship Id="rId35" Type="http://schemas.openxmlformats.org/officeDocument/2006/relationships/slide" Target="slides/slide31.xml"/><Relationship Id="rId79" Type="http://schemas.openxmlformats.org/officeDocument/2006/relationships/font" Target="fonts/SourceCodePro-regular.fntdata"/><Relationship Id="rId34" Type="http://schemas.openxmlformats.org/officeDocument/2006/relationships/slide" Target="slides/slide30.xml"/><Relationship Id="rId78" Type="http://schemas.openxmlformats.org/officeDocument/2006/relationships/font" Target="fonts/Overpass-boldItalic.fntdata"/><Relationship Id="rId71" Type="http://schemas.openxmlformats.org/officeDocument/2006/relationships/font" Target="fonts/Montserrat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758307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758307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758307a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758307a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758307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758307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758307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758307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758307a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758307a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9758307a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9758307a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758307a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9758307a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9758307a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9758307a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9758307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9758307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758307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758307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758307a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9758307a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758307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758307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9758307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9758307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9758307a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9758307a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758307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9758307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9758307a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9758307a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9758307a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9758307a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9758307a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9758307a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758307a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9758307a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9758307a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9758307a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9758307a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9758307a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9758307a6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9758307a6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758307a6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9758307a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9758307a6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9758307a6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9758307a6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9758307a6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9758307a6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9758307a6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9758307a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9758307a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9758307a6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9758307a6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9758307a6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9758307a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9758307a6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9758307a6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9758307a6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9758307a6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758307a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758307a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9758307a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9758307a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9758307a6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9758307a6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9758307a6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9758307a6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9758307a6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9758307a6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9758307a6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9758307a6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9758307a6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9758307a6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9758307a6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9758307a6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9758307a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9758307a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9758307a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9758307a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9758307a6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9758307a6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758307a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758307a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9758307a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9758307a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9758307a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9758307a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9758307a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9758307a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9758307a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9758307a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9758307a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9758307a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9758307a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9758307a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9758307a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9758307a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9758307a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9758307a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9758307a6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9758307a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9758307a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9758307a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758307a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758307a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9758307a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9758307a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9758307a6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9758307a6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9758307a6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9758307a6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9758307a6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09758307a6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9758307a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09758307a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9758307a6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09758307a6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9758307a6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9758307a6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75830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75830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758307a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758307a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758307a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758307a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.py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Basics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a .py (Python)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Arithmetic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 Assignment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Basics </a:t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in Python are used to hold text information and are indicated with the use of single or double quotes.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think of a string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characters, this means there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string: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“abcdefg”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understands that “a” is the first character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indexes each character of that string (starting at index 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string: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“abcdefg”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be able to take “slices” of this string using bracket notation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[0:2]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string: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“abcdefg”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 call directly from the string to transform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ideas of indexing, slicing, and method calls will apply to many other objects in Python, so keep that in mind as you learn them for strings.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exploring strings in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Basics</a:t>
            </a:r>
            <a:endParaRPr/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a Data Structure in Python that can hold elements in a sequence defined by brackets where each element is spaced out by a comma: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 “item” , 0, 10.2 , “some”, myvar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finished learning the basics about the front-end with HTML, CSS, and Bootstrap!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now time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gears to learning about the backend, including Python and Django.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them to organize data in a sequence ordering, meaning we can then grab individual elements from that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basics of Python lists!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Basics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allow us to store data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key-value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{“key1”: “value”, “key2”: “value2”}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keys aren’t typically numbers, we use dictionaries when it makes more sense to organize data lookup by a key rather than position.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Tuples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Basics </a:t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are similar to lists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the fact that they are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immutable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(can not be changed/mutated).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their immutability, they have less methods than lists, they are used when you don’t expect (or want) a user to be able to change the sequence of items.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don’t manually define tuples often, we do see many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when returning results.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saw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.items()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 for a dictionary returned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key value pairs: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(key,value)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will be our basic building block for logic and control flow, allowing us to indicate if something is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concepts in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Control Flow: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Basics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Control Flow: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Basics</a:t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learn the details about Django, but to truly understand how to use the Django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framework and libraries, we will need to know some level of basic Python programming.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Control Flow: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Basics</a:t>
            </a:r>
            <a:endParaRPr/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should note that Python can do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more than what we show in this course, these sections are meant to give you the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amount of Python knowledge to effectively use the Django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dive deeper into other uses for Python, check out our other courses on many related Python topics!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2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78" name="Google Shape;37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/>
          <p:nvPr/>
        </p:nvSpPr>
        <p:spPr>
          <a:xfrm>
            <a:off x="4444500" y="232920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87" name="Google Shape;38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4"/>
          <p:cNvSpPr/>
          <p:nvPr/>
        </p:nvSpPr>
        <p:spPr>
          <a:xfrm>
            <a:off x="4828500" y="2373150"/>
            <a:ext cx="2169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96" name="Google Shape;3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Control Flow: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6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Basics</a:t>
            </a:r>
            <a:endParaRPr/>
          </a:p>
        </p:txBody>
      </p:sp>
      <p:pic>
        <p:nvPicPr>
          <p:cNvPr descr="watermark.jpg" id="405" name="Google Shape;40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421" name="Google Shape;42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Basics</a:t>
            </a:r>
            <a:endParaRPr/>
          </a:p>
        </p:txBody>
      </p:sp>
      <p:pic>
        <p:nvPicPr>
          <p:cNvPr descr="watermark.jpg" id="429" name="Google Shape;42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you’ll have some code you want to be able to use multiple times, but without having to always rewrite that same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functions to have a repeat use block code to easily execute.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function requires a very specific syntax, including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keyword, correct indentation, and proper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an overview of a Python function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separated the Python programming sections of the course into two parts: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 is to be able to use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Advanced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 is to understand OOP (Object Oriented Programming) and use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6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1" name="Google Shape;45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2" name="Google Shape;45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2"/>
          <p:cNvSpPr/>
          <p:nvPr/>
        </p:nvSpPr>
        <p:spPr>
          <a:xfrm>
            <a:off x="223325" y="2807200"/>
            <a:ext cx="2016300" cy="766800"/>
          </a:xfrm>
          <a:prstGeom prst="wedgeRoundRectCallout">
            <a:avLst>
              <a:gd fmla="val 55394" name="adj1"/>
              <a:gd fmla="val -2145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Keyword telling Python this is a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63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0" name="Google Shape;46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1" name="Google Shape;46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3"/>
          <p:cNvSpPr/>
          <p:nvPr/>
        </p:nvSpPr>
        <p:spPr>
          <a:xfrm>
            <a:off x="5131400" y="2958125"/>
            <a:ext cx="2541600" cy="111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decide on the function name. Notice “snake casing”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6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9" name="Google Shape;46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0" name="Google Shape;47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4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Snake casing is all lowercase with underscores between 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5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15400" name="adj1"/>
              <a:gd fmla="val -17170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Parenthesis at the end. Later on we can pass in arguments/parameters into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6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6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9401" name="adj1"/>
              <a:gd fmla="val -17487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colon indicates an upcoming indented block. Everything indented is then “inside” the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7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/>
          <p:nvPr/>
        </p:nvSpPr>
        <p:spPr>
          <a:xfrm>
            <a:off x="5584150" y="3688600"/>
            <a:ext cx="3018600" cy="1140900"/>
          </a:xfrm>
          <a:prstGeom prst="wedgeRoundRectCallout">
            <a:avLst>
              <a:gd fmla="val -129395" name="adj1"/>
              <a:gd fmla="val -13572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Optional: Multi-line string to describe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6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5" name="Google Shape;50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6" name="Google Shape;50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8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1090" name="adj1"/>
              <a:gd fmla="val -1341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Note: Everything inside the function is indented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9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5799" name="adj1"/>
              <a:gd fmla="val -4682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Code then goes inside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7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70"/>
          <p:cNvSpPr/>
          <p:nvPr/>
        </p:nvSpPr>
        <p:spPr>
          <a:xfrm>
            <a:off x="5946375" y="3175425"/>
            <a:ext cx="2179200" cy="1140900"/>
          </a:xfrm>
          <a:prstGeom prst="wedgeRoundRectCallout">
            <a:avLst>
              <a:gd fmla="val -116762" name="adj1"/>
              <a:gd fmla="val 283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 can then be executed/called to see the result.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7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2" name="Google Shape;53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3" name="Google Shape;53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1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262201" name="adj1"/>
              <a:gd fmla="val 1508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Resulting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Basics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2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73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73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73"/>
          <p:cNvSpPr/>
          <p:nvPr/>
        </p:nvSpPr>
        <p:spPr>
          <a:xfrm>
            <a:off x="4950325" y="292795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3"/>
          <p:cNvSpPr/>
          <p:nvPr/>
        </p:nvSpPr>
        <p:spPr>
          <a:xfrm>
            <a:off x="5935825" y="1100200"/>
            <a:ext cx="12180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3"/>
          <p:cNvSpPr/>
          <p:nvPr/>
        </p:nvSpPr>
        <p:spPr>
          <a:xfrm>
            <a:off x="4070425" y="385910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3"/>
          <p:cNvSpPr/>
          <p:nvPr/>
        </p:nvSpPr>
        <p:spPr>
          <a:xfrm>
            <a:off x="1898575" y="4342100"/>
            <a:ext cx="10476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3" name="Google Shape;56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have a deeper discussion of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later on in the editor!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1" name="Google Shape;571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2" name="Google Shape;572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76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9" name="Google Shape;579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0" name="Google Shape;580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6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Return allows to save the result to a variable.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77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8" name="Google Shape;588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77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functions will use return. Rarely will a function only print()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creating functions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Advanced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and Exceptions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and Imports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you begin the next series of lectures, you should have already installed Python and Visual Studio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are arriving at this section by jumping ahead, make sure to review our installation and setup lecture for Visual Studio code (which can also install Python for you).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