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Lst>
  <p:sldSz cy="5143500" cx="9144000"/>
  <p:notesSz cx="6858000" cy="9144000"/>
  <p:embeddedFontLst>
    <p:embeddedFont>
      <p:font typeface="Montserrat"/>
      <p:regular r:id="rId98"/>
      <p:bold r:id="rId99"/>
      <p:italic r:id="rId100"/>
      <p:boldItalic r:id="rId10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1" Type="http://schemas.openxmlformats.org/officeDocument/2006/relationships/font" Target="fonts/Montserrat-boldItalic.fntdata"/><Relationship Id="rId100" Type="http://schemas.openxmlformats.org/officeDocument/2006/relationships/font" Target="fonts/Montserrat-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font" Target="fonts/Montserrat-bold.fntdata"/><Relationship Id="rId10" Type="http://schemas.openxmlformats.org/officeDocument/2006/relationships/slide" Target="slides/slide6.xml"/><Relationship Id="rId98" Type="http://schemas.openxmlformats.org/officeDocument/2006/relationships/font" Target="fonts/Montserrat-regular.fntdata"/><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5bfaeb60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5bfaeb60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34997d4f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34997d4f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34997d4f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34997d4f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34997d4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34997d4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34997d4f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34997d4f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34997d4f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34997d4f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34997d4f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34997d4f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34997d4f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34997d4f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34997d4f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34997d4f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34997d4f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34997d4f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5bfaeb60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5bfaeb60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34997d4f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34997d4f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34997d4f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34997d4f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34997d4f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34997d4f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34997d4f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34997d4f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34997d4f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34997d4f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34997d4f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34997d4f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34997d4f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34997d4f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34997d4f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34997d4f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34997d4f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34997d4f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34997d4f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34997d4f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5bfaeb60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5bfaeb60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34997d4f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34997d4f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44d4e27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044d4e27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44d4e278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44d4e278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044d4e278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044d4e278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44d4e278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044d4e278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44d4e278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044d4e278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44d4e278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044d4e278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044d4e278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044d4e278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044d4e278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044d4e278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044d4e278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044d4e278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5bfaeb60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5bfaeb60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044d4e278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044d4e278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044d4e278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044d4e278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044d4e278f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044d4e278f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044d4e278f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044d4e278f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044d4e278f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044d4e278f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044d4e278f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044d4e278f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044d4e278f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044d4e278f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044d4e278f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044d4e278f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044d4e278f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044d4e278f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044d4e278f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044d4e278f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5bfaeb60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5bfaeb60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044d4e278f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044d4e278f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044d4e278f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044d4e278f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1044d4e278f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1044d4e278f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044d4e278f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044d4e278f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044d4e278f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044d4e278f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044d4e278f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044d4e278f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044d4e278f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044d4e278f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1044d4e278f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1044d4e278f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044d4e278f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044d4e278f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044d4e278f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1044d4e278f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5bfaeb60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5bfaeb60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105bfaeb60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105bfaeb60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05bfaeb60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105bfaeb60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05bfaeb60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05bfaeb60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105bfaeb60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105bfaeb60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105bfaeb60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105bfaeb60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105bfaeb60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105bfaeb60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05bfaeb60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05bfaeb60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05bfaeb60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05bfaeb60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105bfaeb60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105bfaeb60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105bfaeb6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105bfaeb6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5bfaeb60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5bfaeb60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105bfaeb60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105bfaeb60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105bfaeb60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105bfaeb60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105bfaeb60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105bfaeb60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105bfaeb60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105bfaeb60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05bfaeb60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105bfaeb60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105bfaeb60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105bfaeb60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105bfaeb60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105bfaeb60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105bfaeb607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105bfaeb60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105bfaeb607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105bfaeb60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105bfaeb607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105bfaeb60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5bfaeb60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5bfaeb60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105bfaeb607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105bfaeb607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105bfaeb607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105bfaeb607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105bfaeb607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105bfaeb607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105bfaeb607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105bfaeb607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105bfaeb607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105bfaeb607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105bfaeb607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105bfaeb607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105bfaeb607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105bfaeb607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105bfaeb607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105bfaeb60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105bfaeb607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105bfaeb607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105bfaeb607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105bfaeb607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105bfaeb607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105bfaeb60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105bfaeb607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105bfaeb607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105bfaeb607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105bfaeb607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105bfaeb607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105bfaeb607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69500"/>
            <a:ext cx="8520600" cy="135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Coding Environment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 Install and Setup</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have a brief review:</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Django Framework?</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Why use Django?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Pros and Cons of Django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Who uses Django?</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Afterwards we’ll have a separate lecture on </a:t>
            </a:r>
            <a:r>
              <a:rPr b="1" i="1" lang="en" sz="2900">
                <a:solidFill>
                  <a:srgbClr val="434343"/>
                </a:solidFill>
                <a:latin typeface="Montserrat"/>
                <a:ea typeface="Montserrat"/>
                <a:cs typeface="Montserrat"/>
                <a:sym typeface="Montserrat"/>
              </a:rPr>
              <a:t>how</a:t>
            </a:r>
            <a:r>
              <a:rPr i="1"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the Django Framework works.</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35" name="Google Shape;135;p23"/>
          <p:cNvSpPr txBox="1"/>
          <p:nvPr>
            <p:ph idx="1" type="body"/>
          </p:nvPr>
        </p:nvSpPr>
        <p:spPr>
          <a:xfrm>
            <a:off x="311700" y="1152475"/>
            <a:ext cx="8684100" cy="7536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Website Process Review</a:t>
            </a:r>
            <a:endParaRPr sz="2900">
              <a:solidFill>
                <a:srgbClr val="434343"/>
              </a:solidFill>
              <a:latin typeface="Montserrat"/>
              <a:ea typeface="Montserrat"/>
              <a:cs typeface="Montserrat"/>
              <a:sym typeface="Montserrat"/>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8" name="Google Shape;138;p23"/>
          <p:cNvPicPr preferRelativeResize="0"/>
          <p:nvPr/>
        </p:nvPicPr>
        <p:blipFill>
          <a:blip r:embed="rId4">
            <a:alphaModFix/>
          </a:blip>
          <a:stretch>
            <a:fillRect/>
          </a:stretch>
        </p:blipFill>
        <p:spPr>
          <a:xfrm>
            <a:off x="357375" y="2239650"/>
            <a:ext cx="1918950" cy="1698299"/>
          </a:xfrm>
          <a:prstGeom prst="rect">
            <a:avLst/>
          </a:prstGeom>
          <a:noFill/>
          <a:ln>
            <a:noFill/>
          </a:ln>
        </p:spPr>
      </p:pic>
      <p:cxnSp>
        <p:nvCxnSpPr>
          <p:cNvPr id="139" name="Google Shape;139;p23"/>
          <p:cNvCxnSpPr/>
          <p:nvPr/>
        </p:nvCxnSpPr>
        <p:spPr>
          <a:xfrm>
            <a:off x="5468950" y="1908075"/>
            <a:ext cx="0" cy="2999400"/>
          </a:xfrm>
          <a:prstGeom prst="straightConnector1">
            <a:avLst/>
          </a:prstGeom>
          <a:noFill/>
          <a:ln cap="flat" cmpd="sng" w="38100">
            <a:solidFill>
              <a:schemeClr val="dk2"/>
            </a:solidFill>
            <a:prstDash val="dash"/>
            <a:round/>
            <a:headEnd len="med" w="med" type="none"/>
            <a:tailEnd len="med" w="med" type="none"/>
          </a:ln>
        </p:spPr>
      </p:cxnSp>
      <p:sp>
        <p:nvSpPr>
          <p:cNvPr id="140" name="Google Shape;140;p23"/>
          <p:cNvSpPr txBox="1"/>
          <p:nvPr/>
        </p:nvSpPr>
        <p:spPr>
          <a:xfrm>
            <a:off x="3082275" y="4515200"/>
            <a:ext cx="2315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Montserrat"/>
                <a:ea typeface="Montserrat"/>
                <a:cs typeface="Montserrat"/>
                <a:sym typeface="Montserrat"/>
              </a:rPr>
              <a:t>Front End</a:t>
            </a:r>
            <a:endParaRPr b="1" sz="1800">
              <a:latin typeface="Montserrat"/>
              <a:ea typeface="Montserrat"/>
              <a:cs typeface="Montserrat"/>
              <a:sym typeface="Montserrat"/>
            </a:endParaRPr>
          </a:p>
        </p:txBody>
      </p:sp>
      <p:sp>
        <p:nvSpPr>
          <p:cNvPr id="141" name="Google Shape;141;p23"/>
          <p:cNvSpPr txBox="1"/>
          <p:nvPr/>
        </p:nvSpPr>
        <p:spPr>
          <a:xfrm>
            <a:off x="5934075" y="4515200"/>
            <a:ext cx="2315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Montserrat"/>
                <a:ea typeface="Montserrat"/>
                <a:cs typeface="Montserrat"/>
                <a:sym typeface="Montserrat"/>
              </a:rPr>
              <a:t>Back</a:t>
            </a:r>
            <a:r>
              <a:rPr b="1" lang="en" sz="1800">
                <a:latin typeface="Montserrat"/>
                <a:ea typeface="Montserrat"/>
                <a:cs typeface="Montserrat"/>
                <a:sym typeface="Montserrat"/>
              </a:rPr>
              <a:t> End</a:t>
            </a:r>
            <a:endParaRPr b="1" sz="1800">
              <a:latin typeface="Montserrat"/>
              <a:ea typeface="Montserrat"/>
              <a:cs typeface="Montserrat"/>
              <a:sym typeface="Montserrat"/>
            </a:endParaRPr>
          </a:p>
        </p:txBody>
      </p:sp>
      <p:pic>
        <p:nvPicPr>
          <p:cNvPr id="142" name="Google Shape;142;p23"/>
          <p:cNvPicPr preferRelativeResize="0"/>
          <p:nvPr/>
        </p:nvPicPr>
        <p:blipFill>
          <a:blip r:embed="rId5">
            <a:alphaModFix/>
          </a:blip>
          <a:stretch>
            <a:fillRect/>
          </a:stretch>
        </p:blipFill>
        <p:spPr>
          <a:xfrm>
            <a:off x="3272999" y="2612513"/>
            <a:ext cx="1717299" cy="952562"/>
          </a:xfrm>
          <a:prstGeom prst="rect">
            <a:avLst/>
          </a:prstGeom>
          <a:noFill/>
          <a:ln>
            <a:noFill/>
          </a:ln>
        </p:spPr>
      </p:pic>
      <p:pic>
        <p:nvPicPr>
          <p:cNvPr id="143" name="Google Shape;143;p23"/>
          <p:cNvPicPr preferRelativeResize="0"/>
          <p:nvPr/>
        </p:nvPicPr>
        <p:blipFill>
          <a:blip r:embed="rId6">
            <a:alphaModFix/>
          </a:blip>
          <a:stretch>
            <a:fillRect/>
          </a:stretch>
        </p:blipFill>
        <p:spPr>
          <a:xfrm>
            <a:off x="5513800" y="2239651"/>
            <a:ext cx="3088701" cy="1735225"/>
          </a:xfrm>
          <a:prstGeom prst="rect">
            <a:avLst/>
          </a:prstGeom>
          <a:noFill/>
          <a:ln>
            <a:noFill/>
          </a:ln>
        </p:spPr>
      </p:pic>
      <p:sp>
        <p:nvSpPr>
          <p:cNvPr id="144" name="Google Shape;144;p23"/>
          <p:cNvSpPr/>
          <p:nvPr/>
        </p:nvSpPr>
        <p:spPr>
          <a:xfrm>
            <a:off x="2239625" y="3002175"/>
            <a:ext cx="890100" cy="306300"/>
          </a:xfrm>
          <a:prstGeom prst="leftRightArrow">
            <a:avLst>
              <a:gd fmla="val 50000" name="adj1"/>
              <a:gd fmla="val 50000" name="adj2"/>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p:nvPr/>
        </p:nvSpPr>
        <p:spPr>
          <a:xfrm>
            <a:off x="5091425" y="3002163"/>
            <a:ext cx="890100" cy="306300"/>
          </a:xfrm>
          <a:prstGeom prst="leftRightArrow">
            <a:avLst>
              <a:gd fmla="val 50000" name="adj1"/>
              <a:gd fmla="val 50000" name="adj2"/>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51" name="Google Shape;151;p24"/>
          <p:cNvSpPr txBox="1"/>
          <p:nvPr>
            <p:ph idx="1" type="body"/>
          </p:nvPr>
        </p:nvSpPr>
        <p:spPr>
          <a:xfrm>
            <a:off x="311700" y="1152475"/>
            <a:ext cx="8684100" cy="7536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Website Process Review</a:t>
            </a:r>
            <a:endParaRPr sz="2900">
              <a:solidFill>
                <a:srgbClr val="434343"/>
              </a:solidFill>
              <a:latin typeface="Montserrat"/>
              <a:ea typeface="Montserrat"/>
              <a:cs typeface="Montserrat"/>
              <a:sym typeface="Montserrat"/>
            </a:endParaRPr>
          </a:p>
        </p:txBody>
      </p:sp>
      <p:pic>
        <p:nvPicPr>
          <p:cNvPr descr="watermark.jpg" id="152" name="Google Shape;152;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 name="Google Shape;153;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4" name="Google Shape;154;p24"/>
          <p:cNvPicPr preferRelativeResize="0"/>
          <p:nvPr/>
        </p:nvPicPr>
        <p:blipFill>
          <a:blip r:embed="rId4">
            <a:alphaModFix/>
          </a:blip>
          <a:stretch>
            <a:fillRect/>
          </a:stretch>
        </p:blipFill>
        <p:spPr>
          <a:xfrm>
            <a:off x="357375" y="2239650"/>
            <a:ext cx="1918950" cy="1698299"/>
          </a:xfrm>
          <a:prstGeom prst="rect">
            <a:avLst/>
          </a:prstGeom>
          <a:noFill/>
          <a:ln>
            <a:noFill/>
          </a:ln>
        </p:spPr>
      </p:pic>
      <p:cxnSp>
        <p:nvCxnSpPr>
          <p:cNvPr id="155" name="Google Shape;155;p24"/>
          <p:cNvCxnSpPr/>
          <p:nvPr/>
        </p:nvCxnSpPr>
        <p:spPr>
          <a:xfrm>
            <a:off x="5468950" y="1908075"/>
            <a:ext cx="0" cy="2999400"/>
          </a:xfrm>
          <a:prstGeom prst="straightConnector1">
            <a:avLst/>
          </a:prstGeom>
          <a:noFill/>
          <a:ln cap="flat" cmpd="sng" w="38100">
            <a:solidFill>
              <a:schemeClr val="dk2"/>
            </a:solidFill>
            <a:prstDash val="dash"/>
            <a:round/>
            <a:headEnd len="med" w="med" type="none"/>
            <a:tailEnd len="med" w="med" type="none"/>
          </a:ln>
        </p:spPr>
      </p:cxnSp>
      <p:sp>
        <p:nvSpPr>
          <p:cNvPr id="156" name="Google Shape;156;p24"/>
          <p:cNvSpPr txBox="1"/>
          <p:nvPr/>
        </p:nvSpPr>
        <p:spPr>
          <a:xfrm>
            <a:off x="3082275" y="4515200"/>
            <a:ext cx="2315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Montserrat"/>
                <a:ea typeface="Montserrat"/>
                <a:cs typeface="Montserrat"/>
                <a:sym typeface="Montserrat"/>
              </a:rPr>
              <a:t>Front End</a:t>
            </a:r>
            <a:endParaRPr b="1" sz="1800">
              <a:latin typeface="Montserrat"/>
              <a:ea typeface="Montserrat"/>
              <a:cs typeface="Montserrat"/>
              <a:sym typeface="Montserrat"/>
            </a:endParaRPr>
          </a:p>
        </p:txBody>
      </p:sp>
      <p:sp>
        <p:nvSpPr>
          <p:cNvPr id="157" name="Google Shape;157;p24"/>
          <p:cNvSpPr txBox="1"/>
          <p:nvPr/>
        </p:nvSpPr>
        <p:spPr>
          <a:xfrm>
            <a:off x="5934075" y="4515200"/>
            <a:ext cx="2315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Montserrat"/>
                <a:ea typeface="Montserrat"/>
                <a:cs typeface="Montserrat"/>
                <a:sym typeface="Montserrat"/>
              </a:rPr>
              <a:t>Back End</a:t>
            </a:r>
            <a:endParaRPr b="1" sz="1800">
              <a:latin typeface="Montserrat"/>
              <a:ea typeface="Montserrat"/>
              <a:cs typeface="Montserrat"/>
              <a:sym typeface="Montserrat"/>
            </a:endParaRPr>
          </a:p>
        </p:txBody>
      </p:sp>
      <p:pic>
        <p:nvPicPr>
          <p:cNvPr id="158" name="Google Shape;158;p24"/>
          <p:cNvPicPr preferRelativeResize="0"/>
          <p:nvPr/>
        </p:nvPicPr>
        <p:blipFill>
          <a:blip r:embed="rId5">
            <a:alphaModFix/>
          </a:blip>
          <a:stretch>
            <a:fillRect/>
          </a:stretch>
        </p:blipFill>
        <p:spPr>
          <a:xfrm>
            <a:off x="3272999" y="2612513"/>
            <a:ext cx="1717299" cy="952562"/>
          </a:xfrm>
          <a:prstGeom prst="rect">
            <a:avLst/>
          </a:prstGeom>
          <a:noFill/>
          <a:ln>
            <a:noFill/>
          </a:ln>
        </p:spPr>
      </p:pic>
      <p:pic>
        <p:nvPicPr>
          <p:cNvPr id="159" name="Google Shape;159;p24"/>
          <p:cNvPicPr preferRelativeResize="0"/>
          <p:nvPr/>
        </p:nvPicPr>
        <p:blipFill>
          <a:blip r:embed="rId6">
            <a:alphaModFix/>
          </a:blip>
          <a:stretch>
            <a:fillRect/>
          </a:stretch>
        </p:blipFill>
        <p:spPr>
          <a:xfrm>
            <a:off x="5513800" y="2239651"/>
            <a:ext cx="3088701" cy="1735225"/>
          </a:xfrm>
          <a:prstGeom prst="rect">
            <a:avLst/>
          </a:prstGeom>
          <a:noFill/>
          <a:ln>
            <a:noFill/>
          </a:ln>
        </p:spPr>
      </p:pic>
      <p:sp>
        <p:nvSpPr>
          <p:cNvPr id="160" name="Google Shape;160;p24"/>
          <p:cNvSpPr/>
          <p:nvPr/>
        </p:nvSpPr>
        <p:spPr>
          <a:xfrm>
            <a:off x="2239625" y="3002175"/>
            <a:ext cx="890100" cy="306300"/>
          </a:xfrm>
          <a:prstGeom prst="leftRightArrow">
            <a:avLst>
              <a:gd fmla="val 50000" name="adj1"/>
              <a:gd fmla="val 50000" name="adj2"/>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p:nvPr/>
        </p:nvSpPr>
        <p:spPr>
          <a:xfrm>
            <a:off x="5091425" y="3002163"/>
            <a:ext cx="890100" cy="306300"/>
          </a:xfrm>
          <a:prstGeom prst="leftRightArrow">
            <a:avLst>
              <a:gd fmla="val 50000" name="adj1"/>
              <a:gd fmla="val 50000" name="adj2"/>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p:nvPr/>
        </p:nvSpPr>
        <p:spPr>
          <a:xfrm>
            <a:off x="6132625" y="2114863"/>
            <a:ext cx="1984800" cy="1984800"/>
          </a:xfrm>
          <a:prstGeom prst="ellipse">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68" name="Google Shape;168;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Django?</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9" name="Google Shape;16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 name="Google Shape;17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76" name="Google Shape;176;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Django?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Created by Adrian Holovaty and Simon Willison in 2003 when they worked at the </a:t>
            </a:r>
            <a:r>
              <a:rPr i="1" lang="en" sz="2900">
                <a:solidFill>
                  <a:srgbClr val="434343"/>
                </a:solidFill>
                <a:latin typeface="Montserrat"/>
                <a:ea typeface="Montserrat"/>
                <a:cs typeface="Montserrat"/>
                <a:sym typeface="Montserrat"/>
              </a:rPr>
              <a:t>Lawrence Journal-World </a:t>
            </a:r>
            <a:r>
              <a:rPr lang="en" sz="2900">
                <a:solidFill>
                  <a:srgbClr val="434343"/>
                </a:solidFill>
                <a:latin typeface="Montserrat"/>
                <a:ea typeface="Montserrat"/>
                <a:cs typeface="Montserrat"/>
                <a:sym typeface="Montserrat"/>
              </a:rPr>
              <a:t>newspaper.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Released under BSD license in 2005 and in 2008 the non-profit Django Software foundation was created.</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7" name="Google Shape;17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 name="Google Shape;17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84" name="Google Shape;184;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Django?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Take note of the fact that this project was started at a newspaper!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has created a culture of </a:t>
            </a:r>
            <a:r>
              <a:rPr b="1" lang="en" sz="2900">
                <a:solidFill>
                  <a:srgbClr val="434343"/>
                </a:solidFill>
                <a:latin typeface="Montserrat"/>
                <a:ea typeface="Montserrat"/>
                <a:cs typeface="Montserrat"/>
                <a:sym typeface="Montserrat"/>
              </a:rPr>
              <a:t>very</a:t>
            </a:r>
            <a:r>
              <a:rPr lang="en" sz="2900">
                <a:solidFill>
                  <a:srgbClr val="434343"/>
                </a:solidFill>
                <a:latin typeface="Montserrat"/>
                <a:ea typeface="Montserrat"/>
                <a:cs typeface="Montserrat"/>
                <a:sym typeface="Montserrat"/>
              </a:rPr>
              <a:t> good </a:t>
            </a:r>
            <a:r>
              <a:rPr lang="en" sz="2900">
                <a:solidFill>
                  <a:srgbClr val="434343"/>
                </a:solidFill>
                <a:latin typeface="Montserrat"/>
                <a:ea typeface="Montserrat"/>
                <a:cs typeface="Montserrat"/>
                <a:sym typeface="Montserrat"/>
              </a:rPr>
              <a:t>online documentation for Django!</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www.djangoproject.com</a:t>
            </a:r>
            <a:endParaRPr b="1"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85" name="Google Shape;18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6" name="Google Shape;18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92" name="Google Shape;192;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Django?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Named after Django Reinhardt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93" name="Google Shape;19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 name="Google Shape;19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 name="Google Shape;195;p28"/>
          <p:cNvPicPr preferRelativeResize="0"/>
          <p:nvPr/>
        </p:nvPicPr>
        <p:blipFill>
          <a:blip r:embed="rId4">
            <a:alphaModFix/>
          </a:blip>
          <a:stretch>
            <a:fillRect/>
          </a:stretch>
        </p:blipFill>
        <p:spPr>
          <a:xfrm>
            <a:off x="3376974" y="2184525"/>
            <a:ext cx="2390050" cy="2509525"/>
          </a:xfrm>
          <a:prstGeom prst="rect">
            <a:avLst/>
          </a:prstGeom>
          <a:noFill/>
          <a:ln>
            <a:noFill/>
          </a:ln>
          <a:effectLst>
            <a:outerShdw blurRad="57150" rotWithShape="0" algn="bl" dir="5400000" dist="19050">
              <a:srgbClr val="000000">
                <a:alpha val="50000"/>
              </a:srgbClr>
            </a:outerShdw>
            <a:reflection blurRad="0" dir="5400000" dist="19050" endA="0" endPos="17000" fadeDir="5400012" kx="0" rotWithShape="0" algn="bl" stA="61000" stPos="0" sy="-100000" ky="0"/>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01" name="Google Shape;20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Django?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Python based framework for creating web applications.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Framework provides rules, structures, and functionality that allows us to use Python code and libraries on the back end of our web application.</a:t>
            </a:r>
            <a:endParaRPr sz="2900">
              <a:solidFill>
                <a:srgbClr val="434343"/>
              </a:solidFill>
              <a:latin typeface="Montserrat"/>
              <a:ea typeface="Montserrat"/>
              <a:cs typeface="Montserrat"/>
              <a:sym typeface="Montserrat"/>
            </a:endParaRPr>
          </a:p>
        </p:txBody>
      </p:sp>
      <p:pic>
        <p:nvPicPr>
          <p:cNvPr descr="watermark.jpg" id="202" name="Google Shape;20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 name="Google Shape;20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09" name="Google Shape;209;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Django?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Python is the programming language used to work with Django.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Django can then interact with our web applications to send information to the user of the web application.</a:t>
            </a:r>
            <a:endParaRPr sz="2900">
              <a:solidFill>
                <a:srgbClr val="434343"/>
              </a:solidFill>
              <a:latin typeface="Montserrat"/>
              <a:ea typeface="Montserrat"/>
              <a:cs typeface="Montserrat"/>
              <a:sym typeface="Montserrat"/>
            </a:endParaRPr>
          </a:p>
        </p:txBody>
      </p:sp>
      <p:pic>
        <p:nvPicPr>
          <p:cNvPr descr="watermark.jpg" id="210" name="Google Shape;21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1" name="Google Shape;21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17" name="Google Shape;217;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Why use Django?</a:t>
            </a:r>
            <a:endParaRPr sz="2900">
              <a:solidFill>
                <a:srgbClr val="434343"/>
              </a:solidFill>
              <a:latin typeface="Montserrat"/>
              <a:ea typeface="Montserrat"/>
              <a:cs typeface="Montserrat"/>
              <a:sym typeface="Montserrat"/>
            </a:endParaRPr>
          </a:p>
        </p:txBody>
      </p:sp>
      <p:pic>
        <p:nvPicPr>
          <p:cNvPr descr="watermark.jpg" id="218" name="Google Shape;218;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9" name="Google Shape;21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IDE is an Integrated Development Environment.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Larger software where you can code but also has many integrations (e.g. .NET apps, Source Control).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Editor allows you to open and edit files.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Lighter weight program that opens and supports editing of files.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25" name="Google Shape;225;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Why use Django?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Key Features: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Allows for fast development.</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Many common features included.</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Updated often and secure.</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Very scalable.</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Very versatile with Python.</a:t>
            </a:r>
            <a:endParaRPr sz="2900">
              <a:solidFill>
                <a:srgbClr val="434343"/>
              </a:solidFill>
              <a:latin typeface="Montserrat"/>
              <a:ea typeface="Montserrat"/>
              <a:cs typeface="Montserrat"/>
              <a:sym typeface="Montserrat"/>
            </a:endParaRPr>
          </a:p>
        </p:txBody>
      </p:sp>
      <p:pic>
        <p:nvPicPr>
          <p:cNvPr descr="watermark.jpg" id="226" name="Google Shape;226;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 name="Google Shape;227;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33" name="Google Shape;233;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Why use Django?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heard Django has “batteries included” or is “fully loaded”.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just means that is has a lot of built in Python modules that take care of really common web application features.</a:t>
            </a:r>
            <a:endParaRPr sz="2900">
              <a:solidFill>
                <a:srgbClr val="434343"/>
              </a:solidFill>
              <a:latin typeface="Montserrat"/>
              <a:ea typeface="Montserrat"/>
              <a:cs typeface="Montserrat"/>
              <a:sym typeface="Montserrat"/>
            </a:endParaRPr>
          </a:p>
        </p:txBody>
      </p:sp>
      <p:pic>
        <p:nvPicPr>
          <p:cNvPr descr="watermark.jpg" id="234" name="Google Shape;23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 name="Google Shape;235;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41" name="Google Shape;241;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Why use Django?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Lots of built-in functionality:</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Administration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Authentication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Database Interaction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Security</a:t>
            </a:r>
            <a:endParaRPr sz="2900">
              <a:solidFill>
                <a:srgbClr val="434343"/>
              </a:solidFill>
              <a:latin typeface="Montserrat"/>
              <a:ea typeface="Montserrat"/>
              <a:cs typeface="Montserrat"/>
              <a:sym typeface="Montserrat"/>
            </a:endParaRPr>
          </a:p>
        </p:txBody>
      </p:sp>
      <p:pic>
        <p:nvPicPr>
          <p:cNvPr descr="watermark.jpg" id="242" name="Google Shape;242;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3" name="Google Shape;243;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49" name="Google Shape;249;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Why use Django?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of the most important aspects of is that since it uses Python as its programming language, we get to use all the cool Python libraries available to use easily within Django!</a:t>
            </a:r>
            <a:endParaRPr sz="2900">
              <a:solidFill>
                <a:srgbClr val="434343"/>
              </a:solidFill>
              <a:latin typeface="Montserrat"/>
              <a:ea typeface="Montserrat"/>
              <a:cs typeface="Montserrat"/>
              <a:sym typeface="Montserrat"/>
            </a:endParaRPr>
          </a:p>
        </p:txBody>
      </p:sp>
      <p:pic>
        <p:nvPicPr>
          <p:cNvPr descr="watermark.jpg" id="250" name="Google Shape;250;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 name="Google Shape;251;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57" name="Google Shape;257;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Why use Django?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your favorite data analysis tool uses Python, we can easily integrate it into our code with the Django framework.</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us to expand Python based </a:t>
            </a:r>
            <a:r>
              <a:rPr lang="en" sz="2900">
                <a:solidFill>
                  <a:srgbClr val="434343"/>
                </a:solidFill>
                <a:latin typeface="Montserrat"/>
                <a:ea typeface="Montserrat"/>
                <a:cs typeface="Montserrat"/>
                <a:sym typeface="Montserrat"/>
              </a:rPr>
              <a:t>projects</a:t>
            </a:r>
            <a:r>
              <a:rPr lang="en" sz="2900">
                <a:solidFill>
                  <a:srgbClr val="434343"/>
                </a:solidFill>
                <a:latin typeface="Montserrat"/>
                <a:ea typeface="Montserrat"/>
                <a:cs typeface="Montserrat"/>
                <a:sym typeface="Montserrat"/>
              </a:rPr>
              <a:t> to become user interactive web applications.</a:t>
            </a:r>
            <a:endParaRPr sz="2900">
              <a:solidFill>
                <a:srgbClr val="434343"/>
              </a:solidFill>
              <a:latin typeface="Montserrat"/>
              <a:ea typeface="Montserrat"/>
              <a:cs typeface="Montserrat"/>
              <a:sym typeface="Montserrat"/>
            </a:endParaRPr>
          </a:p>
        </p:txBody>
      </p:sp>
      <p:pic>
        <p:nvPicPr>
          <p:cNvPr descr="watermark.jpg" id="258" name="Google Shape;25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 name="Google Shape;259;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65" name="Google Shape;265;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Django Pros: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Lots of features already built-in.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Built with Python.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Scalable, versatile, and secure.</a:t>
            </a:r>
            <a:endParaRPr sz="2900">
              <a:solidFill>
                <a:srgbClr val="434343"/>
              </a:solidFill>
              <a:latin typeface="Montserrat"/>
              <a:ea typeface="Montserrat"/>
              <a:cs typeface="Montserrat"/>
              <a:sym typeface="Montserrat"/>
            </a:endParaRPr>
          </a:p>
        </p:txBody>
      </p:sp>
      <p:pic>
        <p:nvPicPr>
          <p:cNvPr descr="watermark.jpg" id="266" name="Google Shape;266;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 name="Google Shape;267;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73" name="Google Shape;273;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Django Cons: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Since it has so many features, there is sometimes a bit of a steep learning curve.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may include many features you don’t intend on using.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Built with Python.</a:t>
            </a:r>
            <a:endParaRPr sz="2900">
              <a:solidFill>
                <a:srgbClr val="434343"/>
              </a:solidFill>
              <a:latin typeface="Montserrat"/>
              <a:ea typeface="Montserrat"/>
              <a:cs typeface="Montserrat"/>
              <a:sym typeface="Montserrat"/>
            </a:endParaRPr>
          </a:p>
        </p:txBody>
      </p:sp>
      <p:pic>
        <p:nvPicPr>
          <p:cNvPr descr="watermark.jpg" id="274" name="Google Shape;27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 name="Google Shape;27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81" name="Google Shape;281;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Who uses Django?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Instagram</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Spotify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YouTube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Pinterest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DropBox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EventBrite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many more!</a:t>
            </a:r>
            <a:endParaRPr sz="2900">
              <a:solidFill>
                <a:srgbClr val="434343"/>
              </a:solidFill>
              <a:latin typeface="Montserrat"/>
              <a:ea typeface="Montserrat"/>
              <a:cs typeface="Montserrat"/>
              <a:sym typeface="Montserrat"/>
            </a:endParaRPr>
          </a:p>
        </p:txBody>
      </p:sp>
      <p:pic>
        <p:nvPicPr>
          <p:cNvPr descr="watermark.jpg" id="282" name="Google Shape;282;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 name="Google Shape;283;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89" name="Google Shape;289;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only briefly given you an overview of the Django Framework.</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let’s dive into the specific details of how this Framework is designed, which will relate highly to the upcoming sections in which we learn about these core components!</a:t>
            </a:r>
            <a:endParaRPr sz="2900">
              <a:solidFill>
                <a:srgbClr val="434343"/>
              </a:solidFill>
              <a:latin typeface="Montserrat"/>
              <a:ea typeface="Montserrat"/>
              <a:cs typeface="Montserrat"/>
              <a:sym typeface="Montserrat"/>
            </a:endParaRPr>
          </a:p>
        </p:txBody>
      </p:sp>
      <p:pic>
        <p:nvPicPr>
          <p:cNvPr descr="watermark.jpg" id="290" name="Google Shape;290;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 name="Google Shape;291;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1"/>
          <p:cNvSpPr txBox="1"/>
          <p:nvPr>
            <p:ph type="ctrTitle"/>
          </p:nvPr>
        </p:nvSpPr>
        <p:spPr>
          <a:xfrm>
            <a:off x="311700" y="1569500"/>
            <a:ext cx="8520600" cy="135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How Django Works</a:t>
            </a:r>
            <a:endParaRPr b="1">
              <a:latin typeface="Montserrat"/>
              <a:ea typeface="Montserrat"/>
              <a:cs typeface="Montserrat"/>
              <a:sym typeface="Montserrat"/>
            </a:endParaRPr>
          </a:p>
        </p:txBody>
      </p:sp>
      <p:sp>
        <p:nvSpPr>
          <p:cNvPr id="297" name="Google Shape;297;p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98" name="Google Shape;298;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9" name="Google Shape;299;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Choosing an IDE or Editor is </a:t>
            </a:r>
            <a:r>
              <a:rPr b="1" lang="en" sz="2900">
                <a:solidFill>
                  <a:srgbClr val="434343"/>
                </a:solidFill>
                <a:latin typeface="Montserrat"/>
                <a:ea typeface="Montserrat"/>
                <a:cs typeface="Montserrat"/>
                <a:sym typeface="Montserrat"/>
              </a:rPr>
              <a:t>highly personal</a:t>
            </a:r>
            <a:r>
              <a:rPr lang="en" sz="2900">
                <a:solidFill>
                  <a:srgbClr val="434343"/>
                </a:solidFill>
                <a:latin typeface="Montserrat"/>
                <a:ea typeface="Montserrat"/>
                <a:cs typeface="Montserrat"/>
                <a:sym typeface="Montserrat"/>
              </a:rPr>
              <a:t> and there are many, many options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NOTE:</a:t>
            </a:r>
            <a:endParaRPr b="1" i="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Please feel free to use any IDE or editor you prefer and feel comfortable with!</a:t>
            </a:r>
            <a:endParaRPr b="1" i="1"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305" name="Google Shape;305;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the key ideas behind how the Django Framework works.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will also lead to a nice roadmap of our learning journey for the rest of the course!</a:t>
            </a:r>
            <a:endParaRPr sz="2900">
              <a:solidFill>
                <a:srgbClr val="434343"/>
              </a:solidFill>
              <a:latin typeface="Montserrat"/>
              <a:ea typeface="Montserrat"/>
              <a:cs typeface="Montserrat"/>
              <a:sym typeface="Montserrat"/>
            </a:endParaRPr>
          </a:p>
        </p:txBody>
      </p:sp>
      <p:pic>
        <p:nvPicPr>
          <p:cNvPr descr="watermark.jpg" id="306" name="Google Shape;306;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7" name="Google Shape;307;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313" name="Google Shape;313;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Key Features of Django:</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Model-Template-View (MTV) Structure</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ORM - Object-relational Mapper</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Models</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URLs and Views</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Templates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14" name="Google Shape;31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321" name="Google Shape;321;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2" name="Google Shape;322;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23" name="Google Shape;323;p44"/>
          <p:cNvPicPr preferRelativeResize="0"/>
          <p:nvPr/>
        </p:nvPicPr>
        <p:blipFill rotWithShape="1">
          <a:blip r:embed="rId4">
            <a:alphaModFix/>
          </a:blip>
          <a:srcRect b="10550" l="32879" r="19324" t="38286"/>
          <a:stretch/>
        </p:blipFill>
        <p:spPr>
          <a:xfrm>
            <a:off x="108475" y="2262100"/>
            <a:ext cx="1443749" cy="1088199"/>
          </a:xfrm>
          <a:prstGeom prst="rect">
            <a:avLst/>
          </a:prstGeom>
          <a:noFill/>
          <a:ln>
            <a:noFill/>
          </a:ln>
        </p:spPr>
      </p:pic>
      <p:pic>
        <p:nvPicPr>
          <p:cNvPr id="324" name="Google Shape;324;p44"/>
          <p:cNvPicPr preferRelativeResize="0"/>
          <p:nvPr/>
        </p:nvPicPr>
        <p:blipFill rotWithShape="1">
          <a:blip r:embed="rId5">
            <a:alphaModFix/>
          </a:blip>
          <a:srcRect b="43580" l="18021" r="60886" t="18647"/>
          <a:stretch/>
        </p:blipFill>
        <p:spPr>
          <a:xfrm>
            <a:off x="8011650" y="2156975"/>
            <a:ext cx="1005424" cy="1193324"/>
          </a:xfrm>
          <a:prstGeom prst="rect">
            <a:avLst/>
          </a:prstGeom>
          <a:noFill/>
          <a:ln>
            <a:noFill/>
          </a:ln>
        </p:spPr>
      </p:pic>
      <p:sp>
        <p:nvSpPr>
          <p:cNvPr id="325" name="Google Shape;325;p44"/>
          <p:cNvSpPr txBox="1"/>
          <p:nvPr/>
        </p:nvSpPr>
        <p:spPr>
          <a:xfrm>
            <a:off x="125200" y="335030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User Browser</a:t>
            </a:r>
            <a:endParaRPr>
              <a:latin typeface="Montserrat"/>
              <a:ea typeface="Montserrat"/>
              <a:cs typeface="Montserrat"/>
              <a:sym typeface="Montserrat"/>
            </a:endParaRPr>
          </a:p>
        </p:txBody>
      </p:sp>
      <p:sp>
        <p:nvSpPr>
          <p:cNvPr id="326" name="Google Shape;326;p44"/>
          <p:cNvSpPr txBox="1"/>
          <p:nvPr/>
        </p:nvSpPr>
        <p:spPr>
          <a:xfrm>
            <a:off x="7830125" y="3260200"/>
            <a:ext cx="12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Database</a:t>
            </a:r>
            <a:endParaRPr>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332" name="Google Shape;332;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34" name="Google Shape;334;p45"/>
          <p:cNvPicPr preferRelativeResize="0"/>
          <p:nvPr/>
        </p:nvPicPr>
        <p:blipFill rotWithShape="1">
          <a:blip r:embed="rId4">
            <a:alphaModFix/>
          </a:blip>
          <a:srcRect b="10550" l="32879" r="19324" t="38286"/>
          <a:stretch/>
        </p:blipFill>
        <p:spPr>
          <a:xfrm>
            <a:off x="108475" y="2262100"/>
            <a:ext cx="1443749" cy="1088199"/>
          </a:xfrm>
          <a:prstGeom prst="rect">
            <a:avLst/>
          </a:prstGeom>
          <a:noFill/>
          <a:ln>
            <a:noFill/>
          </a:ln>
        </p:spPr>
      </p:pic>
      <p:pic>
        <p:nvPicPr>
          <p:cNvPr id="335" name="Google Shape;335;p45"/>
          <p:cNvPicPr preferRelativeResize="0"/>
          <p:nvPr/>
        </p:nvPicPr>
        <p:blipFill rotWithShape="1">
          <a:blip r:embed="rId5">
            <a:alphaModFix/>
          </a:blip>
          <a:srcRect b="43580" l="18021" r="60886" t="18647"/>
          <a:stretch/>
        </p:blipFill>
        <p:spPr>
          <a:xfrm>
            <a:off x="8011650" y="2156975"/>
            <a:ext cx="1005424" cy="1193324"/>
          </a:xfrm>
          <a:prstGeom prst="rect">
            <a:avLst/>
          </a:prstGeom>
          <a:noFill/>
          <a:ln>
            <a:noFill/>
          </a:ln>
        </p:spPr>
      </p:pic>
      <p:sp>
        <p:nvSpPr>
          <p:cNvPr id="336" name="Google Shape;336;p45"/>
          <p:cNvSpPr txBox="1"/>
          <p:nvPr/>
        </p:nvSpPr>
        <p:spPr>
          <a:xfrm>
            <a:off x="125200" y="335030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User Browser</a:t>
            </a:r>
            <a:endParaRPr>
              <a:latin typeface="Montserrat"/>
              <a:ea typeface="Montserrat"/>
              <a:cs typeface="Montserrat"/>
              <a:sym typeface="Montserrat"/>
            </a:endParaRPr>
          </a:p>
        </p:txBody>
      </p:sp>
      <p:sp>
        <p:nvSpPr>
          <p:cNvPr id="337" name="Google Shape;337;p45"/>
          <p:cNvSpPr txBox="1"/>
          <p:nvPr/>
        </p:nvSpPr>
        <p:spPr>
          <a:xfrm>
            <a:off x="7830125" y="3260200"/>
            <a:ext cx="12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Database</a:t>
            </a:r>
            <a:endParaRPr>
              <a:latin typeface="Montserrat"/>
              <a:ea typeface="Montserrat"/>
              <a:cs typeface="Montserrat"/>
              <a:sym typeface="Montserrat"/>
            </a:endParaRPr>
          </a:p>
        </p:txBody>
      </p:sp>
      <p:sp>
        <p:nvSpPr>
          <p:cNvPr id="338" name="Google Shape;338;p45"/>
          <p:cNvSpPr/>
          <p:nvPr/>
        </p:nvSpPr>
        <p:spPr>
          <a:xfrm>
            <a:off x="2029325" y="2040388"/>
            <a:ext cx="1193400" cy="15891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5"/>
          <p:cNvSpPr txBox="1"/>
          <p:nvPr/>
        </p:nvSpPr>
        <p:spPr>
          <a:xfrm>
            <a:off x="1920875" y="355295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Template</a:t>
            </a:r>
            <a:endParaRPr>
              <a:latin typeface="Montserrat"/>
              <a:ea typeface="Montserrat"/>
              <a:cs typeface="Montserrat"/>
              <a:sym typeface="Montserrat"/>
            </a:endParaRPr>
          </a:p>
        </p:txBody>
      </p:sp>
      <p:sp>
        <p:nvSpPr>
          <p:cNvPr id="340" name="Google Shape;340;p45"/>
          <p:cNvSpPr/>
          <p:nvPr/>
        </p:nvSpPr>
        <p:spPr>
          <a:xfrm>
            <a:off x="1535500" y="2660838"/>
            <a:ext cx="459300" cy="290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346" name="Google Shape;34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7" name="Google Shape;34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48" name="Google Shape;348;p46"/>
          <p:cNvPicPr preferRelativeResize="0"/>
          <p:nvPr/>
        </p:nvPicPr>
        <p:blipFill rotWithShape="1">
          <a:blip r:embed="rId4">
            <a:alphaModFix/>
          </a:blip>
          <a:srcRect b="10550" l="32879" r="19324" t="38286"/>
          <a:stretch/>
        </p:blipFill>
        <p:spPr>
          <a:xfrm>
            <a:off x="108475" y="2262100"/>
            <a:ext cx="1443749" cy="1088199"/>
          </a:xfrm>
          <a:prstGeom prst="rect">
            <a:avLst/>
          </a:prstGeom>
          <a:noFill/>
          <a:ln>
            <a:noFill/>
          </a:ln>
        </p:spPr>
      </p:pic>
      <p:pic>
        <p:nvPicPr>
          <p:cNvPr id="349" name="Google Shape;349;p46"/>
          <p:cNvPicPr preferRelativeResize="0"/>
          <p:nvPr/>
        </p:nvPicPr>
        <p:blipFill rotWithShape="1">
          <a:blip r:embed="rId5">
            <a:alphaModFix/>
          </a:blip>
          <a:srcRect b="43580" l="18021" r="60886" t="18647"/>
          <a:stretch/>
        </p:blipFill>
        <p:spPr>
          <a:xfrm>
            <a:off x="8011650" y="2156975"/>
            <a:ext cx="1005424" cy="1193324"/>
          </a:xfrm>
          <a:prstGeom prst="rect">
            <a:avLst/>
          </a:prstGeom>
          <a:noFill/>
          <a:ln>
            <a:noFill/>
          </a:ln>
        </p:spPr>
      </p:pic>
      <p:sp>
        <p:nvSpPr>
          <p:cNvPr id="350" name="Google Shape;350;p46"/>
          <p:cNvSpPr txBox="1"/>
          <p:nvPr/>
        </p:nvSpPr>
        <p:spPr>
          <a:xfrm>
            <a:off x="125200" y="335030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User Browser</a:t>
            </a:r>
            <a:endParaRPr>
              <a:latin typeface="Montserrat"/>
              <a:ea typeface="Montserrat"/>
              <a:cs typeface="Montserrat"/>
              <a:sym typeface="Montserrat"/>
            </a:endParaRPr>
          </a:p>
        </p:txBody>
      </p:sp>
      <p:sp>
        <p:nvSpPr>
          <p:cNvPr id="351" name="Google Shape;351;p46"/>
          <p:cNvSpPr txBox="1"/>
          <p:nvPr/>
        </p:nvSpPr>
        <p:spPr>
          <a:xfrm>
            <a:off x="7830125" y="3260200"/>
            <a:ext cx="12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Database</a:t>
            </a:r>
            <a:endParaRPr>
              <a:latin typeface="Montserrat"/>
              <a:ea typeface="Montserrat"/>
              <a:cs typeface="Montserrat"/>
              <a:sym typeface="Montserrat"/>
            </a:endParaRPr>
          </a:p>
        </p:txBody>
      </p:sp>
      <p:sp>
        <p:nvSpPr>
          <p:cNvPr id="352" name="Google Shape;352;p46"/>
          <p:cNvSpPr/>
          <p:nvPr/>
        </p:nvSpPr>
        <p:spPr>
          <a:xfrm>
            <a:off x="2029325" y="2040388"/>
            <a:ext cx="1193400" cy="15891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JS</a:t>
            </a:r>
            <a:endParaRPr>
              <a:latin typeface="Montserrat"/>
              <a:ea typeface="Montserrat"/>
              <a:cs typeface="Montserrat"/>
              <a:sym typeface="Montserrat"/>
            </a:endParaRPr>
          </a:p>
        </p:txBody>
      </p:sp>
      <p:sp>
        <p:nvSpPr>
          <p:cNvPr id="353" name="Google Shape;353;p46"/>
          <p:cNvSpPr txBox="1"/>
          <p:nvPr/>
        </p:nvSpPr>
        <p:spPr>
          <a:xfrm>
            <a:off x="1920875" y="355295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Template</a:t>
            </a:r>
            <a:endParaRPr>
              <a:latin typeface="Montserrat"/>
              <a:ea typeface="Montserrat"/>
              <a:cs typeface="Montserrat"/>
              <a:sym typeface="Montserrat"/>
            </a:endParaRPr>
          </a:p>
        </p:txBody>
      </p:sp>
      <p:sp>
        <p:nvSpPr>
          <p:cNvPr id="354" name="Google Shape;354;p46"/>
          <p:cNvSpPr/>
          <p:nvPr/>
        </p:nvSpPr>
        <p:spPr>
          <a:xfrm>
            <a:off x="1535500" y="2660838"/>
            <a:ext cx="459300" cy="290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360" name="Google Shape;360;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1" name="Google Shape;361;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62" name="Google Shape;362;p47"/>
          <p:cNvPicPr preferRelativeResize="0"/>
          <p:nvPr/>
        </p:nvPicPr>
        <p:blipFill rotWithShape="1">
          <a:blip r:embed="rId4">
            <a:alphaModFix/>
          </a:blip>
          <a:srcRect b="10550" l="32879" r="19324" t="38286"/>
          <a:stretch/>
        </p:blipFill>
        <p:spPr>
          <a:xfrm>
            <a:off x="108475" y="2262100"/>
            <a:ext cx="1443749" cy="1088199"/>
          </a:xfrm>
          <a:prstGeom prst="rect">
            <a:avLst/>
          </a:prstGeom>
          <a:noFill/>
          <a:ln>
            <a:noFill/>
          </a:ln>
        </p:spPr>
      </p:pic>
      <p:pic>
        <p:nvPicPr>
          <p:cNvPr id="363" name="Google Shape;363;p47"/>
          <p:cNvPicPr preferRelativeResize="0"/>
          <p:nvPr/>
        </p:nvPicPr>
        <p:blipFill rotWithShape="1">
          <a:blip r:embed="rId5">
            <a:alphaModFix/>
          </a:blip>
          <a:srcRect b="43580" l="18021" r="60886" t="18647"/>
          <a:stretch/>
        </p:blipFill>
        <p:spPr>
          <a:xfrm>
            <a:off x="8011650" y="2156975"/>
            <a:ext cx="1005424" cy="1193324"/>
          </a:xfrm>
          <a:prstGeom prst="rect">
            <a:avLst/>
          </a:prstGeom>
          <a:noFill/>
          <a:ln>
            <a:noFill/>
          </a:ln>
        </p:spPr>
      </p:pic>
      <p:sp>
        <p:nvSpPr>
          <p:cNvPr id="364" name="Google Shape;364;p47"/>
          <p:cNvSpPr txBox="1"/>
          <p:nvPr/>
        </p:nvSpPr>
        <p:spPr>
          <a:xfrm>
            <a:off x="125200" y="335030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User Browser</a:t>
            </a:r>
            <a:endParaRPr>
              <a:latin typeface="Montserrat"/>
              <a:ea typeface="Montserrat"/>
              <a:cs typeface="Montserrat"/>
              <a:sym typeface="Montserrat"/>
            </a:endParaRPr>
          </a:p>
        </p:txBody>
      </p:sp>
      <p:sp>
        <p:nvSpPr>
          <p:cNvPr id="365" name="Google Shape;365;p47"/>
          <p:cNvSpPr txBox="1"/>
          <p:nvPr/>
        </p:nvSpPr>
        <p:spPr>
          <a:xfrm>
            <a:off x="7830125" y="3260200"/>
            <a:ext cx="12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Database</a:t>
            </a:r>
            <a:endParaRPr>
              <a:latin typeface="Montserrat"/>
              <a:ea typeface="Montserrat"/>
              <a:cs typeface="Montserrat"/>
              <a:sym typeface="Montserrat"/>
            </a:endParaRPr>
          </a:p>
        </p:txBody>
      </p:sp>
      <p:sp>
        <p:nvSpPr>
          <p:cNvPr id="366" name="Google Shape;366;p47"/>
          <p:cNvSpPr/>
          <p:nvPr/>
        </p:nvSpPr>
        <p:spPr>
          <a:xfrm>
            <a:off x="2029325" y="2040388"/>
            <a:ext cx="1193400" cy="15891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JS</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{{JINJA}}</a:t>
            </a:r>
            <a:endParaRPr>
              <a:latin typeface="Montserrat"/>
              <a:ea typeface="Montserrat"/>
              <a:cs typeface="Montserrat"/>
              <a:sym typeface="Montserrat"/>
            </a:endParaRPr>
          </a:p>
        </p:txBody>
      </p:sp>
      <p:sp>
        <p:nvSpPr>
          <p:cNvPr id="367" name="Google Shape;367;p47"/>
          <p:cNvSpPr/>
          <p:nvPr/>
        </p:nvSpPr>
        <p:spPr>
          <a:xfrm>
            <a:off x="1535500" y="2660838"/>
            <a:ext cx="459300" cy="290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7"/>
          <p:cNvSpPr txBox="1"/>
          <p:nvPr/>
        </p:nvSpPr>
        <p:spPr>
          <a:xfrm>
            <a:off x="1920875" y="355295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Template</a:t>
            </a:r>
            <a:endParaRPr>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374" name="Google Shape;37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76" name="Google Shape;376;p48"/>
          <p:cNvPicPr preferRelativeResize="0"/>
          <p:nvPr/>
        </p:nvPicPr>
        <p:blipFill rotWithShape="1">
          <a:blip r:embed="rId4">
            <a:alphaModFix/>
          </a:blip>
          <a:srcRect b="10550" l="32879" r="19324" t="38286"/>
          <a:stretch/>
        </p:blipFill>
        <p:spPr>
          <a:xfrm>
            <a:off x="108475" y="2262100"/>
            <a:ext cx="1443749" cy="1088199"/>
          </a:xfrm>
          <a:prstGeom prst="rect">
            <a:avLst/>
          </a:prstGeom>
          <a:noFill/>
          <a:ln>
            <a:noFill/>
          </a:ln>
        </p:spPr>
      </p:pic>
      <p:pic>
        <p:nvPicPr>
          <p:cNvPr id="377" name="Google Shape;377;p48"/>
          <p:cNvPicPr preferRelativeResize="0"/>
          <p:nvPr/>
        </p:nvPicPr>
        <p:blipFill rotWithShape="1">
          <a:blip r:embed="rId5">
            <a:alphaModFix/>
          </a:blip>
          <a:srcRect b="43580" l="18021" r="60886" t="18647"/>
          <a:stretch/>
        </p:blipFill>
        <p:spPr>
          <a:xfrm>
            <a:off x="8011650" y="2156975"/>
            <a:ext cx="1005424" cy="1193324"/>
          </a:xfrm>
          <a:prstGeom prst="rect">
            <a:avLst/>
          </a:prstGeom>
          <a:noFill/>
          <a:ln>
            <a:noFill/>
          </a:ln>
        </p:spPr>
      </p:pic>
      <p:sp>
        <p:nvSpPr>
          <p:cNvPr id="378" name="Google Shape;378;p48"/>
          <p:cNvSpPr txBox="1"/>
          <p:nvPr/>
        </p:nvSpPr>
        <p:spPr>
          <a:xfrm>
            <a:off x="125200" y="335030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User Browser</a:t>
            </a:r>
            <a:endParaRPr>
              <a:latin typeface="Montserrat"/>
              <a:ea typeface="Montserrat"/>
              <a:cs typeface="Montserrat"/>
              <a:sym typeface="Montserrat"/>
            </a:endParaRPr>
          </a:p>
        </p:txBody>
      </p:sp>
      <p:sp>
        <p:nvSpPr>
          <p:cNvPr id="379" name="Google Shape;379;p48"/>
          <p:cNvSpPr txBox="1"/>
          <p:nvPr/>
        </p:nvSpPr>
        <p:spPr>
          <a:xfrm>
            <a:off x="7830125" y="3260200"/>
            <a:ext cx="12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Database</a:t>
            </a:r>
            <a:endParaRPr>
              <a:latin typeface="Montserrat"/>
              <a:ea typeface="Montserrat"/>
              <a:cs typeface="Montserrat"/>
              <a:sym typeface="Montserrat"/>
            </a:endParaRPr>
          </a:p>
        </p:txBody>
      </p:sp>
      <p:sp>
        <p:nvSpPr>
          <p:cNvPr id="380" name="Google Shape;380;p48"/>
          <p:cNvSpPr/>
          <p:nvPr/>
        </p:nvSpPr>
        <p:spPr>
          <a:xfrm>
            <a:off x="2029325" y="2040388"/>
            <a:ext cx="1193400" cy="15891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JS</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{{JINJA}}</a:t>
            </a:r>
            <a:endParaRPr>
              <a:latin typeface="Montserrat"/>
              <a:ea typeface="Montserrat"/>
              <a:cs typeface="Montserrat"/>
              <a:sym typeface="Montserrat"/>
            </a:endParaRPr>
          </a:p>
        </p:txBody>
      </p:sp>
      <p:sp>
        <p:nvSpPr>
          <p:cNvPr id="381" name="Google Shape;381;p48"/>
          <p:cNvSpPr/>
          <p:nvPr/>
        </p:nvSpPr>
        <p:spPr>
          <a:xfrm>
            <a:off x="1535500" y="2660838"/>
            <a:ext cx="459300" cy="290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8"/>
          <p:cNvSpPr txBox="1"/>
          <p:nvPr/>
        </p:nvSpPr>
        <p:spPr>
          <a:xfrm>
            <a:off x="1920875" y="355295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Template</a:t>
            </a:r>
            <a:endParaRPr>
              <a:latin typeface="Montserrat"/>
              <a:ea typeface="Montserrat"/>
              <a:cs typeface="Montserrat"/>
              <a:sym typeface="Montserrat"/>
            </a:endParaRPr>
          </a:p>
        </p:txBody>
      </p:sp>
      <p:sp>
        <p:nvSpPr>
          <p:cNvPr id="383" name="Google Shape;383;p48"/>
          <p:cNvSpPr/>
          <p:nvPr/>
        </p:nvSpPr>
        <p:spPr>
          <a:xfrm flipH="1">
            <a:off x="3048650" y="3006400"/>
            <a:ext cx="1285800" cy="654000"/>
          </a:xfrm>
          <a:prstGeom prst="bentArrow">
            <a:avLst>
              <a:gd fmla="val 25000" name="adj1"/>
              <a:gd fmla="val 25000" name="adj2"/>
              <a:gd fmla="val 41552" name="adj3"/>
              <a:gd fmla="val 43750" name="adj4"/>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8"/>
          <p:cNvSpPr/>
          <p:nvPr/>
        </p:nvSpPr>
        <p:spPr>
          <a:xfrm>
            <a:off x="3465225" y="3714775"/>
            <a:ext cx="1509300" cy="10866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a:t>
            </a:r>
            <a:endParaRPr>
              <a:latin typeface="Montserrat"/>
              <a:ea typeface="Montserrat"/>
              <a:cs typeface="Montserrat"/>
              <a:sym typeface="Montserrat"/>
            </a:endParaRPr>
          </a:p>
        </p:txBody>
      </p:sp>
      <p:sp>
        <p:nvSpPr>
          <p:cNvPr id="385" name="Google Shape;385;p48"/>
          <p:cNvSpPr txBox="1"/>
          <p:nvPr/>
        </p:nvSpPr>
        <p:spPr>
          <a:xfrm>
            <a:off x="3488025" y="472517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View</a:t>
            </a:r>
            <a:endParaRPr>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391" name="Google Shape;39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2" name="Google Shape;39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3" name="Google Shape;393;p49"/>
          <p:cNvPicPr preferRelativeResize="0"/>
          <p:nvPr/>
        </p:nvPicPr>
        <p:blipFill rotWithShape="1">
          <a:blip r:embed="rId4">
            <a:alphaModFix/>
          </a:blip>
          <a:srcRect b="10550" l="32879" r="19324" t="38286"/>
          <a:stretch/>
        </p:blipFill>
        <p:spPr>
          <a:xfrm>
            <a:off x="108475" y="2262100"/>
            <a:ext cx="1443749" cy="1088199"/>
          </a:xfrm>
          <a:prstGeom prst="rect">
            <a:avLst/>
          </a:prstGeom>
          <a:noFill/>
          <a:ln>
            <a:noFill/>
          </a:ln>
        </p:spPr>
      </p:pic>
      <p:pic>
        <p:nvPicPr>
          <p:cNvPr id="394" name="Google Shape;394;p49"/>
          <p:cNvPicPr preferRelativeResize="0"/>
          <p:nvPr/>
        </p:nvPicPr>
        <p:blipFill rotWithShape="1">
          <a:blip r:embed="rId5">
            <a:alphaModFix/>
          </a:blip>
          <a:srcRect b="43580" l="18021" r="60886" t="18647"/>
          <a:stretch/>
        </p:blipFill>
        <p:spPr>
          <a:xfrm>
            <a:off x="8011650" y="2156975"/>
            <a:ext cx="1005424" cy="1193324"/>
          </a:xfrm>
          <a:prstGeom prst="rect">
            <a:avLst/>
          </a:prstGeom>
          <a:noFill/>
          <a:ln>
            <a:noFill/>
          </a:ln>
        </p:spPr>
      </p:pic>
      <p:sp>
        <p:nvSpPr>
          <p:cNvPr id="395" name="Google Shape;395;p49"/>
          <p:cNvSpPr txBox="1"/>
          <p:nvPr/>
        </p:nvSpPr>
        <p:spPr>
          <a:xfrm>
            <a:off x="125200" y="335030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User Browser</a:t>
            </a:r>
            <a:endParaRPr>
              <a:latin typeface="Montserrat"/>
              <a:ea typeface="Montserrat"/>
              <a:cs typeface="Montserrat"/>
              <a:sym typeface="Montserrat"/>
            </a:endParaRPr>
          </a:p>
        </p:txBody>
      </p:sp>
      <p:sp>
        <p:nvSpPr>
          <p:cNvPr id="396" name="Google Shape;396;p49"/>
          <p:cNvSpPr txBox="1"/>
          <p:nvPr/>
        </p:nvSpPr>
        <p:spPr>
          <a:xfrm>
            <a:off x="7830125" y="3260200"/>
            <a:ext cx="12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Database</a:t>
            </a:r>
            <a:endParaRPr>
              <a:latin typeface="Montserrat"/>
              <a:ea typeface="Montserrat"/>
              <a:cs typeface="Montserrat"/>
              <a:sym typeface="Montserrat"/>
            </a:endParaRPr>
          </a:p>
        </p:txBody>
      </p:sp>
      <p:sp>
        <p:nvSpPr>
          <p:cNvPr id="397" name="Google Shape;397;p49"/>
          <p:cNvSpPr/>
          <p:nvPr/>
        </p:nvSpPr>
        <p:spPr>
          <a:xfrm>
            <a:off x="2029325" y="2040388"/>
            <a:ext cx="1193400" cy="15891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JS</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{{JINJA}}</a:t>
            </a:r>
            <a:endParaRPr>
              <a:latin typeface="Montserrat"/>
              <a:ea typeface="Montserrat"/>
              <a:cs typeface="Montserrat"/>
              <a:sym typeface="Montserrat"/>
            </a:endParaRPr>
          </a:p>
        </p:txBody>
      </p:sp>
      <p:sp>
        <p:nvSpPr>
          <p:cNvPr id="398" name="Google Shape;398;p49"/>
          <p:cNvSpPr/>
          <p:nvPr/>
        </p:nvSpPr>
        <p:spPr>
          <a:xfrm>
            <a:off x="1535500" y="2660838"/>
            <a:ext cx="459300" cy="290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9"/>
          <p:cNvSpPr txBox="1"/>
          <p:nvPr/>
        </p:nvSpPr>
        <p:spPr>
          <a:xfrm>
            <a:off x="1920875" y="355295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Template</a:t>
            </a:r>
            <a:endParaRPr>
              <a:latin typeface="Montserrat"/>
              <a:ea typeface="Montserrat"/>
              <a:cs typeface="Montserrat"/>
              <a:sym typeface="Montserrat"/>
            </a:endParaRPr>
          </a:p>
        </p:txBody>
      </p:sp>
      <p:sp>
        <p:nvSpPr>
          <p:cNvPr id="400" name="Google Shape;400;p49"/>
          <p:cNvSpPr/>
          <p:nvPr/>
        </p:nvSpPr>
        <p:spPr>
          <a:xfrm flipH="1">
            <a:off x="3048650" y="3006400"/>
            <a:ext cx="1285800" cy="654000"/>
          </a:xfrm>
          <a:prstGeom prst="bentArrow">
            <a:avLst>
              <a:gd fmla="val 25000" name="adj1"/>
              <a:gd fmla="val 25000" name="adj2"/>
              <a:gd fmla="val 41552" name="adj3"/>
              <a:gd fmla="val 43750" name="adj4"/>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9"/>
          <p:cNvSpPr/>
          <p:nvPr/>
        </p:nvSpPr>
        <p:spPr>
          <a:xfrm>
            <a:off x="3465225" y="3714775"/>
            <a:ext cx="1509300" cy="10866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a:t>
            </a:r>
            <a:endParaRPr>
              <a:latin typeface="Montserrat"/>
              <a:ea typeface="Montserrat"/>
              <a:cs typeface="Montserrat"/>
              <a:sym typeface="Montserrat"/>
            </a:endParaRPr>
          </a:p>
        </p:txBody>
      </p:sp>
      <p:sp>
        <p:nvSpPr>
          <p:cNvPr id="402" name="Google Shape;402;p49"/>
          <p:cNvSpPr txBox="1"/>
          <p:nvPr/>
        </p:nvSpPr>
        <p:spPr>
          <a:xfrm>
            <a:off x="3488025" y="472517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View</a:t>
            </a:r>
            <a:endParaRPr>
              <a:latin typeface="Montserrat"/>
              <a:ea typeface="Montserrat"/>
              <a:cs typeface="Montserrat"/>
              <a:sym typeface="Montserrat"/>
            </a:endParaRPr>
          </a:p>
        </p:txBody>
      </p:sp>
      <p:sp>
        <p:nvSpPr>
          <p:cNvPr id="403" name="Google Shape;403;p49"/>
          <p:cNvSpPr/>
          <p:nvPr/>
        </p:nvSpPr>
        <p:spPr>
          <a:xfrm>
            <a:off x="3465225" y="1349775"/>
            <a:ext cx="1509300" cy="10866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with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URL Routing</a:t>
            </a:r>
            <a:endParaRPr>
              <a:latin typeface="Montserrat"/>
              <a:ea typeface="Montserrat"/>
              <a:cs typeface="Montserrat"/>
              <a:sym typeface="Montserrat"/>
            </a:endParaRPr>
          </a:p>
        </p:txBody>
      </p:sp>
      <p:sp>
        <p:nvSpPr>
          <p:cNvPr id="404" name="Google Shape;404;p49"/>
          <p:cNvSpPr/>
          <p:nvPr/>
        </p:nvSpPr>
        <p:spPr>
          <a:xfrm>
            <a:off x="4435950" y="2516225"/>
            <a:ext cx="272100" cy="1118700"/>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410" name="Google Shape;41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1" name="Google Shape;41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12" name="Google Shape;412;p50"/>
          <p:cNvPicPr preferRelativeResize="0"/>
          <p:nvPr/>
        </p:nvPicPr>
        <p:blipFill rotWithShape="1">
          <a:blip r:embed="rId4">
            <a:alphaModFix/>
          </a:blip>
          <a:srcRect b="10550" l="32879" r="19324" t="38286"/>
          <a:stretch/>
        </p:blipFill>
        <p:spPr>
          <a:xfrm>
            <a:off x="108475" y="2262100"/>
            <a:ext cx="1443749" cy="1088199"/>
          </a:xfrm>
          <a:prstGeom prst="rect">
            <a:avLst/>
          </a:prstGeom>
          <a:noFill/>
          <a:ln>
            <a:noFill/>
          </a:ln>
        </p:spPr>
      </p:pic>
      <p:pic>
        <p:nvPicPr>
          <p:cNvPr id="413" name="Google Shape;413;p50"/>
          <p:cNvPicPr preferRelativeResize="0"/>
          <p:nvPr/>
        </p:nvPicPr>
        <p:blipFill rotWithShape="1">
          <a:blip r:embed="rId5">
            <a:alphaModFix/>
          </a:blip>
          <a:srcRect b="43580" l="18021" r="60886" t="18647"/>
          <a:stretch/>
        </p:blipFill>
        <p:spPr>
          <a:xfrm>
            <a:off x="8011650" y="2156975"/>
            <a:ext cx="1005424" cy="1193324"/>
          </a:xfrm>
          <a:prstGeom prst="rect">
            <a:avLst/>
          </a:prstGeom>
          <a:noFill/>
          <a:ln>
            <a:noFill/>
          </a:ln>
        </p:spPr>
      </p:pic>
      <p:sp>
        <p:nvSpPr>
          <p:cNvPr id="414" name="Google Shape;414;p50"/>
          <p:cNvSpPr txBox="1"/>
          <p:nvPr/>
        </p:nvSpPr>
        <p:spPr>
          <a:xfrm>
            <a:off x="125200" y="335030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User Browser</a:t>
            </a:r>
            <a:endParaRPr>
              <a:latin typeface="Montserrat"/>
              <a:ea typeface="Montserrat"/>
              <a:cs typeface="Montserrat"/>
              <a:sym typeface="Montserrat"/>
            </a:endParaRPr>
          </a:p>
        </p:txBody>
      </p:sp>
      <p:sp>
        <p:nvSpPr>
          <p:cNvPr id="415" name="Google Shape;415;p50"/>
          <p:cNvSpPr txBox="1"/>
          <p:nvPr/>
        </p:nvSpPr>
        <p:spPr>
          <a:xfrm>
            <a:off x="7830125" y="3260200"/>
            <a:ext cx="12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Database</a:t>
            </a:r>
            <a:endParaRPr>
              <a:latin typeface="Montserrat"/>
              <a:ea typeface="Montserrat"/>
              <a:cs typeface="Montserrat"/>
              <a:sym typeface="Montserrat"/>
            </a:endParaRPr>
          </a:p>
        </p:txBody>
      </p:sp>
      <p:sp>
        <p:nvSpPr>
          <p:cNvPr id="416" name="Google Shape;416;p50"/>
          <p:cNvSpPr/>
          <p:nvPr/>
        </p:nvSpPr>
        <p:spPr>
          <a:xfrm>
            <a:off x="2029325" y="2040388"/>
            <a:ext cx="1193400" cy="15891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JS</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{{JINJA}}</a:t>
            </a:r>
            <a:endParaRPr>
              <a:latin typeface="Montserrat"/>
              <a:ea typeface="Montserrat"/>
              <a:cs typeface="Montserrat"/>
              <a:sym typeface="Montserrat"/>
            </a:endParaRPr>
          </a:p>
        </p:txBody>
      </p:sp>
      <p:sp>
        <p:nvSpPr>
          <p:cNvPr id="417" name="Google Shape;417;p50"/>
          <p:cNvSpPr/>
          <p:nvPr/>
        </p:nvSpPr>
        <p:spPr>
          <a:xfrm>
            <a:off x="1535500" y="2660838"/>
            <a:ext cx="459300" cy="290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0"/>
          <p:cNvSpPr txBox="1"/>
          <p:nvPr/>
        </p:nvSpPr>
        <p:spPr>
          <a:xfrm>
            <a:off x="1920875" y="355295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Template</a:t>
            </a:r>
            <a:endParaRPr>
              <a:latin typeface="Montserrat"/>
              <a:ea typeface="Montserrat"/>
              <a:cs typeface="Montserrat"/>
              <a:sym typeface="Montserrat"/>
            </a:endParaRPr>
          </a:p>
        </p:txBody>
      </p:sp>
      <p:sp>
        <p:nvSpPr>
          <p:cNvPr id="419" name="Google Shape;419;p50"/>
          <p:cNvSpPr/>
          <p:nvPr/>
        </p:nvSpPr>
        <p:spPr>
          <a:xfrm flipH="1">
            <a:off x="3048650" y="3006400"/>
            <a:ext cx="1285800" cy="654000"/>
          </a:xfrm>
          <a:prstGeom prst="bentArrow">
            <a:avLst>
              <a:gd fmla="val 25000" name="adj1"/>
              <a:gd fmla="val 25000" name="adj2"/>
              <a:gd fmla="val 41552" name="adj3"/>
              <a:gd fmla="val 43750" name="adj4"/>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0"/>
          <p:cNvSpPr/>
          <p:nvPr/>
        </p:nvSpPr>
        <p:spPr>
          <a:xfrm>
            <a:off x="3465225" y="3714775"/>
            <a:ext cx="1509300" cy="10866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a:t>
            </a:r>
            <a:endParaRPr>
              <a:latin typeface="Montserrat"/>
              <a:ea typeface="Montserrat"/>
              <a:cs typeface="Montserrat"/>
              <a:sym typeface="Montserrat"/>
            </a:endParaRPr>
          </a:p>
        </p:txBody>
      </p:sp>
      <p:sp>
        <p:nvSpPr>
          <p:cNvPr id="421" name="Google Shape;421;p50"/>
          <p:cNvSpPr txBox="1"/>
          <p:nvPr/>
        </p:nvSpPr>
        <p:spPr>
          <a:xfrm>
            <a:off x="3488025" y="472517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View</a:t>
            </a:r>
            <a:endParaRPr>
              <a:latin typeface="Montserrat"/>
              <a:ea typeface="Montserrat"/>
              <a:cs typeface="Montserrat"/>
              <a:sym typeface="Montserrat"/>
            </a:endParaRPr>
          </a:p>
        </p:txBody>
      </p:sp>
      <p:sp>
        <p:nvSpPr>
          <p:cNvPr id="422" name="Google Shape;422;p50"/>
          <p:cNvSpPr/>
          <p:nvPr/>
        </p:nvSpPr>
        <p:spPr>
          <a:xfrm>
            <a:off x="3465225" y="1349775"/>
            <a:ext cx="1509300" cy="10866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with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URL Routing</a:t>
            </a:r>
            <a:endParaRPr>
              <a:latin typeface="Montserrat"/>
              <a:ea typeface="Montserrat"/>
              <a:cs typeface="Montserrat"/>
              <a:sym typeface="Montserrat"/>
            </a:endParaRPr>
          </a:p>
        </p:txBody>
      </p:sp>
      <p:sp>
        <p:nvSpPr>
          <p:cNvPr id="423" name="Google Shape;423;p50"/>
          <p:cNvSpPr/>
          <p:nvPr/>
        </p:nvSpPr>
        <p:spPr>
          <a:xfrm>
            <a:off x="4435950" y="2516225"/>
            <a:ext cx="272100" cy="1118700"/>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0"/>
          <p:cNvSpPr/>
          <p:nvPr/>
        </p:nvSpPr>
        <p:spPr>
          <a:xfrm>
            <a:off x="5514425" y="2262900"/>
            <a:ext cx="1509300" cy="10866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 Models</a:t>
            </a:r>
            <a:endParaRPr>
              <a:latin typeface="Montserrat"/>
              <a:ea typeface="Montserrat"/>
              <a:cs typeface="Montserrat"/>
              <a:sym typeface="Montserrat"/>
            </a:endParaRPr>
          </a:p>
        </p:txBody>
      </p:sp>
      <p:sp>
        <p:nvSpPr>
          <p:cNvPr id="425" name="Google Shape;425;p50"/>
          <p:cNvSpPr/>
          <p:nvPr/>
        </p:nvSpPr>
        <p:spPr>
          <a:xfrm rot="10800000">
            <a:off x="5108625" y="3718675"/>
            <a:ext cx="1248300" cy="739500"/>
          </a:xfrm>
          <a:prstGeom prst="bentArrow">
            <a:avLst>
              <a:gd fmla="val 25000" name="adj1"/>
              <a:gd fmla="val 25000" name="adj2"/>
              <a:gd fmla="val 41552" name="adj3"/>
              <a:gd fmla="val 43750" name="adj4"/>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0"/>
          <p:cNvSpPr txBox="1"/>
          <p:nvPr/>
        </p:nvSpPr>
        <p:spPr>
          <a:xfrm>
            <a:off x="5563938" y="337062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Models</a:t>
            </a:r>
            <a:endParaRPr>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432" name="Google Shape;432;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3" name="Google Shape;433;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34" name="Google Shape;434;p51"/>
          <p:cNvPicPr preferRelativeResize="0"/>
          <p:nvPr/>
        </p:nvPicPr>
        <p:blipFill rotWithShape="1">
          <a:blip r:embed="rId4">
            <a:alphaModFix/>
          </a:blip>
          <a:srcRect b="10550" l="32879" r="19324" t="38286"/>
          <a:stretch/>
        </p:blipFill>
        <p:spPr>
          <a:xfrm>
            <a:off x="108475" y="2262100"/>
            <a:ext cx="1443749" cy="1088199"/>
          </a:xfrm>
          <a:prstGeom prst="rect">
            <a:avLst/>
          </a:prstGeom>
          <a:noFill/>
          <a:ln>
            <a:noFill/>
          </a:ln>
        </p:spPr>
      </p:pic>
      <p:pic>
        <p:nvPicPr>
          <p:cNvPr id="435" name="Google Shape;435;p51"/>
          <p:cNvPicPr preferRelativeResize="0"/>
          <p:nvPr/>
        </p:nvPicPr>
        <p:blipFill rotWithShape="1">
          <a:blip r:embed="rId5">
            <a:alphaModFix/>
          </a:blip>
          <a:srcRect b="43580" l="18021" r="60886" t="18647"/>
          <a:stretch/>
        </p:blipFill>
        <p:spPr>
          <a:xfrm>
            <a:off x="8011650" y="2156975"/>
            <a:ext cx="1005424" cy="1193324"/>
          </a:xfrm>
          <a:prstGeom prst="rect">
            <a:avLst/>
          </a:prstGeom>
          <a:noFill/>
          <a:ln>
            <a:noFill/>
          </a:ln>
        </p:spPr>
      </p:pic>
      <p:sp>
        <p:nvSpPr>
          <p:cNvPr id="436" name="Google Shape;436;p51"/>
          <p:cNvSpPr txBox="1"/>
          <p:nvPr/>
        </p:nvSpPr>
        <p:spPr>
          <a:xfrm>
            <a:off x="125200" y="335030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User Browser</a:t>
            </a:r>
            <a:endParaRPr>
              <a:latin typeface="Montserrat"/>
              <a:ea typeface="Montserrat"/>
              <a:cs typeface="Montserrat"/>
              <a:sym typeface="Montserrat"/>
            </a:endParaRPr>
          </a:p>
        </p:txBody>
      </p:sp>
      <p:sp>
        <p:nvSpPr>
          <p:cNvPr id="437" name="Google Shape;437;p51"/>
          <p:cNvSpPr txBox="1"/>
          <p:nvPr/>
        </p:nvSpPr>
        <p:spPr>
          <a:xfrm>
            <a:off x="7830125" y="3260200"/>
            <a:ext cx="12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Database</a:t>
            </a:r>
            <a:endParaRPr>
              <a:latin typeface="Montserrat"/>
              <a:ea typeface="Montserrat"/>
              <a:cs typeface="Montserrat"/>
              <a:sym typeface="Montserrat"/>
            </a:endParaRPr>
          </a:p>
        </p:txBody>
      </p:sp>
      <p:sp>
        <p:nvSpPr>
          <p:cNvPr id="438" name="Google Shape;438;p51"/>
          <p:cNvSpPr/>
          <p:nvPr/>
        </p:nvSpPr>
        <p:spPr>
          <a:xfrm>
            <a:off x="2029325" y="2040388"/>
            <a:ext cx="1193400" cy="15891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JS</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{{JINJA}}</a:t>
            </a:r>
            <a:endParaRPr>
              <a:latin typeface="Montserrat"/>
              <a:ea typeface="Montserrat"/>
              <a:cs typeface="Montserrat"/>
              <a:sym typeface="Montserrat"/>
            </a:endParaRPr>
          </a:p>
        </p:txBody>
      </p:sp>
      <p:sp>
        <p:nvSpPr>
          <p:cNvPr id="439" name="Google Shape;439;p51"/>
          <p:cNvSpPr/>
          <p:nvPr/>
        </p:nvSpPr>
        <p:spPr>
          <a:xfrm>
            <a:off x="1535500" y="2660838"/>
            <a:ext cx="459300" cy="290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1"/>
          <p:cNvSpPr txBox="1"/>
          <p:nvPr/>
        </p:nvSpPr>
        <p:spPr>
          <a:xfrm>
            <a:off x="1920875" y="355295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Template</a:t>
            </a:r>
            <a:endParaRPr>
              <a:latin typeface="Montserrat"/>
              <a:ea typeface="Montserrat"/>
              <a:cs typeface="Montserrat"/>
              <a:sym typeface="Montserrat"/>
            </a:endParaRPr>
          </a:p>
        </p:txBody>
      </p:sp>
      <p:sp>
        <p:nvSpPr>
          <p:cNvPr id="441" name="Google Shape;441;p51"/>
          <p:cNvSpPr/>
          <p:nvPr/>
        </p:nvSpPr>
        <p:spPr>
          <a:xfrm flipH="1">
            <a:off x="3048650" y="3006400"/>
            <a:ext cx="1285800" cy="654000"/>
          </a:xfrm>
          <a:prstGeom prst="bentArrow">
            <a:avLst>
              <a:gd fmla="val 25000" name="adj1"/>
              <a:gd fmla="val 25000" name="adj2"/>
              <a:gd fmla="val 41552" name="adj3"/>
              <a:gd fmla="val 43750" name="adj4"/>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1"/>
          <p:cNvSpPr/>
          <p:nvPr/>
        </p:nvSpPr>
        <p:spPr>
          <a:xfrm>
            <a:off x="3465225" y="3714775"/>
            <a:ext cx="1509300" cy="10866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a:t>
            </a:r>
            <a:endParaRPr>
              <a:latin typeface="Montserrat"/>
              <a:ea typeface="Montserrat"/>
              <a:cs typeface="Montserrat"/>
              <a:sym typeface="Montserrat"/>
            </a:endParaRPr>
          </a:p>
        </p:txBody>
      </p:sp>
      <p:sp>
        <p:nvSpPr>
          <p:cNvPr id="443" name="Google Shape;443;p51"/>
          <p:cNvSpPr txBox="1"/>
          <p:nvPr/>
        </p:nvSpPr>
        <p:spPr>
          <a:xfrm>
            <a:off x="3488025" y="472517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View</a:t>
            </a:r>
            <a:endParaRPr>
              <a:latin typeface="Montserrat"/>
              <a:ea typeface="Montserrat"/>
              <a:cs typeface="Montserrat"/>
              <a:sym typeface="Montserrat"/>
            </a:endParaRPr>
          </a:p>
        </p:txBody>
      </p:sp>
      <p:sp>
        <p:nvSpPr>
          <p:cNvPr id="444" name="Google Shape;444;p51"/>
          <p:cNvSpPr/>
          <p:nvPr/>
        </p:nvSpPr>
        <p:spPr>
          <a:xfrm>
            <a:off x="3465225" y="1349775"/>
            <a:ext cx="1509300" cy="10866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with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URL Routing</a:t>
            </a:r>
            <a:endParaRPr>
              <a:latin typeface="Montserrat"/>
              <a:ea typeface="Montserrat"/>
              <a:cs typeface="Montserrat"/>
              <a:sym typeface="Montserrat"/>
            </a:endParaRPr>
          </a:p>
        </p:txBody>
      </p:sp>
      <p:sp>
        <p:nvSpPr>
          <p:cNvPr id="445" name="Google Shape;445;p51"/>
          <p:cNvSpPr/>
          <p:nvPr/>
        </p:nvSpPr>
        <p:spPr>
          <a:xfrm>
            <a:off x="4435950" y="2516225"/>
            <a:ext cx="272100" cy="1118700"/>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1"/>
          <p:cNvSpPr/>
          <p:nvPr/>
        </p:nvSpPr>
        <p:spPr>
          <a:xfrm>
            <a:off x="5514425" y="2262900"/>
            <a:ext cx="1509300" cy="10866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 Models</a:t>
            </a:r>
            <a:endParaRPr>
              <a:latin typeface="Montserrat"/>
              <a:ea typeface="Montserrat"/>
              <a:cs typeface="Montserrat"/>
              <a:sym typeface="Montserrat"/>
            </a:endParaRPr>
          </a:p>
        </p:txBody>
      </p:sp>
      <p:sp>
        <p:nvSpPr>
          <p:cNvPr id="447" name="Google Shape;447;p51"/>
          <p:cNvSpPr/>
          <p:nvPr/>
        </p:nvSpPr>
        <p:spPr>
          <a:xfrm rot="10800000">
            <a:off x="5108625" y="3718675"/>
            <a:ext cx="1248300" cy="739500"/>
          </a:xfrm>
          <a:prstGeom prst="bentArrow">
            <a:avLst>
              <a:gd fmla="val 25000" name="adj1"/>
              <a:gd fmla="val 25000" name="adj2"/>
              <a:gd fmla="val 41552" name="adj3"/>
              <a:gd fmla="val 43750" name="adj4"/>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1"/>
          <p:cNvSpPr txBox="1"/>
          <p:nvPr/>
        </p:nvSpPr>
        <p:spPr>
          <a:xfrm>
            <a:off x="5563938" y="337062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Models</a:t>
            </a:r>
            <a:endParaRPr>
              <a:latin typeface="Montserrat"/>
              <a:ea typeface="Montserrat"/>
              <a:cs typeface="Montserrat"/>
              <a:sym typeface="Montserrat"/>
            </a:endParaRPr>
          </a:p>
        </p:txBody>
      </p:sp>
      <p:sp>
        <p:nvSpPr>
          <p:cNvPr id="449" name="Google Shape;449;p51"/>
          <p:cNvSpPr/>
          <p:nvPr/>
        </p:nvSpPr>
        <p:spPr>
          <a:xfrm>
            <a:off x="7217750" y="2660850"/>
            <a:ext cx="726900" cy="290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IDE or Editor Common Options: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PyCharm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Atom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Sublime Text Editor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Microsoft Visual Studio</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Important Note:</a:t>
            </a:r>
            <a:endParaRPr b="1" i="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Notebook based editors like Jupyter won’t work for Django!</a:t>
            </a:r>
            <a:endParaRPr b="1" i="1"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455" name="Google Shape;455;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6" name="Google Shape;456;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57" name="Google Shape;457;p52"/>
          <p:cNvPicPr preferRelativeResize="0"/>
          <p:nvPr/>
        </p:nvPicPr>
        <p:blipFill rotWithShape="1">
          <a:blip r:embed="rId4">
            <a:alphaModFix/>
          </a:blip>
          <a:srcRect b="10550" l="32879" r="19324" t="38286"/>
          <a:stretch/>
        </p:blipFill>
        <p:spPr>
          <a:xfrm>
            <a:off x="108475" y="2262100"/>
            <a:ext cx="1443749" cy="1088199"/>
          </a:xfrm>
          <a:prstGeom prst="rect">
            <a:avLst/>
          </a:prstGeom>
          <a:noFill/>
          <a:ln>
            <a:noFill/>
          </a:ln>
        </p:spPr>
      </p:pic>
      <p:pic>
        <p:nvPicPr>
          <p:cNvPr id="458" name="Google Shape;458;p52"/>
          <p:cNvPicPr preferRelativeResize="0"/>
          <p:nvPr/>
        </p:nvPicPr>
        <p:blipFill rotWithShape="1">
          <a:blip r:embed="rId5">
            <a:alphaModFix/>
          </a:blip>
          <a:srcRect b="43580" l="18021" r="60886" t="18647"/>
          <a:stretch/>
        </p:blipFill>
        <p:spPr>
          <a:xfrm>
            <a:off x="8011650" y="2156975"/>
            <a:ext cx="1005424" cy="1193324"/>
          </a:xfrm>
          <a:prstGeom prst="rect">
            <a:avLst/>
          </a:prstGeom>
          <a:noFill/>
          <a:ln>
            <a:noFill/>
          </a:ln>
        </p:spPr>
      </p:pic>
      <p:sp>
        <p:nvSpPr>
          <p:cNvPr id="459" name="Google Shape;459;p52"/>
          <p:cNvSpPr txBox="1"/>
          <p:nvPr/>
        </p:nvSpPr>
        <p:spPr>
          <a:xfrm>
            <a:off x="125200" y="335030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User Browser</a:t>
            </a:r>
            <a:endParaRPr>
              <a:latin typeface="Montserrat"/>
              <a:ea typeface="Montserrat"/>
              <a:cs typeface="Montserrat"/>
              <a:sym typeface="Montserrat"/>
            </a:endParaRPr>
          </a:p>
        </p:txBody>
      </p:sp>
      <p:sp>
        <p:nvSpPr>
          <p:cNvPr id="460" name="Google Shape;460;p52"/>
          <p:cNvSpPr txBox="1"/>
          <p:nvPr/>
        </p:nvSpPr>
        <p:spPr>
          <a:xfrm>
            <a:off x="7830125" y="3260200"/>
            <a:ext cx="12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Database</a:t>
            </a:r>
            <a:endParaRPr>
              <a:latin typeface="Montserrat"/>
              <a:ea typeface="Montserrat"/>
              <a:cs typeface="Montserrat"/>
              <a:sym typeface="Montserrat"/>
            </a:endParaRPr>
          </a:p>
        </p:txBody>
      </p:sp>
      <p:sp>
        <p:nvSpPr>
          <p:cNvPr id="461" name="Google Shape;461;p52"/>
          <p:cNvSpPr/>
          <p:nvPr/>
        </p:nvSpPr>
        <p:spPr>
          <a:xfrm>
            <a:off x="2029325" y="2040388"/>
            <a:ext cx="1193400" cy="15891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JS</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{{JINJA}}</a:t>
            </a:r>
            <a:endParaRPr>
              <a:latin typeface="Montserrat"/>
              <a:ea typeface="Montserrat"/>
              <a:cs typeface="Montserrat"/>
              <a:sym typeface="Montserrat"/>
            </a:endParaRPr>
          </a:p>
        </p:txBody>
      </p:sp>
      <p:sp>
        <p:nvSpPr>
          <p:cNvPr id="462" name="Google Shape;462;p52"/>
          <p:cNvSpPr/>
          <p:nvPr/>
        </p:nvSpPr>
        <p:spPr>
          <a:xfrm>
            <a:off x="1535500" y="2660838"/>
            <a:ext cx="459300" cy="290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2"/>
          <p:cNvSpPr txBox="1"/>
          <p:nvPr/>
        </p:nvSpPr>
        <p:spPr>
          <a:xfrm>
            <a:off x="1920875" y="355295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Template</a:t>
            </a:r>
            <a:endParaRPr>
              <a:latin typeface="Montserrat"/>
              <a:ea typeface="Montserrat"/>
              <a:cs typeface="Montserrat"/>
              <a:sym typeface="Montserrat"/>
            </a:endParaRPr>
          </a:p>
        </p:txBody>
      </p:sp>
      <p:sp>
        <p:nvSpPr>
          <p:cNvPr id="464" name="Google Shape;464;p52"/>
          <p:cNvSpPr/>
          <p:nvPr/>
        </p:nvSpPr>
        <p:spPr>
          <a:xfrm flipH="1">
            <a:off x="3048650" y="3006400"/>
            <a:ext cx="1285800" cy="654000"/>
          </a:xfrm>
          <a:prstGeom prst="bentArrow">
            <a:avLst>
              <a:gd fmla="val 25000" name="adj1"/>
              <a:gd fmla="val 25000" name="adj2"/>
              <a:gd fmla="val 41552" name="adj3"/>
              <a:gd fmla="val 43750" name="adj4"/>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2"/>
          <p:cNvSpPr/>
          <p:nvPr/>
        </p:nvSpPr>
        <p:spPr>
          <a:xfrm>
            <a:off x="3465225" y="3714775"/>
            <a:ext cx="1509300" cy="10866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a:t>
            </a:r>
            <a:endParaRPr>
              <a:latin typeface="Montserrat"/>
              <a:ea typeface="Montserrat"/>
              <a:cs typeface="Montserrat"/>
              <a:sym typeface="Montserrat"/>
            </a:endParaRPr>
          </a:p>
        </p:txBody>
      </p:sp>
      <p:sp>
        <p:nvSpPr>
          <p:cNvPr id="466" name="Google Shape;466;p52"/>
          <p:cNvSpPr txBox="1"/>
          <p:nvPr/>
        </p:nvSpPr>
        <p:spPr>
          <a:xfrm>
            <a:off x="3488025" y="472517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View</a:t>
            </a:r>
            <a:endParaRPr>
              <a:latin typeface="Montserrat"/>
              <a:ea typeface="Montserrat"/>
              <a:cs typeface="Montserrat"/>
              <a:sym typeface="Montserrat"/>
            </a:endParaRPr>
          </a:p>
        </p:txBody>
      </p:sp>
      <p:sp>
        <p:nvSpPr>
          <p:cNvPr id="467" name="Google Shape;467;p52"/>
          <p:cNvSpPr/>
          <p:nvPr/>
        </p:nvSpPr>
        <p:spPr>
          <a:xfrm>
            <a:off x="3465225" y="1349775"/>
            <a:ext cx="1509300" cy="10866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with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URL Routing</a:t>
            </a:r>
            <a:endParaRPr>
              <a:latin typeface="Montserrat"/>
              <a:ea typeface="Montserrat"/>
              <a:cs typeface="Montserrat"/>
              <a:sym typeface="Montserrat"/>
            </a:endParaRPr>
          </a:p>
        </p:txBody>
      </p:sp>
      <p:sp>
        <p:nvSpPr>
          <p:cNvPr id="468" name="Google Shape;468;p52"/>
          <p:cNvSpPr/>
          <p:nvPr/>
        </p:nvSpPr>
        <p:spPr>
          <a:xfrm>
            <a:off x="4435950" y="2516225"/>
            <a:ext cx="272100" cy="1118700"/>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2"/>
          <p:cNvSpPr/>
          <p:nvPr/>
        </p:nvSpPr>
        <p:spPr>
          <a:xfrm>
            <a:off x="5514425" y="2262900"/>
            <a:ext cx="1509300" cy="10866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 Models</a:t>
            </a:r>
            <a:endParaRPr>
              <a:latin typeface="Montserrat"/>
              <a:ea typeface="Montserrat"/>
              <a:cs typeface="Montserrat"/>
              <a:sym typeface="Montserrat"/>
            </a:endParaRPr>
          </a:p>
        </p:txBody>
      </p:sp>
      <p:sp>
        <p:nvSpPr>
          <p:cNvPr id="470" name="Google Shape;470;p52"/>
          <p:cNvSpPr/>
          <p:nvPr/>
        </p:nvSpPr>
        <p:spPr>
          <a:xfrm rot="10800000">
            <a:off x="5108625" y="3718675"/>
            <a:ext cx="1248300" cy="739500"/>
          </a:xfrm>
          <a:prstGeom prst="bentArrow">
            <a:avLst>
              <a:gd fmla="val 25000" name="adj1"/>
              <a:gd fmla="val 25000" name="adj2"/>
              <a:gd fmla="val 41552" name="adj3"/>
              <a:gd fmla="val 43750" name="adj4"/>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2"/>
          <p:cNvSpPr txBox="1"/>
          <p:nvPr/>
        </p:nvSpPr>
        <p:spPr>
          <a:xfrm>
            <a:off x="5563938" y="337062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Models</a:t>
            </a:r>
            <a:endParaRPr>
              <a:latin typeface="Montserrat"/>
              <a:ea typeface="Montserrat"/>
              <a:cs typeface="Montserrat"/>
              <a:sym typeface="Montserrat"/>
            </a:endParaRPr>
          </a:p>
        </p:txBody>
      </p:sp>
      <p:sp>
        <p:nvSpPr>
          <p:cNvPr id="472" name="Google Shape;472;p52"/>
          <p:cNvSpPr/>
          <p:nvPr/>
        </p:nvSpPr>
        <p:spPr>
          <a:xfrm>
            <a:off x="7217750" y="2660850"/>
            <a:ext cx="726900" cy="290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3" name="Google Shape;473;p52"/>
          <p:cNvCxnSpPr/>
          <p:nvPr/>
        </p:nvCxnSpPr>
        <p:spPr>
          <a:xfrm>
            <a:off x="3290150" y="730475"/>
            <a:ext cx="0" cy="4304400"/>
          </a:xfrm>
          <a:prstGeom prst="straightConnector1">
            <a:avLst/>
          </a:prstGeom>
          <a:noFill/>
          <a:ln cap="flat" cmpd="sng" w="38100">
            <a:solidFill>
              <a:srgbClr val="E06666"/>
            </a:solidFill>
            <a:prstDash val="dash"/>
            <a:round/>
            <a:headEnd len="med" w="med" type="none"/>
            <a:tailEnd len="med" w="med" type="none"/>
          </a:ln>
        </p:spPr>
      </p:cxnSp>
      <p:sp>
        <p:nvSpPr>
          <p:cNvPr id="474" name="Google Shape;474;p52"/>
          <p:cNvSpPr txBox="1"/>
          <p:nvPr/>
        </p:nvSpPr>
        <p:spPr>
          <a:xfrm>
            <a:off x="1424625" y="94957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CLIENT SIDE</a:t>
            </a:r>
            <a:endParaRPr b="1">
              <a:solidFill>
                <a:srgbClr val="CC4125"/>
              </a:solidFill>
              <a:latin typeface="Montserrat"/>
              <a:ea typeface="Montserrat"/>
              <a:cs typeface="Montserrat"/>
              <a:sym typeface="Montserrat"/>
            </a:endParaRPr>
          </a:p>
        </p:txBody>
      </p:sp>
      <p:sp>
        <p:nvSpPr>
          <p:cNvPr id="475" name="Google Shape;475;p52"/>
          <p:cNvSpPr txBox="1"/>
          <p:nvPr/>
        </p:nvSpPr>
        <p:spPr>
          <a:xfrm>
            <a:off x="5390050" y="949575"/>
            <a:ext cx="169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SERVER </a:t>
            </a:r>
            <a:r>
              <a:rPr b="1" lang="en">
                <a:solidFill>
                  <a:srgbClr val="CC4125"/>
                </a:solidFill>
                <a:latin typeface="Montserrat"/>
                <a:ea typeface="Montserrat"/>
                <a:cs typeface="Montserrat"/>
                <a:sym typeface="Montserrat"/>
              </a:rPr>
              <a:t>SIDE</a:t>
            </a:r>
            <a:endParaRPr b="1">
              <a:solidFill>
                <a:srgbClr val="CC4125"/>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481" name="Google Shape;481;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2" name="Google Shape;482;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3" name="Google Shape;483;p53"/>
          <p:cNvPicPr preferRelativeResize="0"/>
          <p:nvPr/>
        </p:nvPicPr>
        <p:blipFill rotWithShape="1">
          <a:blip r:embed="rId4">
            <a:alphaModFix/>
          </a:blip>
          <a:srcRect b="10550" l="32879" r="19324" t="38286"/>
          <a:stretch/>
        </p:blipFill>
        <p:spPr>
          <a:xfrm>
            <a:off x="108475" y="2262100"/>
            <a:ext cx="1443749" cy="1088199"/>
          </a:xfrm>
          <a:prstGeom prst="rect">
            <a:avLst/>
          </a:prstGeom>
          <a:noFill/>
          <a:ln>
            <a:noFill/>
          </a:ln>
        </p:spPr>
      </p:pic>
      <p:pic>
        <p:nvPicPr>
          <p:cNvPr id="484" name="Google Shape;484;p53"/>
          <p:cNvPicPr preferRelativeResize="0"/>
          <p:nvPr/>
        </p:nvPicPr>
        <p:blipFill rotWithShape="1">
          <a:blip r:embed="rId5">
            <a:alphaModFix/>
          </a:blip>
          <a:srcRect b="43580" l="18021" r="60886" t="18647"/>
          <a:stretch/>
        </p:blipFill>
        <p:spPr>
          <a:xfrm>
            <a:off x="8011650" y="2156975"/>
            <a:ext cx="1005424" cy="1193324"/>
          </a:xfrm>
          <a:prstGeom prst="rect">
            <a:avLst/>
          </a:prstGeom>
          <a:noFill/>
          <a:ln>
            <a:noFill/>
          </a:ln>
        </p:spPr>
      </p:pic>
      <p:sp>
        <p:nvSpPr>
          <p:cNvPr id="485" name="Google Shape;485;p53"/>
          <p:cNvSpPr txBox="1"/>
          <p:nvPr/>
        </p:nvSpPr>
        <p:spPr>
          <a:xfrm>
            <a:off x="125200" y="335030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User Browser</a:t>
            </a:r>
            <a:endParaRPr>
              <a:latin typeface="Montserrat"/>
              <a:ea typeface="Montserrat"/>
              <a:cs typeface="Montserrat"/>
              <a:sym typeface="Montserrat"/>
            </a:endParaRPr>
          </a:p>
        </p:txBody>
      </p:sp>
      <p:sp>
        <p:nvSpPr>
          <p:cNvPr id="486" name="Google Shape;486;p53"/>
          <p:cNvSpPr txBox="1"/>
          <p:nvPr/>
        </p:nvSpPr>
        <p:spPr>
          <a:xfrm>
            <a:off x="7830125" y="3260200"/>
            <a:ext cx="12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Database</a:t>
            </a:r>
            <a:endParaRPr>
              <a:latin typeface="Montserrat"/>
              <a:ea typeface="Montserrat"/>
              <a:cs typeface="Montserrat"/>
              <a:sym typeface="Montserrat"/>
            </a:endParaRPr>
          </a:p>
        </p:txBody>
      </p:sp>
      <p:sp>
        <p:nvSpPr>
          <p:cNvPr id="487" name="Google Shape;487;p53"/>
          <p:cNvSpPr/>
          <p:nvPr/>
        </p:nvSpPr>
        <p:spPr>
          <a:xfrm>
            <a:off x="2029325" y="2040388"/>
            <a:ext cx="1193400" cy="15891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JS</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{{JINJA}}</a:t>
            </a:r>
            <a:endParaRPr>
              <a:latin typeface="Montserrat"/>
              <a:ea typeface="Montserrat"/>
              <a:cs typeface="Montserrat"/>
              <a:sym typeface="Montserrat"/>
            </a:endParaRPr>
          </a:p>
        </p:txBody>
      </p:sp>
      <p:sp>
        <p:nvSpPr>
          <p:cNvPr id="488" name="Google Shape;488;p53"/>
          <p:cNvSpPr/>
          <p:nvPr/>
        </p:nvSpPr>
        <p:spPr>
          <a:xfrm>
            <a:off x="1535500" y="2660838"/>
            <a:ext cx="459300" cy="290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3"/>
          <p:cNvSpPr txBox="1"/>
          <p:nvPr/>
        </p:nvSpPr>
        <p:spPr>
          <a:xfrm>
            <a:off x="1920875" y="355295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Template</a:t>
            </a:r>
            <a:endParaRPr>
              <a:latin typeface="Montserrat"/>
              <a:ea typeface="Montserrat"/>
              <a:cs typeface="Montserrat"/>
              <a:sym typeface="Montserrat"/>
            </a:endParaRPr>
          </a:p>
        </p:txBody>
      </p:sp>
      <p:sp>
        <p:nvSpPr>
          <p:cNvPr id="490" name="Google Shape;490;p53"/>
          <p:cNvSpPr/>
          <p:nvPr/>
        </p:nvSpPr>
        <p:spPr>
          <a:xfrm flipH="1">
            <a:off x="3048650" y="3006400"/>
            <a:ext cx="1285800" cy="654000"/>
          </a:xfrm>
          <a:prstGeom prst="bentArrow">
            <a:avLst>
              <a:gd fmla="val 25000" name="adj1"/>
              <a:gd fmla="val 25000" name="adj2"/>
              <a:gd fmla="val 41552" name="adj3"/>
              <a:gd fmla="val 43750" name="adj4"/>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3"/>
          <p:cNvSpPr/>
          <p:nvPr/>
        </p:nvSpPr>
        <p:spPr>
          <a:xfrm>
            <a:off x="3465225" y="3714775"/>
            <a:ext cx="1509300" cy="10866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a:t>
            </a:r>
            <a:endParaRPr>
              <a:latin typeface="Montserrat"/>
              <a:ea typeface="Montserrat"/>
              <a:cs typeface="Montserrat"/>
              <a:sym typeface="Montserrat"/>
            </a:endParaRPr>
          </a:p>
        </p:txBody>
      </p:sp>
      <p:sp>
        <p:nvSpPr>
          <p:cNvPr id="492" name="Google Shape;492;p53"/>
          <p:cNvSpPr txBox="1"/>
          <p:nvPr/>
        </p:nvSpPr>
        <p:spPr>
          <a:xfrm>
            <a:off x="3488025" y="472517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View</a:t>
            </a:r>
            <a:endParaRPr>
              <a:latin typeface="Montserrat"/>
              <a:ea typeface="Montserrat"/>
              <a:cs typeface="Montserrat"/>
              <a:sym typeface="Montserrat"/>
            </a:endParaRPr>
          </a:p>
        </p:txBody>
      </p:sp>
      <p:sp>
        <p:nvSpPr>
          <p:cNvPr id="493" name="Google Shape;493;p53"/>
          <p:cNvSpPr/>
          <p:nvPr/>
        </p:nvSpPr>
        <p:spPr>
          <a:xfrm>
            <a:off x="3465225" y="1349775"/>
            <a:ext cx="1509300" cy="10866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with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URL Routing</a:t>
            </a:r>
            <a:endParaRPr>
              <a:latin typeface="Montserrat"/>
              <a:ea typeface="Montserrat"/>
              <a:cs typeface="Montserrat"/>
              <a:sym typeface="Montserrat"/>
            </a:endParaRPr>
          </a:p>
        </p:txBody>
      </p:sp>
      <p:sp>
        <p:nvSpPr>
          <p:cNvPr id="494" name="Google Shape;494;p53"/>
          <p:cNvSpPr/>
          <p:nvPr/>
        </p:nvSpPr>
        <p:spPr>
          <a:xfrm>
            <a:off x="4435950" y="2516225"/>
            <a:ext cx="272100" cy="1118700"/>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3"/>
          <p:cNvSpPr/>
          <p:nvPr/>
        </p:nvSpPr>
        <p:spPr>
          <a:xfrm>
            <a:off x="5514425" y="2262900"/>
            <a:ext cx="1509300" cy="10866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 Models</a:t>
            </a:r>
            <a:endParaRPr>
              <a:latin typeface="Montserrat"/>
              <a:ea typeface="Montserrat"/>
              <a:cs typeface="Montserrat"/>
              <a:sym typeface="Montserrat"/>
            </a:endParaRPr>
          </a:p>
        </p:txBody>
      </p:sp>
      <p:sp>
        <p:nvSpPr>
          <p:cNvPr id="496" name="Google Shape;496;p53"/>
          <p:cNvSpPr/>
          <p:nvPr/>
        </p:nvSpPr>
        <p:spPr>
          <a:xfrm rot="10800000">
            <a:off x="5108625" y="3718675"/>
            <a:ext cx="1248300" cy="739500"/>
          </a:xfrm>
          <a:prstGeom prst="bentArrow">
            <a:avLst>
              <a:gd fmla="val 25000" name="adj1"/>
              <a:gd fmla="val 25000" name="adj2"/>
              <a:gd fmla="val 41552" name="adj3"/>
              <a:gd fmla="val 43750" name="adj4"/>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3"/>
          <p:cNvSpPr txBox="1"/>
          <p:nvPr/>
        </p:nvSpPr>
        <p:spPr>
          <a:xfrm>
            <a:off x="5563938" y="337062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Models</a:t>
            </a:r>
            <a:endParaRPr>
              <a:latin typeface="Montserrat"/>
              <a:ea typeface="Montserrat"/>
              <a:cs typeface="Montserrat"/>
              <a:sym typeface="Montserrat"/>
            </a:endParaRPr>
          </a:p>
        </p:txBody>
      </p:sp>
      <p:sp>
        <p:nvSpPr>
          <p:cNvPr id="498" name="Google Shape;498;p53"/>
          <p:cNvSpPr/>
          <p:nvPr/>
        </p:nvSpPr>
        <p:spPr>
          <a:xfrm>
            <a:off x="7217750" y="2660850"/>
            <a:ext cx="726900" cy="290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3"/>
          <p:cNvSpPr/>
          <p:nvPr/>
        </p:nvSpPr>
        <p:spPr>
          <a:xfrm>
            <a:off x="5475025" y="1654125"/>
            <a:ext cx="3542100" cy="2191500"/>
          </a:xfrm>
          <a:prstGeom prst="roundRect">
            <a:avLst>
              <a:gd fmla="val 16667" name="adj"/>
            </a:avLst>
          </a:prstGeom>
          <a:noFill/>
          <a:ln cap="flat" cmpd="sng" w="38100">
            <a:solidFill>
              <a:srgbClr val="E0666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3"/>
          <p:cNvSpPr txBox="1"/>
          <p:nvPr/>
        </p:nvSpPr>
        <p:spPr>
          <a:xfrm>
            <a:off x="6738225" y="120857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MODEL</a:t>
            </a:r>
            <a:endParaRPr b="1">
              <a:solidFill>
                <a:srgbClr val="CC4125"/>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506" name="Google Shape;506;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7" name="Google Shape;507;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08" name="Google Shape;508;p54"/>
          <p:cNvPicPr preferRelativeResize="0"/>
          <p:nvPr/>
        </p:nvPicPr>
        <p:blipFill rotWithShape="1">
          <a:blip r:embed="rId4">
            <a:alphaModFix/>
          </a:blip>
          <a:srcRect b="10550" l="32879" r="19324" t="38286"/>
          <a:stretch/>
        </p:blipFill>
        <p:spPr>
          <a:xfrm>
            <a:off x="108475" y="2262100"/>
            <a:ext cx="1443749" cy="1088199"/>
          </a:xfrm>
          <a:prstGeom prst="rect">
            <a:avLst/>
          </a:prstGeom>
          <a:noFill/>
          <a:ln>
            <a:noFill/>
          </a:ln>
        </p:spPr>
      </p:pic>
      <p:pic>
        <p:nvPicPr>
          <p:cNvPr id="509" name="Google Shape;509;p54"/>
          <p:cNvPicPr preferRelativeResize="0"/>
          <p:nvPr/>
        </p:nvPicPr>
        <p:blipFill rotWithShape="1">
          <a:blip r:embed="rId5">
            <a:alphaModFix/>
          </a:blip>
          <a:srcRect b="43580" l="18021" r="60886" t="18647"/>
          <a:stretch/>
        </p:blipFill>
        <p:spPr>
          <a:xfrm>
            <a:off x="8011650" y="2156975"/>
            <a:ext cx="1005424" cy="1193324"/>
          </a:xfrm>
          <a:prstGeom prst="rect">
            <a:avLst/>
          </a:prstGeom>
          <a:noFill/>
          <a:ln>
            <a:noFill/>
          </a:ln>
        </p:spPr>
      </p:pic>
      <p:sp>
        <p:nvSpPr>
          <p:cNvPr id="510" name="Google Shape;510;p54"/>
          <p:cNvSpPr txBox="1"/>
          <p:nvPr/>
        </p:nvSpPr>
        <p:spPr>
          <a:xfrm>
            <a:off x="125200" y="335030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User Browser</a:t>
            </a:r>
            <a:endParaRPr>
              <a:latin typeface="Montserrat"/>
              <a:ea typeface="Montserrat"/>
              <a:cs typeface="Montserrat"/>
              <a:sym typeface="Montserrat"/>
            </a:endParaRPr>
          </a:p>
        </p:txBody>
      </p:sp>
      <p:sp>
        <p:nvSpPr>
          <p:cNvPr id="511" name="Google Shape;511;p54"/>
          <p:cNvSpPr txBox="1"/>
          <p:nvPr/>
        </p:nvSpPr>
        <p:spPr>
          <a:xfrm>
            <a:off x="7830125" y="3260200"/>
            <a:ext cx="12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Database</a:t>
            </a:r>
            <a:endParaRPr>
              <a:latin typeface="Montserrat"/>
              <a:ea typeface="Montserrat"/>
              <a:cs typeface="Montserrat"/>
              <a:sym typeface="Montserrat"/>
            </a:endParaRPr>
          </a:p>
        </p:txBody>
      </p:sp>
      <p:sp>
        <p:nvSpPr>
          <p:cNvPr id="512" name="Google Shape;512;p54"/>
          <p:cNvSpPr/>
          <p:nvPr/>
        </p:nvSpPr>
        <p:spPr>
          <a:xfrm>
            <a:off x="2029325" y="2040388"/>
            <a:ext cx="1193400" cy="15891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JS</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{{JINJA}}</a:t>
            </a:r>
            <a:endParaRPr>
              <a:latin typeface="Montserrat"/>
              <a:ea typeface="Montserrat"/>
              <a:cs typeface="Montserrat"/>
              <a:sym typeface="Montserrat"/>
            </a:endParaRPr>
          </a:p>
        </p:txBody>
      </p:sp>
      <p:sp>
        <p:nvSpPr>
          <p:cNvPr id="513" name="Google Shape;513;p54"/>
          <p:cNvSpPr/>
          <p:nvPr/>
        </p:nvSpPr>
        <p:spPr>
          <a:xfrm>
            <a:off x="1535500" y="2660838"/>
            <a:ext cx="459300" cy="290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4"/>
          <p:cNvSpPr txBox="1"/>
          <p:nvPr/>
        </p:nvSpPr>
        <p:spPr>
          <a:xfrm>
            <a:off x="1920875" y="355295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Template</a:t>
            </a:r>
            <a:endParaRPr>
              <a:latin typeface="Montserrat"/>
              <a:ea typeface="Montserrat"/>
              <a:cs typeface="Montserrat"/>
              <a:sym typeface="Montserrat"/>
            </a:endParaRPr>
          </a:p>
        </p:txBody>
      </p:sp>
      <p:sp>
        <p:nvSpPr>
          <p:cNvPr id="515" name="Google Shape;515;p54"/>
          <p:cNvSpPr/>
          <p:nvPr/>
        </p:nvSpPr>
        <p:spPr>
          <a:xfrm flipH="1">
            <a:off x="3048650" y="3006400"/>
            <a:ext cx="1285800" cy="654000"/>
          </a:xfrm>
          <a:prstGeom prst="bentArrow">
            <a:avLst>
              <a:gd fmla="val 25000" name="adj1"/>
              <a:gd fmla="val 25000" name="adj2"/>
              <a:gd fmla="val 41552" name="adj3"/>
              <a:gd fmla="val 43750" name="adj4"/>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4"/>
          <p:cNvSpPr/>
          <p:nvPr/>
        </p:nvSpPr>
        <p:spPr>
          <a:xfrm>
            <a:off x="3465225" y="3714775"/>
            <a:ext cx="1509300" cy="10866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a:t>
            </a:r>
            <a:endParaRPr>
              <a:latin typeface="Montserrat"/>
              <a:ea typeface="Montserrat"/>
              <a:cs typeface="Montserrat"/>
              <a:sym typeface="Montserrat"/>
            </a:endParaRPr>
          </a:p>
        </p:txBody>
      </p:sp>
      <p:sp>
        <p:nvSpPr>
          <p:cNvPr id="517" name="Google Shape;517;p54"/>
          <p:cNvSpPr txBox="1"/>
          <p:nvPr/>
        </p:nvSpPr>
        <p:spPr>
          <a:xfrm>
            <a:off x="3488025" y="472517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View</a:t>
            </a:r>
            <a:endParaRPr>
              <a:latin typeface="Montserrat"/>
              <a:ea typeface="Montserrat"/>
              <a:cs typeface="Montserrat"/>
              <a:sym typeface="Montserrat"/>
            </a:endParaRPr>
          </a:p>
        </p:txBody>
      </p:sp>
      <p:sp>
        <p:nvSpPr>
          <p:cNvPr id="518" name="Google Shape;518;p54"/>
          <p:cNvSpPr/>
          <p:nvPr/>
        </p:nvSpPr>
        <p:spPr>
          <a:xfrm>
            <a:off x="3465225" y="1349775"/>
            <a:ext cx="1509300" cy="10866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with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URL Routing</a:t>
            </a:r>
            <a:endParaRPr>
              <a:latin typeface="Montserrat"/>
              <a:ea typeface="Montserrat"/>
              <a:cs typeface="Montserrat"/>
              <a:sym typeface="Montserrat"/>
            </a:endParaRPr>
          </a:p>
        </p:txBody>
      </p:sp>
      <p:sp>
        <p:nvSpPr>
          <p:cNvPr id="519" name="Google Shape;519;p54"/>
          <p:cNvSpPr/>
          <p:nvPr/>
        </p:nvSpPr>
        <p:spPr>
          <a:xfrm>
            <a:off x="4435950" y="2516225"/>
            <a:ext cx="272100" cy="1118700"/>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4"/>
          <p:cNvSpPr/>
          <p:nvPr/>
        </p:nvSpPr>
        <p:spPr>
          <a:xfrm>
            <a:off x="5514425" y="2262900"/>
            <a:ext cx="1509300" cy="10866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 Models</a:t>
            </a:r>
            <a:endParaRPr>
              <a:latin typeface="Montserrat"/>
              <a:ea typeface="Montserrat"/>
              <a:cs typeface="Montserrat"/>
              <a:sym typeface="Montserrat"/>
            </a:endParaRPr>
          </a:p>
        </p:txBody>
      </p:sp>
      <p:sp>
        <p:nvSpPr>
          <p:cNvPr id="521" name="Google Shape;521;p54"/>
          <p:cNvSpPr/>
          <p:nvPr/>
        </p:nvSpPr>
        <p:spPr>
          <a:xfrm rot="10800000">
            <a:off x="5108625" y="3718675"/>
            <a:ext cx="1248300" cy="739500"/>
          </a:xfrm>
          <a:prstGeom prst="bentArrow">
            <a:avLst>
              <a:gd fmla="val 25000" name="adj1"/>
              <a:gd fmla="val 25000" name="adj2"/>
              <a:gd fmla="val 41552" name="adj3"/>
              <a:gd fmla="val 43750" name="adj4"/>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4"/>
          <p:cNvSpPr txBox="1"/>
          <p:nvPr/>
        </p:nvSpPr>
        <p:spPr>
          <a:xfrm>
            <a:off x="5563938" y="337062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Models</a:t>
            </a:r>
            <a:endParaRPr>
              <a:latin typeface="Montserrat"/>
              <a:ea typeface="Montserrat"/>
              <a:cs typeface="Montserrat"/>
              <a:sym typeface="Montserrat"/>
            </a:endParaRPr>
          </a:p>
        </p:txBody>
      </p:sp>
      <p:sp>
        <p:nvSpPr>
          <p:cNvPr id="523" name="Google Shape;523;p54"/>
          <p:cNvSpPr/>
          <p:nvPr/>
        </p:nvSpPr>
        <p:spPr>
          <a:xfrm>
            <a:off x="7217750" y="2660850"/>
            <a:ext cx="726900" cy="290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4"/>
          <p:cNvSpPr/>
          <p:nvPr/>
        </p:nvSpPr>
        <p:spPr>
          <a:xfrm>
            <a:off x="18100" y="1539425"/>
            <a:ext cx="3241800" cy="2903700"/>
          </a:xfrm>
          <a:prstGeom prst="roundRect">
            <a:avLst>
              <a:gd fmla="val 16667" name="adj"/>
            </a:avLst>
          </a:prstGeom>
          <a:noFill/>
          <a:ln cap="flat" cmpd="sng" w="38100">
            <a:solidFill>
              <a:srgbClr val="E0666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4"/>
          <p:cNvSpPr/>
          <p:nvPr/>
        </p:nvSpPr>
        <p:spPr>
          <a:xfrm>
            <a:off x="5475025" y="1654125"/>
            <a:ext cx="3542100" cy="2191500"/>
          </a:xfrm>
          <a:prstGeom prst="roundRect">
            <a:avLst>
              <a:gd fmla="val 16667" name="adj"/>
            </a:avLst>
          </a:prstGeom>
          <a:noFill/>
          <a:ln cap="flat" cmpd="sng" w="38100">
            <a:solidFill>
              <a:srgbClr val="E0666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4"/>
          <p:cNvSpPr txBox="1"/>
          <p:nvPr/>
        </p:nvSpPr>
        <p:spPr>
          <a:xfrm>
            <a:off x="963925" y="113922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TEMPLATE</a:t>
            </a:r>
            <a:endParaRPr b="1">
              <a:solidFill>
                <a:srgbClr val="CC4125"/>
              </a:solidFill>
              <a:latin typeface="Montserrat"/>
              <a:ea typeface="Montserrat"/>
              <a:cs typeface="Montserrat"/>
              <a:sym typeface="Montserrat"/>
            </a:endParaRPr>
          </a:p>
        </p:txBody>
      </p:sp>
      <p:sp>
        <p:nvSpPr>
          <p:cNvPr id="527" name="Google Shape;527;p54"/>
          <p:cNvSpPr txBox="1"/>
          <p:nvPr/>
        </p:nvSpPr>
        <p:spPr>
          <a:xfrm>
            <a:off x="6738225" y="120857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MODEL</a:t>
            </a:r>
            <a:endParaRPr b="1">
              <a:solidFill>
                <a:srgbClr val="CC4125"/>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533" name="Google Shape;533;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4" name="Google Shape;534;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35" name="Google Shape;535;p55"/>
          <p:cNvPicPr preferRelativeResize="0"/>
          <p:nvPr/>
        </p:nvPicPr>
        <p:blipFill rotWithShape="1">
          <a:blip r:embed="rId4">
            <a:alphaModFix/>
          </a:blip>
          <a:srcRect b="10550" l="32879" r="19324" t="38286"/>
          <a:stretch/>
        </p:blipFill>
        <p:spPr>
          <a:xfrm>
            <a:off x="108475" y="2262100"/>
            <a:ext cx="1443749" cy="1088199"/>
          </a:xfrm>
          <a:prstGeom prst="rect">
            <a:avLst/>
          </a:prstGeom>
          <a:noFill/>
          <a:ln>
            <a:noFill/>
          </a:ln>
        </p:spPr>
      </p:pic>
      <p:pic>
        <p:nvPicPr>
          <p:cNvPr id="536" name="Google Shape;536;p55"/>
          <p:cNvPicPr preferRelativeResize="0"/>
          <p:nvPr/>
        </p:nvPicPr>
        <p:blipFill rotWithShape="1">
          <a:blip r:embed="rId5">
            <a:alphaModFix/>
          </a:blip>
          <a:srcRect b="43580" l="18021" r="60886" t="18647"/>
          <a:stretch/>
        </p:blipFill>
        <p:spPr>
          <a:xfrm>
            <a:off x="8011650" y="2156975"/>
            <a:ext cx="1005424" cy="1193324"/>
          </a:xfrm>
          <a:prstGeom prst="rect">
            <a:avLst/>
          </a:prstGeom>
          <a:noFill/>
          <a:ln>
            <a:noFill/>
          </a:ln>
        </p:spPr>
      </p:pic>
      <p:sp>
        <p:nvSpPr>
          <p:cNvPr id="537" name="Google Shape;537;p55"/>
          <p:cNvSpPr txBox="1"/>
          <p:nvPr/>
        </p:nvSpPr>
        <p:spPr>
          <a:xfrm>
            <a:off x="125200" y="335030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User Browser</a:t>
            </a:r>
            <a:endParaRPr>
              <a:latin typeface="Montserrat"/>
              <a:ea typeface="Montserrat"/>
              <a:cs typeface="Montserrat"/>
              <a:sym typeface="Montserrat"/>
            </a:endParaRPr>
          </a:p>
        </p:txBody>
      </p:sp>
      <p:sp>
        <p:nvSpPr>
          <p:cNvPr id="538" name="Google Shape;538;p55"/>
          <p:cNvSpPr txBox="1"/>
          <p:nvPr/>
        </p:nvSpPr>
        <p:spPr>
          <a:xfrm>
            <a:off x="7830125" y="3260200"/>
            <a:ext cx="12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Database</a:t>
            </a:r>
            <a:endParaRPr>
              <a:latin typeface="Montserrat"/>
              <a:ea typeface="Montserrat"/>
              <a:cs typeface="Montserrat"/>
              <a:sym typeface="Montserrat"/>
            </a:endParaRPr>
          </a:p>
        </p:txBody>
      </p:sp>
      <p:sp>
        <p:nvSpPr>
          <p:cNvPr id="539" name="Google Shape;539;p55"/>
          <p:cNvSpPr/>
          <p:nvPr/>
        </p:nvSpPr>
        <p:spPr>
          <a:xfrm>
            <a:off x="2029325" y="2040388"/>
            <a:ext cx="1193400" cy="15891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JS</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{{JINJA}}</a:t>
            </a:r>
            <a:endParaRPr>
              <a:latin typeface="Montserrat"/>
              <a:ea typeface="Montserrat"/>
              <a:cs typeface="Montserrat"/>
              <a:sym typeface="Montserrat"/>
            </a:endParaRPr>
          </a:p>
        </p:txBody>
      </p:sp>
      <p:sp>
        <p:nvSpPr>
          <p:cNvPr id="540" name="Google Shape;540;p55"/>
          <p:cNvSpPr/>
          <p:nvPr/>
        </p:nvSpPr>
        <p:spPr>
          <a:xfrm>
            <a:off x="1535500" y="2660838"/>
            <a:ext cx="459300" cy="290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5"/>
          <p:cNvSpPr txBox="1"/>
          <p:nvPr/>
        </p:nvSpPr>
        <p:spPr>
          <a:xfrm>
            <a:off x="1920875" y="355295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Template</a:t>
            </a:r>
            <a:endParaRPr>
              <a:latin typeface="Montserrat"/>
              <a:ea typeface="Montserrat"/>
              <a:cs typeface="Montserrat"/>
              <a:sym typeface="Montserrat"/>
            </a:endParaRPr>
          </a:p>
        </p:txBody>
      </p:sp>
      <p:sp>
        <p:nvSpPr>
          <p:cNvPr id="542" name="Google Shape;542;p55"/>
          <p:cNvSpPr/>
          <p:nvPr/>
        </p:nvSpPr>
        <p:spPr>
          <a:xfrm flipH="1">
            <a:off x="3048650" y="3006400"/>
            <a:ext cx="1285800" cy="654000"/>
          </a:xfrm>
          <a:prstGeom prst="bentArrow">
            <a:avLst>
              <a:gd fmla="val 25000" name="adj1"/>
              <a:gd fmla="val 25000" name="adj2"/>
              <a:gd fmla="val 41552" name="adj3"/>
              <a:gd fmla="val 43750" name="adj4"/>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5"/>
          <p:cNvSpPr/>
          <p:nvPr/>
        </p:nvSpPr>
        <p:spPr>
          <a:xfrm>
            <a:off x="3465225" y="3714775"/>
            <a:ext cx="1509300" cy="10866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a:t>
            </a:r>
            <a:endParaRPr>
              <a:latin typeface="Montserrat"/>
              <a:ea typeface="Montserrat"/>
              <a:cs typeface="Montserrat"/>
              <a:sym typeface="Montserrat"/>
            </a:endParaRPr>
          </a:p>
        </p:txBody>
      </p:sp>
      <p:sp>
        <p:nvSpPr>
          <p:cNvPr id="544" name="Google Shape;544;p55"/>
          <p:cNvSpPr txBox="1"/>
          <p:nvPr/>
        </p:nvSpPr>
        <p:spPr>
          <a:xfrm>
            <a:off x="3488025" y="472517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View</a:t>
            </a:r>
            <a:endParaRPr>
              <a:latin typeface="Montserrat"/>
              <a:ea typeface="Montserrat"/>
              <a:cs typeface="Montserrat"/>
              <a:sym typeface="Montserrat"/>
            </a:endParaRPr>
          </a:p>
        </p:txBody>
      </p:sp>
      <p:sp>
        <p:nvSpPr>
          <p:cNvPr id="545" name="Google Shape;545;p55"/>
          <p:cNvSpPr/>
          <p:nvPr/>
        </p:nvSpPr>
        <p:spPr>
          <a:xfrm>
            <a:off x="3465225" y="1349775"/>
            <a:ext cx="1509300" cy="10866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with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URL Routing</a:t>
            </a:r>
            <a:endParaRPr>
              <a:latin typeface="Montserrat"/>
              <a:ea typeface="Montserrat"/>
              <a:cs typeface="Montserrat"/>
              <a:sym typeface="Montserrat"/>
            </a:endParaRPr>
          </a:p>
        </p:txBody>
      </p:sp>
      <p:sp>
        <p:nvSpPr>
          <p:cNvPr id="546" name="Google Shape;546;p55"/>
          <p:cNvSpPr/>
          <p:nvPr/>
        </p:nvSpPr>
        <p:spPr>
          <a:xfrm>
            <a:off x="4435950" y="2516225"/>
            <a:ext cx="272100" cy="1118700"/>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5"/>
          <p:cNvSpPr/>
          <p:nvPr/>
        </p:nvSpPr>
        <p:spPr>
          <a:xfrm>
            <a:off x="5514425" y="2262900"/>
            <a:ext cx="1509300" cy="10866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 Models</a:t>
            </a:r>
            <a:endParaRPr>
              <a:latin typeface="Montserrat"/>
              <a:ea typeface="Montserrat"/>
              <a:cs typeface="Montserrat"/>
              <a:sym typeface="Montserrat"/>
            </a:endParaRPr>
          </a:p>
        </p:txBody>
      </p:sp>
      <p:sp>
        <p:nvSpPr>
          <p:cNvPr id="548" name="Google Shape;548;p55"/>
          <p:cNvSpPr/>
          <p:nvPr/>
        </p:nvSpPr>
        <p:spPr>
          <a:xfrm rot="10800000">
            <a:off x="5108625" y="3718675"/>
            <a:ext cx="1248300" cy="739500"/>
          </a:xfrm>
          <a:prstGeom prst="bentArrow">
            <a:avLst>
              <a:gd fmla="val 25000" name="adj1"/>
              <a:gd fmla="val 25000" name="adj2"/>
              <a:gd fmla="val 41552" name="adj3"/>
              <a:gd fmla="val 43750" name="adj4"/>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5"/>
          <p:cNvSpPr txBox="1"/>
          <p:nvPr/>
        </p:nvSpPr>
        <p:spPr>
          <a:xfrm>
            <a:off x="5563938" y="337062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Models</a:t>
            </a:r>
            <a:endParaRPr>
              <a:latin typeface="Montserrat"/>
              <a:ea typeface="Montserrat"/>
              <a:cs typeface="Montserrat"/>
              <a:sym typeface="Montserrat"/>
            </a:endParaRPr>
          </a:p>
        </p:txBody>
      </p:sp>
      <p:sp>
        <p:nvSpPr>
          <p:cNvPr id="550" name="Google Shape;550;p55"/>
          <p:cNvSpPr/>
          <p:nvPr/>
        </p:nvSpPr>
        <p:spPr>
          <a:xfrm>
            <a:off x="7217750" y="2660850"/>
            <a:ext cx="726900" cy="290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5"/>
          <p:cNvSpPr/>
          <p:nvPr/>
        </p:nvSpPr>
        <p:spPr>
          <a:xfrm>
            <a:off x="18100" y="1539425"/>
            <a:ext cx="3241800" cy="2903700"/>
          </a:xfrm>
          <a:prstGeom prst="roundRect">
            <a:avLst>
              <a:gd fmla="val 16667" name="adj"/>
            </a:avLst>
          </a:prstGeom>
          <a:noFill/>
          <a:ln cap="flat" cmpd="sng" w="38100">
            <a:solidFill>
              <a:srgbClr val="E0666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5"/>
          <p:cNvSpPr/>
          <p:nvPr/>
        </p:nvSpPr>
        <p:spPr>
          <a:xfrm>
            <a:off x="3355175" y="1119900"/>
            <a:ext cx="1854600" cy="3975300"/>
          </a:xfrm>
          <a:prstGeom prst="roundRect">
            <a:avLst>
              <a:gd fmla="val 16667" name="adj"/>
            </a:avLst>
          </a:prstGeom>
          <a:noFill/>
          <a:ln cap="flat" cmpd="sng" w="38100">
            <a:solidFill>
              <a:srgbClr val="E0666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5"/>
          <p:cNvSpPr/>
          <p:nvPr/>
        </p:nvSpPr>
        <p:spPr>
          <a:xfrm>
            <a:off x="5475025" y="1654125"/>
            <a:ext cx="3542100" cy="2191500"/>
          </a:xfrm>
          <a:prstGeom prst="roundRect">
            <a:avLst>
              <a:gd fmla="val 16667" name="adj"/>
            </a:avLst>
          </a:prstGeom>
          <a:noFill/>
          <a:ln cap="flat" cmpd="sng" w="38100">
            <a:solidFill>
              <a:srgbClr val="E0666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5"/>
          <p:cNvSpPr txBox="1"/>
          <p:nvPr/>
        </p:nvSpPr>
        <p:spPr>
          <a:xfrm>
            <a:off x="963925" y="113922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TEMPLATE</a:t>
            </a:r>
            <a:endParaRPr b="1">
              <a:solidFill>
                <a:srgbClr val="CC4125"/>
              </a:solidFill>
              <a:latin typeface="Montserrat"/>
              <a:ea typeface="Montserrat"/>
              <a:cs typeface="Montserrat"/>
              <a:sym typeface="Montserrat"/>
            </a:endParaRPr>
          </a:p>
        </p:txBody>
      </p:sp>
      <p:sp>
        <p:nvSpPr>
          <p:cNvPr id="555" name="Google Shape;555;p55"/>
          <p:cNvSpPr txBox="1"/>
          <p:nvPr/>
        </p:nvSpPr>
        <p:spPr>
          <a:xfrm>
            <a:off x="3621675" y="68190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VIEW</a:t>
            </a:r>
            <a:endParaRPr b="1">
              <a:solidFill>
                <a:srgbClr val="CC4125"/>
              </a:solidFill>
              <a:latin typeface="Montserrat"/>
              <a:ea typeface="Montserrat"/>
              <a:cs typeface="Montserrat"/>
              <a:sym typeface="Montserrat"/>
            </a:endParaRPr>
          </a:p>
        </p:txBody>
      </p:sp>
      <p:sp>
        <p:nvSpPr>
          <p:cNvPr id="556" name="Google Shape;556;p55"/>
          <p:cNvSpPr txBox="1"/>
          <p:nvPr/>
        </p:nvSpPr>
        <p:spPr>
          <a:xfrm>
            <a:off x="6738225" y="120857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MODEL</a:t>
            </a:r>
            <a:endParaRPr b="1">
              <a:solidFill>
                <a:srgbClr val="CC4125"/>
              </a:solidFill>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562" name="Google Shape;562;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3" name="Google Shape;563;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64" name="Google Shape;564;p56"/>
          <p:cNvPicPr preferRelativeResize="0"/>
          <p:nvPr/>
        </p:nvPicPr>
        <p:blipFill rotWithShape="1">
          <a:blip r:embed="rId4">
            <a:alphaModFix/>
          </a:blip>
          <a:srcRect b="10550" l="32879" r="19324" t="38286"/>
          <a:stretch/>
        </p:blipFill>
        <p:spPr>
          <a:xfrm>
            <a:off x="108475" y="2262100"/>
            <a:ext cx="1443749" cy="1088199"/>
          </a:xfrm>
          <a:prstGeom prst="rect">
            <a:avLst/>
          </a:prstGeom>
          <a:noFill/>
          <a:ln>
            <a:noFill/>
          </a:ln>
        </p:spPr>
      </p:pic>
      <p:pic>
        <p:nvPicPr>
          <p:cNvPr id="565" name="Google Shape;565;p56"/>
          <p:cNvPicPr preferRelativeResize="0"/>
          <p:nvPr/>
        </p:nvPicPr>
        <p:blipFill rotWithShape="1">
          <a:blip r:embed="rId5">
            <a:alphaModFix/>
          </a:blip>
          <a:srcRect b="43580" l="18021" r="60886" t="18647"/>
          <a:stretch/>
        </p:blipFill>
        <p:spPr>
          <a:xfrm>
            <a:off x="8011650" y="2156975"/>
            <a:ext cx="1005424" cy="1193324"/>
          </a:xfrm>
          <a:prstGeom prst="rect">
            <a:avLst/>
          </a:prstGeom>
          <a:noFill/>
          <a:ln>
            <a:noFill/>
          </a:ln>
        </p:spPr>
      </p:pic>
      <p:sp>
        <p:nvSpPr>
          <p:cNvPr id="566" name="Google Shape;566;p56"/>
          <p:cNvSpPr txBox="1"/>
          <p:nvPr/>
        </p:nvSpPr>
        <p:spPr>
          <a:xfrm>
            <a:off x="125200" y="335030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User Browser</a:t>
            </a:r>
            <a:endParaRPr>
              <a:latin typeface="Montserrat"/>
              <a:ea typeface="Montserrat"/>
              <a:cs typeface="Montserrat"/>
              <a:sym typeface="Montserrat"/>
            </a:endParaRPr>
          </a:p>
        </p:txBody>
      </p:sp>
      <p:sp>
        <p:nvSpPr>
          <p:cNvPr id="567" name="Google Shape;567;p56"/>
          <p:cNvSpPr txBox="1"/>
          <p:nvPr/>
        </p:nvSpPr>
        <p:spPr>
          <a:xfrm>
            <a:off x="7830125" y="3260200"/>
            <a:ext cx="12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Database</a:t>
            </a:r>
            <a:endParaRPr>
              <a:latin typeface="Montserrat"/>
              <a:ea typeface="Montserrat"/>
              <a:cs typeface="Montserrat"/>
              <a:sym typeface="Montserrat"/>
            </a:endParaRPr>
          </a:p>
        </p:txBody>
      </p:sp>
      <p:sp>
        <p:nvSpPr>
          <p:cNvPr id="568" name="Google Shape;568;p56"/>
          <p:cNvSpPr/>
          <p:nvPr/>
        </p:nvSpPr>
        <p:spPr>
          <a:xfrm>
            <a:off x="2029325" y="2040375"/>
            <a:ext cx="1193400" cy="15891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JS</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{{JINJA}}</a:t>
            </a:r>
            <a:endParaRPr>
              <a:latin typeface="Montserrat"/>
              <a:ea typeface="Montserrat"/>
              <a:cs typeface="Montserrat"/>
              <a:sym typeface="Montserrat"/>
            </a:endParaRPr>
          </a:p>
        </p:txBody>
      </p:sp>
      <p:sp>
        <p:nvSpPr>
          <p:cNvPr id="569" name="Google Shape;569;p56"/>
          <p:cNvSpPr txBox="1"/>
          <p:nvPr/>
        </p:nvSpPr>
        <p:spPr>
          <a:xfrm>
            <a:off x="1920875" y="355295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Template</a:t>
            </a:r>
            <a:endParaRPr>
              <a:latin typeface="Montserrat"/>
              <a:ea typeface="Montserrat"/>
              <a:cs typeface="Montserrat"/>
              <a:sym typeface="Montserrat"/>
            </a:endParaRPr>
          </a:p>
        </p:txBody>
      </p:sp>
      <p:sp>
        <p:nvSpPr>
          <p:cNvPr id="570" name="Google Shape;570;p56"/>
          <p:cNvSpPr/>
          <p:nvPr/>
        </p:nvSpPr>
        <p:spPr>
          <a:xfrm>
            <a:off x="3465225" y="3714775"/>
            <a:ext cx="1509300" cy="10866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a:t>
            </a:r>
            <a:endParaRPr>
              <a:latin typeface="Montserrat"/>
              <a:ea typeface="Montserrat"/>
              <a:cs typeface="Montserrat"/>
              <a:sym typeface="Montserrat"/>
            </a:endParaRPr>
          </a:p>
        </p:txBody>
      </p:sp>
      <p:sp>
        <p:nvSpPr>
          <p:cNvPr id="571" name="Google Shape;571;p56"/>
          <p:cNvSpPr txBox="1"/>
          <p:nvPr/>
        </p:nvSpPr>
        <p:spPr>
          <a:xfrm>
            <a:off x="3488025" y="472517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View</a:t>
            </a:r>
            <a:endParaRPr>
              <a:latin typeface="Montserrat"/>
              <a:ea typeface="Montserrat"/>
              <a:cs typeface="Montserrat"/>
              <a:sym typeface="Montserrat"/>
            </a:endParaRPr>
          </a:p>
        </p:txBody>
      </p:sp>
      <p:sp>
        <p:nvSpPr>
          <p:cNvPr id="572" name="Google Shape;572;p56"/>
          <p:cNvSpPr/>
          <p:nvPr/>
        </p:nvSpPr>
        <p:spPr>
          <a:xfrm>
            <a:off x="5514425" y="2262900"/>
            <a:ext cx="1509300" cy="10866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 Models</a:t>
            </a:r>
            <a:endParaRPr>
              <a:latin typeface="Montserrat"/>
              <a:ea typeface="Montserrat"/>
              <a:cs typeface="Montserrat"/>
              <a:sym typeface="Montserrat"/>
            </a:endParaRPr>
          </a:p>
        </p:txBody>
      </p:sp>
      <p:sp>
        <p:nvSpPr>
          <p:cNvPr id="573" name="Google Shape;573;p56"/>
          <p:cNvSpPr txBox="1"/>
          <p:nvPr/>
        </p:nvSpPr>
        <p:spPr>
          <a:xfrm>
            <a:off x="5563938" y="337062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Models</a:t>
            </a:r>
            <a:endParaRPr>
              <a:latin typeface="Montserrat"/>
              <a:ea typeface="Montserrat"/>
              <a:cs typeface="Montserrat"/>
              <a:sym typeface="Montserrat"/>
            </a:endParaRPr>
          </a:p>
        </p:txBody>
      </p:sp>
      <p:sp>
        <p:nvSpPr>
          <p:cNvPr id="574" name="Google Shape;574;p56"/>
          <p:cNvSpPr/>
          <p:nvPr/>
        </p:nvSpPr>
        <p:spPr>
          <a:xfrm>
            <a:off x="5464950" y="3863125"/>
            <a:ext cx="1509300" cy="914100"/>
          </a:xfrm>
          <a:prstGeom prst="roundRect">
            <a:avLst>
              <a:gd fmla="val 16667" name="adj"/>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Application</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Logic</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in Python</a:t>
            </a:r>
            <a:endParaRPr>
              <a:latin typeface="Montserrat"/>
              <a:ea typeface="Montserrat"/>
              <a:cs typeface="Montserrat"/>
              <a:sym typeface="Montserrat"/>
            </a:endParaRPr>
          </a:p>
        </p:txBody>
      </p:sp>
      <p:sp>
        <p:nvSpPr>
          <p:cNvPr id="575" name="Google Shape;575;p56"/>
          <p:cNvSpPr/>
          <p:nvPr/>
        </p:nvSpPr>
        <p:spPr>
          <a:xfrm>
            <a:off x="3465225" y="1349775"/>
            <a:ext cx="1509300" cy="10866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with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URL Routing</a:t>
            </a:r>
            <a:endParaRPr>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581" name="Google Shape;581;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2" name="Google Shape;582;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83" name="Google Shape;583;p57"/>
          <p:cNvPicPr preferRelativeResize="0"/>
          <p:nvPr/>
        </p:nvPicPr>
        <p:blipFill rotWithShape="1">
          <a:blip r:embed="rId4">
            <a:alphaModFix/>
          </a:blip>
          <a:srcRect b="10550" l="32879" r="19324" t="38286"/>
          <a:stretch/>
        </p:blipFill>
        <p:spPr>
          <a:xfrm>
            <a:off x="108475" y="2262100"/>
            <a:ext cx="1443749" cy="1088199"/>
          </a:xfrm>
          <a:prstGeom prst="rect">
            <a:avLst/>
          </a:prstGeom>
          <a:noFill/>
          <a:ln>
            <a:noFill/>
          </a:ln>
        </p:spPr>
      </p:pic>
      <p:pic>
        <p:nvPicPr>
          <p:cNvPr id="584" name="Google Shape;584;p57"/>
          <p:cNvPicPr preferRelativeResize="0"/>
          <p:nvPr/>
        </p:nvPicPr>
        <p:blipFill rotWithShape="1">
          <a:blip r:embed="rId5">
            <a:alphaModFix/>
          </a:blip>
          <a:srcRect b="43580" l="18021" r="60886" t="18647"/>
          <a:stretch/>
        </p:blipFill>
        <p:spPr>
          <a:xfrm>
            <a:off x="8011650" y="2156975"/>
            <a:ext cx="1005424" cy="1193324"/>
          </a:xfrm>
          <a:prstGeom prst="rect">
            <a:avLst/>
          </a:prstGeom>
          <a:noFill/>
          <a:ln>
            <a:noFill/>
          </a:ln>
        </p:spPr>
      </p:pic>
      <p:sp>
        <p:nvSpPr>
          <p:cNvPr id="585" name="Google Shape;585;p57"/>
          <p:cNvSpPr txBox="1"/>
          <p:nvPr/>
        </p:nvSpPr>
        <p:spPr>
          <a:xfrm>
            <a:off x="125200" y="335030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User Browser</a:t>
            </a:r>
            <a:endParaRPr>
              <a:latin typeface="Montserrat"/>
              <a:ea typeface="Montserrat"/>
              <a:cs typeface="Montserrat"/>
              <a:sym typeface="Montserrat"/>
            </a:endParaRPr>
          </a:p>
        </p:txBody>
      </p:sp>
      <p:sp>
        <p:nvSpPr>
          <p:cNvPr id="586" name="Google Shape;586;p57"/>
          <p:cNvSpPr txBox="1"/>
          <p:nvPr/>
        </p:nvSpPr>
        <p:spPr>
          <a:xfrm>
            <a:off x="7830125" y="3260200"/>
            <a:ext cx="12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Database</a:t>
            </a:r>
            <a:endParaRPr>
              <a:latin typeface="Montserrat"/>
              <a:ea typeface="Montserrat"/>
              <a:cs typeface="Montserrat"/>
              <a:sym typeface="Montserrat"/>
            </a:endParaRPr>
          </a:p>
        </p:txBody>
      </p:sp>
      <p:sp>
        <p:nvSpPr>
          <p:cNvPr id="587" name="Google Shape;587;p57"/>
          <p:cNvSpPr/>
          <p:nvPr/>
        </p:nvSpPr>
        <p:spPr>
          <a:xfrm>
            <a:off x="2029325" y="2040375"/>
            <a:ext cx="1193400" cy="15891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JS</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{{JINJA}}</a:t>
            </a:r>
            <a:endParaRPr>
              <a:latin typeface="Montserrat"/>
              <a:ea typeface="Montserrat"/>
              <a:cs typeface="Montserrat"/>
              <a:sym typeface="Montserrat"/>
            </a:endParaRPr>
          </a:p>
        </p:txBody>
      </p:sp>
      <p:sp>
        <p:nvSpPr>
          <p:cNvPr id="588" name="Google Shape;588;p57"/>
          <p:cNvSpPr txBox="1"/>
          <p:nvPr/>
        </p:nvSpPr>
        <p:spPr>
          <a:xfrm>
            <a:off x="1920875" y="355295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Template</a:t>
            </a:r>
            <a:endParaRPr>
              <a:latin typeface="Montserrat"/>
              <a:ea typeface="Montserrat"/>
              <a:cs typeface="Montserrat"/>
              <a:sym typeface="Montserrat"/>
            </a:endParaRPr>
          </a:p>
        </p:txBody>
      </p:sp>
      <p:sp>
        <p:nvSpPr>
          <p:cNvPr id="589" name="Google Shape;589;p57"/>
          <p:cNvSpPr/>
          <p:nvPr/>
        </p:nvSpPr>
        <p:spPr>
          <a:xfrm>
            <a:off x="3465225" y="3714775"/>
            <a:ext cx="1509300" cy="10866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a:t>
            </a:r>
            <a:endParaRPr>
              <a:latin typeface="Montserrat"/>
              <a:ea typeface="Montserrat"/>
              <a:cs typeface="Montserrat"/>
              <a:sym typeface="Montserrat"/>
            </a:endParaRPr>
          </a:p>
        </p:txBody>
      </p:sp>
      <p:sp>
        <p:nvSpPr>
          <p:cNvPr id="590" name="Google Shape;590;p57"/>
          <p:cNvSpPr txBox="1"/>
          <p:nvPr/>
        </p:nvSpPr>
        <p:spPr>
          <a:xfrm>
            <a:off x="3488025" y="472517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View</a:t>
            </a:r>
            <a:endParaRPr>
              <a:latin typeface="Montserrat"/>
              <a:ea typeface="Montserrat"/>
              <a:cs typeface="Montserrat"/>
              <a:sym typeface="Montserrat"/>
            </a:endParaRPr>
          </a:p>
        </p:txBody>
      </p:sp>
      <p:sp>
        <p:nvSpPr>
          <p:cNvPr id="591" name="Google Shape;591;p57"/>
          <p:cNvSpPr/>
          <p:nvPr/>
        </p:nvSpPr>
        <p:spPr>
          <a:xfrm>
            <a:off x="5514425" y="2262900"/>
            <a:ext cx="1509300" cy="10866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 Models</a:t>
            </a:r>
            <a:endParaRPr>
              <a:latin typeface="Montserrat"/>
              <a:ea typeface="Montserrat"/>
              <a:cs typeface="Montserrat"/>
              <a:sym typeface="Montserrat"/>
            </a:endParaRPr>
          </a:p>
        </p:txBody>
      </p:sp>
      <p:sp>
        <p:nvSpPr>
          <p:cNvPr id="592" name="Google Shape;592;p57"/>
          <p:cNvSpPr txBox="1"/>
          <p:nvPr/>
        </p:nvSpPr>
        <p:spPr>
          <a:xfrm>
            <a:off x="5563938" y="337062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Models</a:t>
            </a:r>
            <a:endParaRPr>
              <a:latin typeface="Montserrat"/>
              <a:ea typeface="Montserrat"/>
              <a:cs typeface="Montserrat"/>
              <a:sym typeface="Montserrat"/>
            </a:endParaRPr>
          </a:p>
        </p:txBody>
      </p:sp>
      <p:sp>
        <p:nvSpPr>
          <p:cNvPr id="593" name="Google Shape;593;p57"/>
          <p:cNvSpPr/>
          <p:nvPr/>
        </p:nvSpPr>
        <p:spPr>
          <a:xfrm>
            <a:off x="5464950" y="3863125"/>
            <a:ext cx="1509300" cy="914100"/>
          </a:xfrm>
          <a:prstGeom prst="roundRect">
            <a:avLst>
              <a:gd fmla="val 16667" name="adj"/>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Application</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Logic</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in Python</a:t>
            </a:r>
            <a:endParaRPr>
              <a:latin typeface="Montserrat"/>
              <a:ea typeface="Montserrat"/>
              <a:cs typeface="Montserrat"/>
              <a:sym typeface="Montserrat"/>
            </a:endParaRPr>
          </a:p>
        </p:txBody>
      </p:sp>
      <p:sp>
        <p:nvSpPr>
          <p:cNvPr id="594" name="Google Shape;594;p57"/>
          <p:cNvSpPr/>
          <p:nvPr/>
        </p:nvSpPr>
        <p:spPr>
          <a:xfrm>
            <a:off x="3465225" y="1349775"/>
            <a:ext cx="1509300" cy="10866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with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URL Routing</a:t>
            </a:r>
            <a:endParaRPr>
              <a:latin typeface="Montserrat"/>
              <a:ea typeface="Montserrat"/>
              <a:cs typeface="Montserrat"/>
              <a:sym typeface="Montserrat"/>
            </a:endParaRPr>
          </a:p>
        </p:txBody>
      </p:sp>
      <p:sp>
        <p:nvSpPr>
          <p:cNvPr id="595" name="Google Shape;595;p57"/>
          <p:cNvSpPr/>
          <p:nvPr/>
        </p:nvSpPr>
        <p:spPr>
          <a:xfrm rot="5400000">
            <a:off x="7406150" y="2331300"/>
            <a:ext cx="272100" cy="949800"/>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601" name="Google Shape;601;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2" name="Google Shape;602;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03" name="Google Shape;603;p58"/>
          <p:cNvPicPr preferRelativeResize="0"/>
          <p:nvPr/>
        </p:nvPicPr>
        <p:blipFill rotWithShape="1">
          <a:blip r:embed="rId4">
            <a:alphaModFix/>
          </a:blip>
          <a:srcRect b="10550" l="32879" r="19324" t="38286"/>
          <a:stretch/>
        </p:blipFill>
        <p:spPr>
          <a:xfrm>
            <a:off x="108475" y="2262100"/>
            <a:ext cx="1443749" cy="1088199"/>
          </a:xfrm>
          <a:prstGeom prst="rect">
            <a:avLst/>
          </a:prstGeom>
          <a:noFill/>
          <a:ln>
            <a:noFill/>
          </a:ln>
        </p:spPr>
      </p:pic>
      <p:pic>
        <p:nvPicPr>
          <p:cNvPr id="604" name="Google Shape;604;p58"/>
          <p:cNvPicPr preferRelativeResize="0"/>
          <p:nvPr/>
        </p:nvPicPr>
        <p:blipFill rotWithShape="1">
          <a:blip r:embed="rId5">
            <a:alphaModFix/>
          </a:blip>
          <a:srcRect b="43580" l="18021" r="60886" t="18647"/>
          <a:stretch/>
        </p:blipFill>
        <p:spPr>
          <a:xfrm>
            <a:off x="8011650" y="2156975"/>
            <a:ext cx="1005424" cy="1193324"/>
          </a:xfrm>
          <a:prstGeom prst="rect">
            <a:avLst/>
          </a:prstGeom>
          <a:noFill/>
          <a:ln>
            <a:noFill/>
          </a:ln>
        </p:spPr>
      </p:pic>
      <p:sp>
        <p:nvSpPr>
          <p:cNvPr id="605" name="Google Shape;605;p58"/>
          <p:cNvSpPr txBox="1"/>
          <p:nvPr/>
        </p:nvSpPr>
        <p:spPr>
          <a:xfrm>
            <a:off x="125200" y="335030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User Browser</a:t>
            </a:r>
            <a:endParaRPr>
              <a:latin typeface="Montserrat"/>
              <a:ea typeface="Montserrat"/>
              <a:cs typeface="Montserrat"/>
              <a:sym typeface="Montserrat"/>
            </a:endParaRPr>
          </a:p>
        </p:txBody>
      </p:sp>
      <p:sp>
        <p:nvSpPr>
          <p:cNvPr id="606" name="Google Shape;606;p58"/>
          <p:cNvSpPr txBox="1"/>
          <p:nvPr/>
        </p:nvSpPr>
        <p:spPr>
          <a:xfrm>
            <a:off x="7830125" y="3260200"/>
            <a:ext cx="12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Database</a:t>
            </a:r>
            <a:endParaRPr>
              <a:latin typeface="Montserrat"/>
              <a:ea typeface="Montserrat"/>
              <a:cs typeface="Montserrat"/>
              <a:sym typeface="Montserrat"/>
            </a:endParaRPr>
          </a:p>
        </p:txBody>
      </p:sp>
      <p:sp>
        <p:nvSpPr>
          <p:cNvPr id="607" name="Google Shape;607;p58"/>
          <p:cNvSpPr/>
          <p:nvPr/>
        </p:nvSpPr>
        <p:spPr>
          <a:xfrm>
            <a:off x="2029325" y="2040375"/>
            <a:ext cx="1193400" cy="15891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JS</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{{JINJA}}</a:t>
            </a:r>
            <a:endParaRPr>
              <a:latin typeface="Montserrat"/>
              <a:ea typeface="Montserrat"/>
              <a:cs typeface="Montserrat"/>
              <a:sym typeface="Montserrat"/>
            </a:endParaRPr>
          </a:p>
        </p:txBody>
      </p:sp>
      <p:sp>
        <p:nvSpPr>
          <p:cNvPr id="608" name="Google Shape;608;p58"/>
          <p:cNvSpPr txBox="1"/>
          <p:nvPr/>
        </p:nvSpPr>
        <p:spPr>
          <a:xfrm>
            <a:off x="1920875" y="355295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Template</a:t>
            </a:r>
            <a:endParaRPr>
              <a:latin typeface="Montserrat"/>
              <a:ea typeface="Montserrat"/>
              <a:cs typeface="Montserrat"/>
              <a:sym typeface="Montserrat"/>
            </a:endParaRPr>
          </a:p>
        </p:txBody>
      </p:sp>
      <p:sp>
        <p:nvSpPr>
          <p:cNvPr id="609" name="Google Shape;609;p58"/>
          <p:cNvSpPr/>
          <p:nvPr/>
        </p:nvSpPr>
        <p:spPr>
          <a:xfrm>
            <a:off x="3465225" y="3714775"/>
            <a:ext cx="1509300" cy="10866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a:t>
            </a:r>
            <a:endParaRPr>
              <a:latin typeface="Montserrat"/>
              <a:ea typeface="Montserrat"/>
              <a:cs typeface="Montserrat"/>
              <a:sym typeface="Montserrat"/>
            </a:endParaRPr>
          </a:p>
        </p:txBody>
      </p:sp>
      <p:sp>
        <p:nvSpPr>
          <p:cNvPr id="610" name="Google Shape;610;p58"/>
          <p:cNvSpPr txBox="1"/>
          <p:nvPr/>
        </p:nvSpPr>
        <p:spPr>
          <a:xfrm>
            <a:off x="3488025" y="472517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View</a:t>
            </a:r>
            <a:endParaRPr>
              <a:latin typeface="Montserrat"/>
              <a:ea typeface="Montserrat"/>
              <a:cs typeface="Montserrat"/>
              <a:sym typeface="Montserrat"/>
            </a:endParaRPr>
          </a:p>
        </p:txBody>
      </p:sp>
      <p:sp>
        <p:nvSpPr>
          <p:cNvPr id="611" name="Google Shape;611;p58"/>
          <p:cNvSpPr/>
          <p:nvPr/>
        </p:nvSpPr>
        <p:spPr>
          <a:xfrm>
            <a:off x="5514425" y="2262900"/>
            <a:ext cx="1509300" cy="10866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 Models</a:t>
            </a:r>
            <a:endParaRPr>
              <a:latin typeface="Montserrat"/>
              <a:ea typeface="Montserrat"/>
              <a:cs typeface="Montserrat"/>
              <a:sym typeface="Montserrat"/>
            </a:endParaRPr>
          </a:p>
        </p:txBody>
      </p:sp>
      <p:sp>
        <p:nvSpPr>
          <p:cNvPr id="612" name="Google Shape;612;p58"/>
          <p:cNvSpPr txBox="1"/>
          <p:nvPr/>
        </p:nvSpPr>
        <p:spPr>
          <a:xfrm>
            <a:off x="5563938" y="337062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Models</a:t>
            </a:r>
            <a:endParaRPr>
              <a:latin typeface="Montserrat"/>
              <a:ea typeface="Montserrat"/>
              <a:cs typeface="Montserrat"/>
              <a:sym typeface="Montserrat"/>
            </a:endParaRPr>
          </a:p>
        </p:txBody>
      </p:sp>
      <p:sp>
        <p:nvSpPr>
          <p:cNvPr id="613" name="Google Shape;613;p58"/>
          <p:cNvSpPr/>
          <p:nvPr/>
        </p:nvSpPr>
        <p:spPr>
          <a:xfrm>
            <a:off x="5464950" y="3863125"/>
            <a:ext cx="1509300" cy="914100"/>
          </a:xfrm>
          <a:prstGeom prst="roundRect">
            <a:avLst>
              <a:gd fmla="val 16667" name="adj"/>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Application</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Logic</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in Python</a:t>
            </a:r>
            <a:endParaRPr>
              <a:latin typeface="Montserrat"/>
              <a:ea typeface="Montserrat"/>
              <a:cs typeface="Montserrat"/>
              <a:sym typeface="Montserrat"/>
            </a:endParaRPr>
          </a:p>
        </p:txBody>
      </p:sp>
      <p:sp>
        <p:nvSpPr>
          <p:cNvPr id="614" name="Google Shape;614;p58"/>
          <p:cNvSpPr/>
          <p:nvPr/>
        </p:nvSpPr>
        <p:spPr>
          <a:xfrm>
            <a:off x="3465225" y="1349775"/>
            <a:ext cx="1509300" cy="10866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with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URL Routing</a:t>
            </a:r>
            <a:endParaRPr>
              <a:latin typeface="Montserrat"/>
              <a:ea typeface="Montserrat"/>
              <a:cs typeface="Montserrat"/>
              <a:sym typeface="Montserrat"/>
            </a:endParaRPr>
          </a:p>
        </p:txBody>
      </p:sp>
      <p:sp>
        <p:nvSpPr>
          <p:cNvPr id="615" name="Google Shape;615;p58"/>
          <p:cNvSpPr/>
          <p:nvPr/>
        </p:nvSpPr>
        <p:spPr>
          <a:xfrm rot="5400000">
            <a:off x="7406150" y="2331300"/>
            <a:ext cx="272100" cy="949800"/>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8"/>
          <p:cNvSpPr/>
          <p:nvPr/>
        </p:nvSpPr>
        <p:spPr>
          <a:xfrm rot="3360724">
            <a:off x="5102931" y="3205162"/>
            <a:ext cx="272084" cy="638023"/>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8"/>
          <p:cNvSpPr/>
          <p:nvPr/>
        </p:nvSpPr>
        <p:spPr>
          <a:xfrm>
            <a:off x="6661950" y="3360614"/>
            <a:ext cx="272100" cy="491400"/>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8"/>
          <p:cNvSpPr/>
          <p:nvPr/>
        </p:nvSpPr>
        <p:spPr>
          <a:xfrm rot="5400000">
            <a:off x="5084175" y="4012364"/>
            <a:ext cx="272100" cy="491400"/>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624" name="Google Shape;62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26" name="Google Shape;626;p59"/>
          <p:cNvPicPr preferRelativeResize="0"/>
          <p:nvPr/>
        </p:nvPicPr>
        <p:blipFill rotWithShape="1">
          <a:blip r:embed="rId4">
            <a:alphaModFix/>
          </a:blip>
          <a:srcRect b="10550" l="32879" r="19324" t="38286"/>
          <a:stretch/>
        </p:blipFill>
        <p:spPr>
          <a:xfrm>
            <a:off x="108475" y="2262100"/>
            <a:ext cx="1443749" cy="1088199"/>
          </a:xfrm>
          <a:prstGeom prst="rect">
            <a:avLst/>
          </a:prstGeom>
          <a:noFill/>
          <a:ln>
            <a:noFill/>
          </a:ln>
        </p:spPr>
      </p:pic>
      <p:pic>
        <p:nvPicPr>
          <p:cNvPr id="627" name="Google Shape;627;p59"/>
          <p:cNvPicPr preferRelativeResize="0"/>
          <p:nvPr/>
        </p:nvPicPr>
        <p:blipFill rotWithShape="1">
          <a:blip r:embed="rId5">
            <a:alphaModFix/>
          </a:blip>
          <a:srcRect b="43580" l="18021" r="60886" t="18647"/>
          <a:stretch/>
        </p:blipFill>
        <p:spPr>
          <a:xfrm>
            <a:off x="8011650" y="2156975"/>
            <a:ext cx="1005424" cy="1193324"/>
          </a:xfrm>
          <a:prstGeom prst="rect">
            <a:avLst/>
          </a:prstGeom>
          <a:noFill/>
          <a:ln>
            <a:noFill/>
          </a:ln>
        </p:spPr>
      </p:pic>
      <p:sp>
        <p:nvSpPr>
          <p:cNvPr id="628" name="Google Shape;628;p59"/>
          <p:cNvSpPr txBox="1"/>
          <p:nvPr/>
        </p:nvSpPr>
        <p:spPr>
          <a:xfrm>
            <a:off x="125200" y="335030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User Browser</a:t>
            </a:r>
            <a:endParaRPr>
              <a:latin typeface="Montserrat"/>
              <a:ea typeface="Montserrat"/>
              <a:cs typeface="Montserrat"/>
              <a:sym typeface="Montserrat"/>
            </a:endParaRPr>
          </a:p>
        </p:txBody>
      </p:sp>
      <p:sp>
        <p:nvSpPr>
          <p:cNvPr id="629" name="Google Shape;629;p59"/>
          <p:cNvSpPr txBox="1"/>
          <p:nvPr/>
        </p:nvSpPr>
        <p:spPr>
          <a:xfrm>
            <a:off x="7830125" y="3260200"/>
            <a:ext cx="12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Database</a:t>
            </a:r>
            <a:endParaRPr>
              <a:latin typeface="Montserrat"/>
              <a:ea typeface="Montserrat"/>
              <a:cs typeface="Montserrat"/>
              <a:sym typeface="Montserrat"/>
            </a:endParaRPr>
          </a:p>
        </p:txBody>
      </p:sp>
      <p:sp>
        <p:nvSpPr>
          <p:cNvPr id="630" name="Google Shape;630;p59"/>
          <p:cNvSpPr/>
          <p:nvPr/>
        </p:nvSpPr>
        <p:spPr>
          <a:xfrm>
            <a:off x="2029325" y="2040375"/>
            <a:ext cx="1193400" cy="15891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JS</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{{JINJA}}</a:t>
            </a:r>
            <a:endParaRPr>
              <a:latin typeface="Montserrat"/>
              <a:ea typeface="Montserrat"/>
              <a:cs typeface="Montserrat"/>
              <a:sym typeface="Montserrat"/>
            </a:endParaRPr>
          </a:p>
        </p:txBody>
      </p:sp>
      <p:sp>
        <p:nvSpPr>
          <p:cNvPr id="631" name="Google Shape;631;p59"/>
          <p:cNvSpPr txBox="1"/>
          <p:nvPr/>
        </p:nvSpPr>
        <p:spPr>
          <a:xfrm>
            <a:off x="1920875" y="355295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Template</a:t>
            </a:r>
            <a:endParaRPr>
              <a:latin typeface="Montserrat"/>
              <a:ea typeface="Montserrat"/>
              <a:cs typeface="Montserrat"/>
              <a:sym typeface="Montserrat"/>
            </a:endParaRPr>
          </a:p>
        </p:txBody>
      </p:sp>
      <p:sp>
        <p:nvSpPr>
          <p:cNvPr id="632" name="Google Shape;632;p59"/>
          <p:cNvSpPr/>
          <p:nvPr/>
        </p:nvSpPr>
        <p:spPr>
          <a:xfrm>
            <a:off x="3465225" y="3714775"/>
            <a:ext cx="1509300" cy="10866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a:t>
            </a:r>
            <a:endParaRPr>
              <a:latin typeface="Montserrat"/>
              <a:ea typeface="Montserrat"/>
              <a:cs typeface="Montserrat"/>
              <a:sym typeface="Montserrat"/>
            </a:endParaRPr>
          </a:p>
        </p:txBody>
      </p:sp>
      <p:sp>
        <p:nvSpPr>
          <p:cNvPr id="633" name="Google Shape;633;p59"/>
          <p:cNvSpPr txBox="1"/>
          <p:nvPr/>
        </p:nvSpPr>
        <p:spPr>
          <a:xfrm>
            <a:off x="3488025" y="472517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View</a:t>
            </a:r>
            <a:endParaRPr>
              <a:latin typeface="Montserrat"/>
              <a:ea typeface="Montserrat"/>
              <a:cs typeface="Montserrat"/>
              <a:sym typeface="Montserrat"/>
            </a:endParaRPr>
          </a:p>
        </p:txBody>
      </p:sp>
      <p:sp>
        <p:nvSpPr>
          <p:cNvPr id="634" name="Google Shape;634;p59"/>
          <p:cNvSpPr/>
          <p:nvPr/>
        </p:nvSpPr>
        <p:spPr>
          <a:xfrm>
            <a:off x="5514425" y="2262900"/>
            <a:ext cx="1509300" cy="10866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 Models</a:t>
            </a:r>
            <a:endParaRPr>
              <a:latin typeface="Montserrat"/>
              <a:ea typeface="Montserrat"/>
              <a:cs typeface="Montserrat"/>
              <a:sym typeface="Montserrat"/>
            </a:endParaRPr>
          </a:p>
        </p:txBody>
      </p:sp>
      <p:sp>
        <p:nvSpPr>
          <p:cNvPr id="635" name="Google Shape;635;p59"/>
          <p:cNvSpPr txBox="1"/>
          <p:nvPr/>
        </p:nvSpPr>
        <p:spPr>
          <a:xfrm>
            <a:off x="5563938" y="337062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Models</a:t>
            </a:r>
            <a:endParaRPr>
              <a:latin typeface="Montserrat"/>
              <a:ea typeface="Montserrat"/>
              <a:cs typeface="Montserrat"/>
              <a:sym typeface="Montserrat"/>
            </a:endParaRPr>
          </a:p>
        </p:txBody>
      </p:sp>
      <p:sp>
        <p:nvSpPr>
          <p:cNvPr id="636" name="Google Shape;636;p59"/>
          <p:cNvSpPr/>
          <p:nvPr/>
        </p:nvSpPr>
        <p:spPr>
          <a:xfrm>
            <a:off x="5464950" y="3863125"/>
            <a:ext cx="1509300" cy="914100"/>
          </a:xfrm>
          <a:prstGeom prst="roundRect">
            <a:avLst>
              <a:gd fmla="val 16667" name="adj"/>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Application</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Logic</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in Python</a:t>
            </a:r>
            <a:endParaRPr>
              <a:latin typeface="Montserrat"/>
              <a:ea typeface="Montserrat"/>
              <a:cs typeface="Montserrat"/>
              <a:sym typeface="Montserrat"/>
            </a:endParaRPr>
          </a:p>
        </p:txBody>
      </p:sp>
      <p:sp>
        <p:nvSpPr>
          <p:cNvPr id="637" name="Google Shape;637;p59"/>
          <p:cNvSpPr/>
          <p:nvPr/>
        </p:nvSpPr>
        <p:spPr>
          <a:xfrm>
            <a:off x="3465225" y="1349775"/>
            <a:ext cx="1509300" cy="10866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with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URL Routing</a:t>
            </a:r>
            <a:endParaRPr>
              <a:latin typeface="Montserrat"/>
              <a:ea typeface="Montserrat"/>
              <a:cs typeface="Montserrat"/>
              <a:sym typeface="Montserrat"/>
            </a:endParaRPr>
          </a:p>
        </p:txBody>
      </p:sp>
      <p:sp>
        <p:nvSpPr>
          <p:cNvPr id="638" name="Google Shape;638;p59"/>
          <p:cNvSpPr/>
          <p:nvPr/>
        </p:nvSpPr>
        <p:spPr>
          <a:xfrm rot="5400000">
            <a:off x="7406150" y="2331300"/>
            <a:ext cx="272100" cy="949800"/>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9"/>
          <p:cNvSpPr/>
          <p:nvPr/>
        </p:nvSpPr>
        <p:spPr>
          <a:xfrm rot="3360724">
            <a:off x="5102931" y="3205162"/>
            <a:ext cx="272084" cy="638023"/>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9"/>
          <p:cNvSpPr/>
          <p:nvPr/>
        </p:nvSpPr>
        <p:spPr>
          <a:xfrm>
            <a:off x="6661950" y="3360614"/>
            <a:ext cx="272100" cy="491400"/>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9"/>
          <p:cNvSpPr/>
          <p:nvPr/>
        </p:nvSpPr>
        <p:spPr>
          <a:xfrm rot="5400000">
            <a:off x="5084175" y="4012364"/>
            <a:ext cx="272100" cy="491400"/>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9"/>
          <p:cNvSpPr/>
          <p:nvPr/>
        </p:nvSpPr>
        <p:spPr>
          <a:xfrm>
            <a:off x="4057125" y="2492021"/>
            <a:ext cx="272100" cy="1088100"/>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9"/>
          <p:cNvSpPr/>
          <p:nvPr/>
        </p:nvSpPr>
        <p:spPr>
          <a:xfrm flipH="1" rot="10800000">
            <a:off x="3019200" y="2986975"/>
            <a:ext cx="868500" cy="665400"/>
          </a:xfrm>
          <a:prstGeom prst="leftUpArrow">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649" name="Google Shape;649;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51" name="Google Shape;651;p60"/>
          <p:cNvPicPr preferRelativeResize="0"/>
          <p:nvPr/>
        </p:nvPicPr>
        <p:blipFill rotWithShape="1">
          <a:blip r:embed="rId4">
            <a:alphaModFix/>
          </a:blip>
          <a:srcRect b="10550" l="32879" r="19324" t="38286"/>
          <a:stretch/>
        </p:blipFill>
        <p:spPr>
          <a:xfrm>
            <a:off x="108475" y="2262100"/>
            <a:ext cx="1443749" cy="1088199"/>
          </a:xfrm>
          <a:prstGeom prst="rect">
            <a:avLst/>
          </a:prstGeom>
          <a:noFill/>
          <a:ln>
            <a:noFill/>
          </a:ln>
        </p:spPr>
      </p:pic>
      <p:pic>
        <p:nvPicPr>
          <p:cNvPr id="652" name="Google Shape;652;p60"/>
          <p:cNvPicPr preferRelativeResize="0"/>
          <p:nvPr/>
        </p:nvPicPr>
        <p:blipFill rotWithShape="1">
          <a:blip r:embed="rId5">
            <a:alphaModFix/>
          </a:blip>
          <a:srcRect b="43580" l="18021" r="60886" t="18647"/>
          <a:stretch/>
        </p:blipFill>
        <p:spPr>
          <a:xfrm>
            <a:off x="8011650" y="2156975"/>
            <a:ext cx="1005424" cy="1193324"/>
          </a:xfrm>
          <a:prstGeom prst="rect">
            <a:avLst/>
          </a:prstGeom>
          <a:noFill/>
          <a:ln>
            <a:noFill/>
          </a:ln>
        </p:spPr>
      </p:pic>
      <p:sp>
        <p:nvSpPr>
          <p:cNvPr id="653" name="Google Shape;653;p60"/>
          <p:cNvSpPr txBox="1"/>
          <p:nvPr/>
        </p:nvSpPr>
        <p:spPr>
          <a:xfrm>
            <a:off x="125200" y="335030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User Browser</a:t>
            </a:r>
            <a:endParaRPr>
              <a:latin typeface="Montserrat"/>
              <a:ea typeface="Montserrat"/>
              <a:cs typeface="Montserrat"/>
              <a:sym typeface="Montserrat"/>
            </a:endParaRPr>
          </a:p>
        </p:txBody>
      </p:sp>
      <p:sp>
        <p:nvSpPr>
          <p:cNvPr id="654" name="Google Shape;654;p60"/>
          <p:cNvSpPr txBox="1"/>
          <p:nvPr/>
        </p:nvSpPr>
        <p:spPr>
          <a:xfrm>
            <a:off x="7830125" y="3260200"/>
            <a:ext cx="12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Database</a:t>
            </a:r>
            <a:endParaRPr>
              <a:latin typeface="Montserrat"/>
              <a:ea typeface="Montserrat"/>
              <a:cs typeface="Montserrat"/>
              <a:sym typeface="Montserrat"/>
            </a:endParaRPr>
          </a:p>
        </p:txBody>
      </p:sp>
      <p:sp>
        <p:nvSpPr>
          <p:cNvPr id="655" name="Google Shape;655;p60"/>
          <p:cNvSpPr/>
          <p:nvPr/>
        </p:nvSpPr>
        <p:spPr>
          <a:xfrm>
            <a:off x="2029325" y="2040375"/>
            <a:ext cx="1193400" cy="15891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HTML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JS</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{{JINJA}}</a:t>
            </a:r>
            <a:endParaRPr>
              <a:latin typeface="Montserrat"/>
              <a:ea typeface="Montserrat"/>
              <a:cs typeface="Montserrat"/>
              <a:sym typeface="Montserrat"/>
            </a:endParaRPr>
          </a:p>
        </p:txBody>
      </p:sp>
      <p:sp>
        <p:nvSpPr>
          <p:cNvPr id="656" name="Google Shape;656;p60"/>
          <p:cNvSpPr txBox="1"/>
          <p:nvPr/>
        </p:nvSpPr>
        <p:spPr>
          <a:xfrm>
            <a:off x="1920875" y="3552950"/>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Template</a:t>
            </a:r>
            <a:endParaRPr>
              <a:latin typeface="Montserrat"/>
              <a:ea typeface="Montserrat"/>
              <a:cs typeface="Montserrat"/>
              <a:sym typeface="Montserrat"/>
            </a:endParaRPr>
          </a:p>
        </p:txBody>
      </p:sp>
      <p:sp>
        <p:nvSpPr>
          <p:cNvPr id="657" name="Google Shape;657;p60"/>
          <p:cNvSpPr/>
          <p:nvPr/>
        </p:nvSpPr>
        <p:spPr>
          <a:xfrm>
            <a:off x="3465225" y="3714775"/>
            <a:ext cx="1509300" cy="10866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a:t>
            </a:r>
            <a:endParaRPr>
              <a:latin typeface="Montserrat"/>
              <a:ea typeface="Montserrat"/>
              <a:cs typeface="Montserrat"/>
              <a:sym typeface="Montserrat"/>
            </a:endParaRPr>
          </a:p>
        </p:txBody>
      </p:sp>
      <p:sp>
        <p:nvSpPr>
          <p:cNvPr id="658" name="Google Shape;658;p60"/>
          <p:cNvSpPr txBox="1"/>
          <p:nvPr/>
        </p:nvSpPr>
        <p:spPr>
          <a:xfrm>
            <a:off x="3488025" y="472517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View</a:t>
            </a:r>
            <a:endParaRPr>
              <a:latin typeface="Montserrat"/>
              <a:ea typeface="Montserrat"/>
              <a:cs typeface="Montserrat"/>
              <a:sym typeface="Montserrat"/>
            </a:endParaRPr>
          </a:p>
        </p:txBody>
      </p:sp>
      <p:sp>
        <p:nvSpPr>
          <p:cNvPr id="659" name="Google Shape;659;p60"/>
          <p:cNvSpPr/>
          <p:nvPr/>
        </p:nvSpPr>
        <p:spPr>
          <a:xfrm>
            <a:off x="5514425" y="2262900"/>
            <a:ext cx="1509300" cy="10866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Using Django Models</a:t>
            </a:r>
            <a:endParaRPr>
              <a:latin typeface="Montserrat"/>
              <a:ea typeface="Montserrat"/>
              <a:cs typeface="Montserrat"/>
              <a:sym typeface="Montserrat"/>
            </a:endParaRPr>
          </a:p>
        </p:txBody>
      </p:sp>
      <p:sp>
        <p:nvSpPr>
          <p:cNvPr id="660" name="Google Shape;660;p60"/>
          <p:cNvSpPr txBox="1"/>
          <p:nvPr/>
        </p:nvSpPr>
        <p:spPr>
          <a:xfrm>
            <a:off x="5563938" y="337062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Models</a:t>
            </a:r>
            <a:endParaRPr>
              <a:latin typeface="Montserrat"/>
              <a:ea typeface="Montserrat"/>
              <a:cs typeface="Montserrat"/>
              <a:sym typeface="Montserrat"/>
            </a:endParaRPr>
          </a:p>
        </p:txBody>
      </p:sp>
      <p:sp>
        <p:nvSpPr>
          <p:cNvPr id="661" name="Google Shape;661;p60"/>
          <p:cNvSpPr/>
          <p:nvPr/>
        </p:nvSpPr>
        <p:spPr>
          <a:xfrm>
            <a:off x="5464950" y="3863125"/>
            <a:ext cx="1509300" cy="914100"/>
          </a:xfrm>
          <a:prstGeom prst="roundRect">
            <a:avLst>
              <a:gd fmla="val 16667" name="adj"/>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Application</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Logic</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in Python</a:t>
            </a:r>
            <a:endParaRPr>
              <a:latin typeface="Montserrat"/>
              <a:ea typeface="Montserrat"/>
              <a:cs typeface="Montserrat"/>
              <a:sym typeface="Montserrat"/>
            </a:endParaRPr>
          </a:p>
        </p:txBody>
      </p:sp>
      <p:sp>
        <p:nvSpPr>
          <p:cNvPr id="662" name="Google Shape;662;p60"/>
          <p:cNvSpPr/>
          <p:nvPr/>
        </p:nvSpPr>
        <p:spPr>
          <a:xfrm>
            <a:off x="3465225" y="1349775"/>
            <a:ext cx="1509300" cy="10866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Python File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with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URL Routing</a:t>
            </a:r>
            <a:endParaRPr>
              <a:latin typeface="Montserrat"/>
              <a:ea typeface="Montserrat"/>
              <a:cs typeface="Montserrat"/>
              <a:sym typeface="Montserrat"/>
            </a:endParaRPr>
          </a:p>
        </p:txBody>
      </p:sp>
      <p:sp>
        <p:nvSpPr>
          <p:cNvPr id="663" name="Google Shape;663;p60"/>
          <p:cNvSpPr/>
          <p:nvPr/>
        </p:nvSpPr>
        <p:spPr>
          <a:xfrm rot="5400000">
            <a:off x="7406150" y="2331300"/>
            <a:ext cx="272100" cy="949800"/>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0"/>
          <p:cNvSpPr/>
          <p:nvPr/>
        </p:nvSpPr>
        <p:spPr>
          <a:xfrm rot="3360724">
            <a:off x="5102931" y="3205162"/>
            <a:ext cx="272084" cy="638023"/>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0"/>
          <p:cNvSpPr/>
          <p:nvPr/>
        </p:nvSpPr>
        <p:spPr>
          <a:xfrm>
            <a:off x="6661950" y="3360614"/>
            <a:ext cx="272100" cy="491400"/>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60"/>
          <p:cNvSpPr/>
          <p:nvPr/>
        </p:nvSpPr>
        <p:spPr>
          <a:xfrm rot="5400000">
            <a:off x="5084175" y="4012364"/>
            <a:ext cx="272100" cy="491400"/>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0"/>
          <p:cNvSpPr/>
          <p:nvPr/>
        </p:nvSpPr>
        <p:spPr>
          <a:xfrm>
            <a:off x="4057125" y="2492021"/>
            <a:ext cx="272100" cy="1088100"/>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0"/>
          <p:cNvSpPr/>
          <p:nvPr/>
        </p:nvSpPr>
        <p:spPr>
          <a:xfrm flipH="1" rot="10800000">
            <a:off x="3019200" y="2986975"/>
            <a:ext cx="868500" cy="665400"/>
          </a:xfrm>
          <a:prstGeom prst="leftUpArrow">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0"/>
          <p:cNvSpPr/>
          <p:nvPr/>
        </p:nvSpPr>
        <p:spPr>
          <a:xfrm rot="5400000">
            <a:off x="1631323" y="2547151"/>
            <a:ext cx="215700" cy="518100"/>
          </a:xfrm>
          <a:prstGeom prst="upDownArrow">
            <a:avLst>
              <a:gd fmla="val 50000" name="adj1"/>
              <a:gd fmla="val 50000" name="adj2"/>
            </a:avLst>
          </a:prstGeom>
          <a:solidFill>
            <a:srgbClr val="EFEFE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675" name="Google Shape;675;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Django structure will also have many more features not shown in this MTV diagram, such as authentication and administration access.</a:t>
            </a:r>
            <a:endParaRPr sz="2900">
              <a:solidFill>
                <a:srgbClr val="434343"/>
              </a:solidFill>
              <a:latin typeface="Montserrat"/>
              <a:ea typeface="Montserrat"/>
              <a:cs typeface="Montserrat"/>
              <a:sym typeface="Montserrat"/>
            </a:endParaRPr>
          </a:p>
        </p:txBody>
      </p:sp>
      <p:pic>
        <p:nvPicPr>
          <p:cNvPr descr="watermark.jpg" id="676" name="Google Shape;676;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77" name="Google Shape;677;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IDE for Django should </a:t>
            </a:r>
            <a:r>
              <a:rPr lang="en" sz="2900">
                <a:solidFill>
                  <a:srgbClr val="434343"/>
                </a:solidFill>
                <a:latin typeface="Montserrat"/>
                <a:ea typeface="Montserrat"/>
                <a:cs typeface="Montserrat"/>
                <a:sym typeface="Montserrat"/>
              </a:rPr>
              <a:t>ideally</a:t>
            </a:r>
            <a:r>
              <a:rPr lang="en" sz="2900">
                <a:solidFill>
                  <a:srgbClr val="434343"/>
                </a:solidFill>
                <a:latin typeface="Montserrat"/>
                <a:ea typeface="Montserrat"/>
                <a:cs typeface="Montserrat"/>
                <a:sym typeface="Montserrat"/>
              </a:rPr>
              <a:t> have: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Syntax Highlighting Support for multiple languages (HTML, CSS, Python).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Command Line Interface.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Nice to haves: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Highly Customizable Styling and Themes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Web Browser in Editor</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683" name="Google Shape;683;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Django Drawbacks?</a:t>
            </a:r>
            <a:endParaRPr sz="2900">
              <a:solidFill>
                <a:srgbClr val="434343"/>
              </a:solidFill>
              <a:latin typeface="Montserrat"/>
              <a:ea typeface="Montserrat"/>
              <a:cs typeface="Montserrat"/>
              <a:sym typeface="Montserrat"/>
            </a:endParaRPr>
          </a:p>
        </p:txBody>
      </p:sp>
      <p:pic>
        <p:nvPicPr>
          <p:cNvPr descr="watermark.jpg" id="684" name="Google Shape;684;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5" name="Google Shape;685;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691" name="Google Shape;691;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Django Drawbacks: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Heavily reliant on idea of Model.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model is a Python/Django representation of a table in a database.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makes it very easy to work with querying data, but does add the requirement of understanding Models and setting them up for views.</a:t>
            </a:r>
            <a:endParaRPr sz="2900">
              <a:solidFill>
                <a:srgbClr val="434343"/>
              </a:solidFill>
              <a:latin typeface="Montserrat"/>
              <a:ea typeface="Montserrat"/>
              <a:cs typeface="Montserrat"/>
              <a:sym typeface="Montserrat"/>
            </a:endParaRPr>
          </a:p>
        </p:txBody>
      </p:sp>
      <p:pic>
        <p:nvPicPr>
          <p:cNvPr descr="watermark.jpg" id="692" name="Google Shape;692;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3" name="Google Shape;693;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699" name="Google Shape;699;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continue our understanding of Django by beginning to learn about these key components separately and then slowly adding on complexity to a fully functioning website!</a:t>
            </a:r>
            <a:endParaRPr sz="2900">
              <a:solidFill>
                <a:srgbClr val="434343"/>
              </a:solidFill>
              <a:latin typeface="Montserrat"/>
              <a:ea typeface="Montserrat"/>
              <a:cs typeface="Montserrat"/>
              <a:sym typeface="Montserrat"/>
            </a:endParaRPr>
          </a:p>
        </p:txBody>
      </p:sp>
      <p:pic>
        <p:nvPicPr>
          <p:cNvPr descr="watermark.jpg" id="700" name="Google Shape;700;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1" name="Google Shape;701;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65"/>
          <p:cNvSpPr txBox="1"/>
          <p:nvPr>
            <p:ph type="ctrTitle"/>
          </p:nvPr>
        </p:nvSpPr>
        <p:spPr>
          <a:xfrm>
            <a:off x="311700" y="1569500"/>
            <a:ext cx="8520600" cy="135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First Django Project</a:t>
            </a:r>
            <a:endParaRPr b="1">
              <a:latin typeface="Montserrat"/>
              <a:ea typeface="Montserrat"/>
              <a:cs typeface="Montserrat"/>
              <a:sym typeface="Montserrat"/>
            </a:endParaRPr>
          </a:p>
        </p:txBody>
      </p:sp>
      <p:sp>
        <p:nvSpPr>
          <p:cNvPr id="707" name="Google Shape;707;p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708" name="Google Shape;708;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9" name="Google Shape;709;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715" name="Google Shape;715;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how to launch a project with Django.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done easily at the command prompt with the django-admin tool.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Django will automatically create a set of subdirectories and files for us.</a:t>
            </a:r>
            <a:endParaRPr sz="2900">
              <a:solidFill>
                <a:srgbClr val="434343"/>
              </a:solidFill>
              <a:latin typeface="Montserrat"/>
              <a:ea typeface="Montserrat"/>
              <a:cs typeface="Montserrat"/>
              <a:sym typeface="Montserrat"/>
            </a:endParaRPr>
          </a:p>
        </p:txBody>
      </p:sp>
      <p:pic>
        <p:nvPicPr>
          <p:cNvPr descr="watermark.jpg" id="716" name="Google Shape;716;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7" name="Google Shape;717;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723" name="Google Shape;723;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At the command prompt, navigate to </a:t>
            </a:r>
            <a:r>
              <a:rPr lang="en" sz="2900">
                <a:solidFill>
                  <a:srgbClr val="434343"/>
                </a:solidFill>
                <a:latin typeface="Montserrat"/>
                <a:ea typeface="Montserrat"/>
                <a:cs typeface="Montserrat"/>
                <a:sym typeface="Montserrat"/>
              </a:rPr>
              <a:t>your</a:t>
            </a:r>
            <a:r>
              <a:rPr lang="en" sz="2900">
                <a:solidFill>
                  <a:srgbClr val="434343"/>
                </a:solidFill>
                <a:latin typeface="Montserrat"/>
                <a:ea typeface="Montserrat"/>
                <a:cs typeface="Montserrat"/>
                <a:sym typeface="Montserrat"/>
              </a:rPr>
              <a:t> desired location and type: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django-admin startproject my_site</a:t>
            </a:r>
            <a:endParaRPr b="1" sz="2900">
              <a:solidFill>
                <a:srgbClr val="434343"/>
              </a:solidFill>
              <a:latin typeface="Montserrat"/>
              <a:ea typeface="Montserrat"/>
              <a:cs typeface="Montserrat"/>
              <a:sym typeface="Montserrat"/>
            </a:endParaRPr>
          </a:p>
        </p:txBody>
      </p:sp>
      <p:pic>
        <p:nvPicPr>
          <p:cNvPr descr="watermark.jpg" id="724" name="Google Shape;724;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5" name="Google Shape;725;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731" name="Google Shape;731;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At the command prompt, navigate to </a:t>
            </a:r>
            <a:r>
              <a:rPr lang="en" sz="2900">
                <a:solidFill>
                  <a:srgbClr val="434343"/>
                </a:solidFill>
                <a:latin typeface="Montserrat"/>
                <a:ea typeface="Montserrat"/>
                <a:cs typeface="Montserrat"/>
                <a:sym typeface="Montserrat"/>
              </a:rPr>
              <a:t>your</a:t>
            </a:r>
            <a:r>
              <a:rPr lang="en" sz="2900">
                <a:solidFill>
                  <a:srgbClr val="434343"/>
                </a:solidFill>
                <a:latin typeface="Montserrat"/>
                <a:ea typeface="Montserrat"/>
                <a:cs typeface="Montserrat"/>
                <a:sym typeface="Montserrat"/>
              </a:rPr>
              <a:t> desired location and type: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django-admin startproject my_site</a:t>
            </a:r>
            <a:endParaRPr b="1" sz="2900">
              <a:solidFill>
                <a:srgbClr val="434343"/>
              </a:solidFill>
              <a:latin typeface="Montserrat"/>
              <a:ea typeface="Montserrat"/>
              <a:cs typeface="Montserrat"/>
              <a:sym typeface="Montserrat"/>
            </a:endParaRPr>
          </a:p>
        </p:txBody>
      </p:sp>
      <p:pic>
        <p:nvPicPr>
          <p:cNvPr descr="watermark.jpg" id="732" name="Google Shape;73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3" name="Google Shape;73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4" name="Google Shape;734;p68"/>
          <p:cNvSpPr/>
          <p:nvPr/>
        </p:nvSpPr>
        <p:spPr>
          <a:xfrm>
            <a:off x="1263925" y="2094100"/>
            <a:ext cx="2824500" cy="5727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8"/>
          <p:cNvSpPr/>
          <p:nvPr/>
        </p:nvSpPr>
        <p:spPr>
          <a:xfrm>
            <a:off x="669575" y="3070350"/>
            <a:ext cx="3068400" cy="1572600"/>
          </a:xfrm>
          <a:prstGeom prst="wedgeRoundRectCallout">
            <a:avLst>
              <a:gd fmla="val 21344" name="adj1"/>
              <a:gd fmla="val -71798" name="adj2"/>
              <a:gd fmla="val 0" name="adj3"/>
            </a:avLst>
          </a:prstGeom>
          <a:solidFill>
            <a:srgbClr val="CFE2F3"/>
          </a:solidFill>
          <a:ln cap="flat" cmpd="sng" w="19050">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Special command installed by django. Many sub-commands can be called from django-admin.</a:t>
            </a:r>
            <a:endParaRPr sz="1600">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741" name="Google Shape;741;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At the command prompt, navigate to </a:t>
            </a:r>
            <a:r>
              <a:rPr lang="en" sz="2900">
                <a:solidFill>
                  <a:srgbClr val="434343"/>
                </a:solidFill>
                <a:latin typeface="Montserrat"/>
                <a:ea typeface="Montserrat"/>
                <a:cs typeface="Montserrat"/>
                <a:sym typeface="Montserrat"/>
              </a:rPr>
              <a:t>your</a:t>
            </a:r>
            <a:r>
              <a:rPr lang="en" sz="2900">
                <a:solidFill>
                  <a:srgbClr val="434343"/>
                </a:solidFill>
                <a:latin typeface="Montserrat"/>
                <a:ea typeface="Montserrat"/>
                <a:cs typeface="Montserrat"/>
                <a:sym typeface="Montserrat"/>
              </a:rPr>
              <a:t> desired location and type: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django-admin startproject my_site</a:t>
            </a:r>
            <a:endParaRPr b="1" sz="2900">
              <a:solidFill>
                <a:srgbClr val="434343"/>
              </a:solidFill>
              <a:latin typeface="Montserrat"/>
              <a:ea typeface="Montserrat"/>
              <a:cs typeface="Montserrat"/>
              <a:sym typeface="Montserrat"/>
            </a:endParaRPr>
          </a:p>
        </p:txBody>
      </p:sp>
      <p:pic>
        <p:nvPicPr>
          <p:cNvPr descr="watermark.jpg" id="742" name="Google Shape;742;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3" name="Google Shape;743;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44" name="Google Shape;744;p69"/>
          <p:cNvSpPr/>
          <p:nvPr/>
        </p:nvSpPr>
        <p:spPr>
          <a:xfrm>
            <a:off x="4095825" y="2071725"/>
            <a:ext cx="2421900" cy="5727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9"/>
          <p:cNvSpPr/>
          <p:nvPr/>
        </p:nvSpPr>
        <p:spPr>
          <a:xfrm>
            <a:off x="3119550" y="3048000"/>
            <a:ext cx="3068400" cy="1572600"/>
          </a:xfrm>
          <a:prstGeom prst="wedgeRoundRectCallout">
            <a:avLst>
              <a:gd fmla="val 21344" name="adj1"/>
              <a:gd fmla="val -71798" name="adj2"/>
              <a:gd fmla="val 0" name="adj3"/>
            </a:avLst>
          </a:prstGeom>
          <a:solidFill>
            <a:srgbClr val="CFE2F3"/>
          </a:solidFill>
          <a:ln cap="flat" cmpd="sng" w="19050">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Subcommand to create a new project directory.</a:t>
            </a:r>
            <a:endParaRPr sz="1600">
              <a:latin typeface="Montserrat"/>
              <a:ea typeface="Montserrat"/>
              <a:cs typeface="Montserrat"/>
              <a:sym typeface="Montserrat"/>
            </a:endParaRPr>
          </a:p>
          <a:p>
            <a:pPr indent="0" lvl="0" marL="0" rtl="0" algn="ctr">
              <a:spcBef>
                <a:spcPts val="0"/>
              </a:spcBef>
              <a:spcAft>
                <a:spcPts val="0"/>
              </a:spcAft>
              <a:buNone/>
            </a:pPr>
            <a:r>
              <a:rPr lang="en" sz="1600">
                <a:latin typeface="Montserrat"/>
                <a:ea typeface="Montserrat"/>
                <a:cs typeface="Montserrat"/>
                <a:sym typeface="Montserrat"/>
              </a:rPr>
              <a:t>Automatically creates a set of directories used in most Django projects.</a:t>
            </a:r>
            <a:endParaRPr sz="1600">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751" name="Google Shape;751;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At the command prompt, navigate to </a:t>
            </a:r>
            <a:r>
              <a:rPr lang="en" sz="2900">
                <a:solidFill>
                  <a:srgbClr val="434343"/>
                </a:solidFill>
                <a:latin typeface="Montserrat"/>
                <a:ea typeface="Montserrat"/>
                <a:cs typeface="Montserrat"/>
                <a:sym typeface="Montserrat"/>
              </a:rPr>
              <a:t>your</a:t>
            </a:r>
            <a:r>
              <a:rPr lang="en" sz="2900">
                <a:solidFill>
                  <a:srgbClr val="434343"/>
                </a:solidFill>
                <a:latin typeface="Montserrat"/>
                <a:ea typeface="Montserrat"/>
                <a:cs typeface="Montserrat"/>
                <a:sym typeface="Montserrat"/>
              </a:rPr>
              <a:t> desired location and type: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django-admin startproject my_site</a:t>
            </a:r>
            <a:endParaRPr b="1" sz="2900">
              <a:solidFill>
                <a:srgbClr val="434343"/>
              </a:solidFill>
              <a:latin typeface="Montserrat"/>
              <a:ea typeface="Montserrat"/>
              <a:cs typeface="Montserrat"/>
              <a:sym typeface="Montserrat"/>
            </a:endParaRPr>
          </a:p>
        </p:txBody>
      </p:sp>
      <p:pic>
        <p:nvPicPr>
          <p:cNvPr descr="watermark.jpg" id="752" name="Google Shape;752;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54" name="Google Shape;754;p70"/>
          <p:cNvSpPr/>
          <p:nvPr/>
        </p:nvSpPr>
        <p:spPr>
          <a:xfrm>
            <a:off x="6525275" y="2034475"/>
            <a:ext cx="2094000" cy="5727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70"/>
          <p:cNvSpPr/>
          <p:nvPr/>
        </p:nvSpPr>
        <p:spPr>
          <a:xfrm>
            <a:off x="5072075" y="3040550"/>
            <a:ext cx="3398100" cy="1713900"/>
          </a:xfrm>
          <a:prstGeom prst="wedgeRoundRectCallout">
            <a:avLst>
              <a:gd fmla="val 21344" name="adj1"/>
              <a:gd fmla="val -71798" name="adj2"/>
              <a:gd fmla="val 0" name="adj3"/>
            </a:avLst>
          </a:prstGeom>
          <a:solidFill>
            <a:srgbClr val="CFE2F3"/>
          </a:solidFill>
          <a:ln cap="flat" cmpd="sng" w="19050">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Your chosen name for the project and top level project directory. Feel free to call this anything you want, but use </a:t>
            </a:r>
            <a:r>
              <a:rPr lang="en" sz="1600">
                <a:latin typeface="Montserrat"/>
                <a:ea typeface="Montserrat"/>
                <a:cs typeface="Montserrat"/>
                <a:sym typeface="Montserrat"/>
              </a:rPr>
              <a:t>common</a:t>
            </a:r>
            <a:r>
              <a:rPr lang="en" sz="1600">
                <a:latin typeface="Montserrat"/>
                <a:ea typeface="Montserrat"/>
                <a:cs typeface="Montserrat"/>
                <a:sym typeface="Montserrat"/>
              </a:rPr>
              <a:t> sense!</a:t>
            </a:r>
            <a:endParaRPr sz="1600">
              <a:latin typeface="Montserrat"/>
              <a:ea typeface="Montserrat"/>
              <a:cs typeface="Montserrat"/>
              <a:sym typeface="Montserra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761" name="Google Shape;761;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creates the following files and folders: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a:t>
            </a:r>
            <a:r>
              <a:rPr b="1" lang="en" sz="2900">
                <a:solidFill>
                  <a:srgbClr val="434343"/>
                </a:solidFill>
                <a:latin typeface="Montserrat"/>
                <a:ea typeface="Montserrat"/>
                <a:cs typeface="Montserrat"/>
                <a:sym typeface="Montserrat"/>
              </a:rPr>
              <a:t>y_site</a:t>
            </a:r>
            <a:endParaRPr b="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a:t>
            </a:r>
            <a:r>
              <a:rPr b="1" lang="en" sz="2900">
                <a:solidFill>
                  <a:srgbClr val="434343"/>
                </a:solidFill>
                <a:latin typeface="Montserrat"/>
                <a:ea typeface="Montserrat"/>
                <a:cs typeface="Montserrat"/>
                <a:sym typeface="Montserrat"/>
              </a:rPr>
              <a:t>y_site</a:t>
            </a:r>
            <a:endParaRPr b="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manage.py</a:t>
            </a:r>
            <a:endParaRPr i="1" sz="2900">
              <a:solidFill>
                <a:srgbClr val="434343"/>
              </a:solidFill>
              <a:latin typeface="Montserrat"/>
              <a:ea typeface="Montserrat"/>
              <a:cs typeface="Montserrat"/>
              <a:sym typeface="Montserrat"/>
            </a:endParaRPr>
          </a:p>
        </p:txBody>
      </p:sp>
      <p:pic>
        <p:nvPicPr>
          <p:cNvPr descr="watermark.jpg" id="762" name="Google Shape;76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3" name="Google Shape;76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this course we will use the free version of Microsoft Visual Studio Code.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Note: </a:t>
            </a:r>
            <a:endParaRPr b="1" i="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This is different than “Microsoft Visual Studio”!</a:t>
            </a:r>
            <a:endParaRPr b="1" i="1"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769" name="Google Shape;769;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creates the following files and folders: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my_site</a:t>
            </a:r>
            <a:endParaRPr b="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my_site</a:t>
            </a:r>
            <a:endParaRPr b="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manage.py</a:t>
            </a:r>
            <a:endParaRPr i="1" sz="2900">
              <a:solidFill>
                <a:srgbClr val="434343"/>
              </a:solidFill>
              <a:latin typeface="Montserrat"/>
              <a:ea typeface="Montserrat"/>
              <a:cs typeface="Montserrat"/>
              <a:sym typeface="Montserrat"/>
            </a:endParaRPr>
          </a:p>
        </p:txBody>
      </p:sp>
      <p:pic>
        <p:nvPicPr>
          <p:cNvPr descr="watermark.jpg" id="770" name="Google Shape;770;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1" name="Google Shape;771;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72" name="Google Shape;772;p72"/>
          <p:cNvSpPr/>
          <p:nvPr/>
        </p:nvSpPr>
        <p:spPr>
          <a:xfrm>
            <a:off x="1263925" y="1671500"/>
            <a:ext cx="1609800" cy="4776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778" name="Google Shape;778;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creates the following files and folders: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my_site</a:t>
            </a:r>
            <a:endParaRPr b="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my_site</a:t>
            </a:r>
            <a:endParaRPr b="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manage.py</a:t>
            </a:r>
            <a:endParaRPr i="1" sz="2900">
              <a:solidFill>
                <a:srgbClr val="434343"/>
              </a:solidFill>
              <a:latin typeface="Montserrat"/>
              <a:ea typeface="Montserrat"/>
              <a:cs typeface="Montserrat"/>
              <a:sym typeface="Montserrat"/>
            </a:endParaRPr>
          </a:p>
        </p:txBody>
      </p:sp>
      <p:pic>
        <p:nvPicPr>
          <p:cNvPr descr="watermark.jpg" id="779" name="Google Shape;77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0" name="Google Shape;78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81" name="Google Shape;781;p73"/>
          <p:cNvSpPr/>
          <p:nvPr/>
        </p:nvSpPr>
        <p:spPr>
          <a:xfrm>
            <a:off x="1722725" y="2596150"/>
            <a:ext cx="2315700" cy="4776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787" name="Google Shape;787;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creates the following files and folders: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my_site</a:t>
            </a:r>
            <a:endParaRPr b="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my_site</a:t>
            </a:r>
            <a:endParaRPr b="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manage.py</a:t>
            </a:r>
            <a:endParaRPr i="1" sz="2900">
              <a:solidFill>
                <a:srgbClr val="434343"/>
              </a:solidFill>
              <a:latin typeface="Montserrat"/>
              <a:ea typeface="Montserrat"/>
              <a:cs typeface="Montserrat"/>
              <a:sym typeface="Montserrat"/>
            </a:endParaRPr>
          </a:p>
        </p:txBody>
      </p:sp>
      <p:pic>
        <p:nvPicPr>
          <p:cNvPr descr="watermark.jpg" id="788" name="Google Shape;788;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9" name="Google Shape;789;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0" name="Google Shape;790;p74"/>
          <p:cNvSpPr/>
          <p:nvPr/>
        </p:nvSpPr>
        <p:spPr>
          <a:xfrm>
            <a:off x="1728750" y="2155450"/>
            <a:ext cx="1549200" cy="4344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796" name="Google Shape;796;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my_site</a:t>
            </a:r>
            <a:endParaRPr b="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my_site</a:t>
            </a:r>
            <a:endParaRPr b="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__init__.py</a:t>
            </a:r>
            <a:endParaRPr i="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settings.py</a:t>
            </a:r>
            <a:endParaRPr i="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urls.py</a:t>
            </a:r>
            <a:endParaRPr i="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a</a:t>
            </a:r>
            <a:r>
              <a:rPr i="1" lang="en" sz="2900">
                <a:solidFill>
                  <a:srgbClr val="434343"/>
                </a:solidFill>
                <a:latin typeface="Montserrat"/>
                <a:ea typeface="Montserrat"/>
                <a:cs typeface="Montserrat"/>
                <a:sym typeface="Montserrat"/>
              </a:rPr>
              <a:t>sgi.py</a:t>
            </a:r>
            <a:endParaRPr i="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wsgi.py</a:t>
            </a:r>
            <a:endParaRPr i="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manage.py</a:t>
            </a:r>
            <a:endParaRPr i="1" sz="2900">
              <a:solidFill>
                <a:srgbClr val="434343"/>
              </a:solidFill>
              <a:latin typeface="Montserrat"/>
              <a:ea typeface="Montserrat"/>
              <a:cs typeface="Montserrat"/>
              <a:sym typeface="Montserrat"/>
            </a:endParaRPr>
          </a:p>
        </p:txBody>
      </p:sp>
      <p:pic>
        <p:nvPicPr>
          <p:cNvPr descr="watermark.jpg" id="797" name="Google Shape;797;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9" name="Google Shape;799;p75"/>
          <p:cNvSpPr/>
          <p:nvPr/>
        </p:nvSpPr>
        <p:spPr>
          <a:xfrm>
            <a:off x="2106900" y="2155450"/>
            <a:ext cx="2082900" cy="4344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805" name="Google Shape;805;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my_site</a:t>
            </a:r>
            <a:endParaRPr b="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my_site</a:t>
            </a:r>
            <a:endParaRPr b="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__init__.py</a:t>
            </a:r>
            <a:endParaRPr i="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settings.py</a:t>
            </a:r>
            <a:endParaRPr i="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urls.py</a:t>
            </a:r>
            <a:endParaRPr i="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asgi.py</a:t>
            </a:r>
            <a:endParaRPr i="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wsgi.py</a:t>
            </a:r>
            <a:endParaRPr i="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manage.py</a:t>
            </a:r>
            <a:endParaRPr i="1" sz="2900">
              <a:solidFill>
                <a:srgbClr val="434343"/>
              </a:solidFill>
              <a:latin typeface="Montserrat"/>
              <a:ea typeface="Montserrat"/>
              <a:cs typeface="Montserrat"/>
              <a:sym typeface="Montserrat"/>
            </a:endParaRPr>
          </a:p>
        </p:txBody>
      </p:sp>
      <p:pic>
        <p:nvPicPr>
          <p:cNvPr descr="watermark.jpg" id="806" name="Google Shape;806;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7" name="Google Shape;807;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08" name="Google Shape;808;p76"/>
          <p:cNvSpPr/>
          <p:nvPr/>
        </p:nvSpPr>
        <p:spPr>
          <a:xfrm>
            <a:off x="2106900" y="2612650"/>
            <a:ext cx="2155200" cy="3876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814" name="Google Shape;814;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my_site</a:t>
            </a:r>
            <a:endParaRPr b="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my_site</a:t>
            </a:r>
            <a:endParaRPr b="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__init__.py</a:t>
            </a:r>
            <a:endParaRPr i="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settings.py</a:t>
            </a:r>
            <a:endParaRPr i="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urls.py</a:t>
            </a:r>
            <a:endParaRPr i="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asgi.py</a:t>
            </a:r>
            <a:endParaRPr i="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wsgi.py</a:t>
            </a:r>
            <a:endParaRPr i="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manage.py</a:t>
            </a:r>
            <a:endParaRPr i="1" sz="2900">
              <a:solidFill>
                <a:srgbClr val="434343"/>
              </a:solidFill>
              <a:latin typeface="Montserrat"/>
              <a:ea typeface="Montserrat"/>
              <a:cs typeface="Montserrat"/>
              <a:sym typeface="Montserrat"/>
            </a:endParaRPr>
          </a:p>
        </p:txBody>
      </p:sp>
      <p:pic>
        <p:nvPicPr>
          <p:cNvPr descr="watermark.jpg" id="815" name="Google Shape;815;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17" name="Google Shape;817;p77"/>
          <p:cNvSpPr/>
          <p:nvPr/>
        </p:nvSpPr>
        <p:spPr>
          <a:xfrm>
            <a:off x="2179350" y="3053350"/>
            <a:ext cx="1400700" cy="3876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823" name="Google Shape;82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my_site</a:t>
            </a:r>
            <a:endParaRPr b="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my_site</a:t>
            </a:r>
            <a:endParaRPr b="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__init__.py</a:t>
            </a:r>
            <a:endParaRPr i="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settings.py</a:t>
            </a:r>
            <a:endParaRPr i="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urls.py</a:t>
            </a:r>
            <a:endParaRPr i="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asgi.py</a:t>
            </a:r>
            <a:endParaRPr i="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wsgi.py</a:t>
            </a:r>
            <a:endParaRPr i="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manage.py</a:t>
            </a:r>
            <a:endParaRPr i="1" sz="2900">
              <a:solidFill>
                <a:srgbClr val="434343"/>
              </a:solidFill>
              <a:latin typeface="Montserrat"/>
              <a:ea typeface="Montserrat"/>
              <a:cs typeface="Montserrat"/>
              <a:sym typeface="Montserrat"/>
            </a:endParaRPr>
          </a:p>
        </p:txBody>
      </p:sp>
      <p:pic>
        <p:nvPicPr>
          <p:cNvPr descr="watermark.jpg" id="824" name="Google Shape;82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5" name="Google Shape;82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26" name="Google Shape;826;p78"/>
          <p:cNvSpPr/>
          <p:nvPr/>
        </p:nvSpPr>
        <p:spPr>
          <a:xfrm>
            <a:off x="2203400" y="3494050"/>
            <a:ext cx="1400700" cy="3876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832" name="Google Shape;832;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my_site</a:t>
            </a:r>
            <a:endParaRPr b="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my_site</a:t>
            </a:r>
            <a:endParaRPr b="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__init__.py</a:t>
            </a:r>
            <a:endParaRPr i="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settings.py</a:t>
            </a:r>
            <a:endParaRPr i="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urls.py</a:t>
            </a:r>
            <a:endParaRPr i="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asgi.py</a:t>
            </a:r>
            <a:endParaRPr i="1" sz="2900">
              <a:solidFill>
                <a:srgbClr val="434343"/>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wsgi.py</a:t>
            </a:r>
            <a:endParaRPr i="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manage.py</a:t>
            </a:r>
            <a:endParaRPr i="1" sz="2900">
              <a:solidFill>
                <a:srgbClr val="434343"/>
              </a:solidFill>
              <a:latin typeface="Montserrat"/>
              <a:ea typeface="Montserrat"/>
              <a:cs typeface="Montserrat"/>
              <a:sym typeface="Montserrat"/>
            </a:endParaRPr>
          </a:p>
        </p:txBody>
      </p:sp>
      <p:pic>
        <p:nvPicPr>
          <p:cNvPr descr="watermark.jpg" id="833" name="Google Shape;833;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4" name="Google Shape;834;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35" name="Google Shape;835;p79"/>
          <p:cNvSpPr/>
          <p:nvPr/>
        </p:nvSpPr>
        <p:spPr>
          <a:xfrm>
            <a:off x="2239625" y="3928700"/>
            <a:ext cx="1400700" cy="3876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841" name="Google Shape;841;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run this ourselves and create our first Django Project!</a:t>
            </a:r>
            <a:endParaRPr i="1" sz="2900">
              <a:solidFill>
                <a:srgbClr val="434343"/>
              </a:solidFill>
              <a:latin typeface="Montserrat"/>
              <a:ea typeface="Montserrat"/>
              <a:cs typeface="Montserrat"/>
              <a:sym typeface="Montserrat"/>
            </a:endParaRPr>
          </a:p>
        </p:txBody>
      </p:sp>
      <p:pic>
        <p:nvPicPr>
          <p:cNvPr descr="watermark.jpg" id="842" name="Google Shape;842;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3" name="Google Shape;843;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81"/>
          <p:cNvSpPr txBox="1"/>
          <p:nvPr>
            <p:ph type="ctrTitle"/>
          </p:nvPr>
        </p:nvSpPr>
        <p:spPr>
          <a:xfrm>
            <a:off x="311700" y="1569500"/>
            <a:ext cx="8520600" cy="135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Django Applications</a:t>
            </a:r>
            <a:endParaRPr b="1">
              <a:latin typeface="Montserrat"/>
              <a:ea typeface="Montserrat"/>
              <a:cs typeface="Montserrat"/>
              <a:sym typeface="Montserrat"/>
            </a:endParaRPr>
          </a:p>
        </p:txBody>
      </p:sp>
      <p:sp>
        <p:nvSpPr>
          <p:cNvPr id="849" name="Google Shape;849;p8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50" name="Google Shape;850;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1" name="Google Shape;851;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Microsoft Visual Studio Code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Free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Cross-Platform (Windows, MacOS, Linux)</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Customizable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Supports Multiple File Types</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857" name="Google Shape;857;p8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Django Projects can have separated components called “apps”.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i="1" lang="en" sz="2900" u="sng">
                <a:solidFill>
                  <a:srgbClr val="434343"/>
                </a:solidFill>
                <a:latin typeface="Montserrat"/>
                <a:ea typeface="Montserrat"/>
                <a:cs typeface="Montserrat"/>
                <a:sym typeface="Montserrat"/>
              </a:rPr>
              <a:t>Don’t get confused by this nomenclature!</a:t>
            </a:r>
            <a:endParaRPr i="1" sz="2900" u="sng">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Typically a “web app” describes the full website or mobile application on the web.</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“Django app” is a sub-component of a single Django Project (web application).</a:t>
            </a:r>
            <a:endParaRPr sz="2900">
              <a:solidFill>
                <a:srgbClr val="434343"/>
              </a:solidFill>
              <a:latin typeface="Montserrat"/>
              <a:ea typeface="Montserrat"/>
              <a:cs typeface="Montserrat"/>
              <a:sym typeface="Montserrat"/>
            </a:endParaRPr>
          </a:p>
        </p:txBody>
      </p:sp>
      <p:pic>
        <p:nvPicPr>
          <p:cNvPr descr="watermark.jpg" id="858" name="Google Shape;858;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9" name="Google Shape;859;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865" name="Google Shape;865;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it becomes much easier to organize your code through the use of apps.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app should cover a different key functionality for your website.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keep in mind that if you’re beginning as a solo developer with a simple website, it may make more sense to put everything under a single Django app.</a:t>
            </a:r>
            <a:endParaRPr sz="2900">
              <a:solidFill>
                <a:srgbClr val="434343"/>
              </a:solidFill>
              <a:latin typeface="Montserrat"/>
              <a:ea typeface="Montserrat"/>
              <a:cs typeface="Montserrat"/>
              <a:sym typeface="Montserrat"/>
            </a:endParaRPr>
          </a:p>
        </p:txBody>
      </p:sp>
      <p:pic>
        <p:nvPicPr>
          <p:cNvPr descr="watermark.jpg" id="866" name="Google Shape;866;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7" name="Google Shape;867;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873" name="Google Shape;873;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Django Project Structure</a:t>
            </a:r>
            <a:endParaRPr sz="2900">
              <a:solidFill>
                <a:srgbClr val="434343"/>
              </a:solidFill>
              <a:latin typeface="Montserrat"/>
              <a:ea typeface="Montserrat"/>
              <a:cs typeface="Montserrat"/>
              <a:sym typeface="Montserrat"/>
            </a:endParaRPr>
          </a:p>
        </p:txBody>
      </p:sp>
      <p:pic>
        <p:nvPicPr>
          <p:cNvPr descr="watermark.jpg" id="874" name="Google Shape;874;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5" name="Google Shape;875;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76" name="Google Shape;876;p84"/>
          <p:cNvSpPr/>
          <p:nvPr/>
        </p:nvSpPr>
        <p:spPr>
          <a:xfrm>
            <a:off x="1236350" y="1857925"/>
            <a:ext cx="7137900" cy="26775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Django Project</a:t>
            </a:r>
            <a:endParaRPr sz="2100">
              <a:latin typeface="Montserrat"/>
              <a:ea typeface="Montserrat"/>
              <a:cs typeface="Montserrat"/>
              <a:sym typeface="Montserrat"/>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882" name="Google Shape;882;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Django Project Structure</a:t>
            </a:r>
            <a:endParaRPr sz="2900">
              <a:solidFill>
                <a:srgbClr val="434343"/>
              </a:solidFill>
              <a:latin typeface="Montserrat"/>
              <a:ea typeface="Montserrat"/>
              <a:cs typeface="Montserrat"/>
              <a:sym typeface="Montserrat"/>
            </a:endParaRPr>
          </a:p>
        </p:txBody>
      </p:sp>
      <p:pic>
        <p:nvPicPr>
          <p:cNvPr descr="watermark.jpg" id="883" name="Google Shape;883;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4" name="Google Shape;884;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85" name="Google Shape;885;p85"/>
          <p:cNvSpPr/>
          <p:nvPr/>
        </p:nvSpPr>
        <p:spPr>
          <a:xfrm>
            <a:off x="1236350" y="1857925"/>
            <a:ext cx="7137900" cy="26775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Django Project</a:t>
            </a:r>
            <a:endParaRPr sz="2100">
              <a:latin typeface="Montserrat"/>
              <a:ea typeface="Montserrat"/>
              <a:cs typeface="Montserrat"/>
              <a:sym typeface="Montserrat"/>
            </a:endParaRPr>
          </a:p>
        </p:txBody>
      </p:sp>
      <p:sp>
        <p:nvSpPr>
          <p:cNvPr id="886" name="Google Shape;886;p85"/>
          <p:cNvSpPr/>
          <p:nvPr/>
        </p:nvSpPr>
        <p:spPr>
          <a:xfrm>
            <a:off x="1568575" y="2857050"/>
            <a:ext cx="1432200" cy="984600"/>
          </a:xfrm>
          <a:prstGeom prst="roundRect">
            <a:avLst>
              <a:gd fmla="val 16667" name="adj"/>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App 1</a:t>
            </a:r>
            <a:endParaRPr sz="2100">
              <a:latin typeface="Montserrat"/>
              <a:ea typeface="Montserrat"/>
              <a:cs typeface="Montserrat"/>
              <a:sym typeface="Montserrat"/>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892" name="Google Shape;892;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Django Project Structure</a:t>
            </a:r>
            <a:endParaRPr sz="2900">
              <a:solidFill>
                <a:srgbClr val="434343"/>
              </a:solidFill>
              <a:latin typeface="Montserrat"/>
              <a:ea typeface="Montserrat"/>
              <a:cs typeface="Montserrat"/>
              <a:sym typeface="Montserrat"/>
            </a:endParaRPr>
          </a:p>
        </p:txBody>
      </p:sp>
      <p:pic>
        <p:nvPicPr>
          <p:cNvPr descr="watermark.jpg" id="893" name="Google Shape;893;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4" name="Google Shape;894;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95" name="Google Shape;895;p86"/>
          <p:cNvSpPr/>
          <p:nvPr/>
        </p:nvSpPr>
        <p:spPr>
          <a:xfrm>
            <a:off x="1236350" y="1857925"/>
            <a:ext cx="7137900" cy="26775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Django Project</a:t>
            </a:r>
            <a:endParaRPr sz="2100">
              <a:latin typeface="Montserrat"/>
              <a:ea typeface="Montserrat"/>
              <a:cs typeface="Montserrat"/>
              <a:sym typeface="Montserrat"/>
            </a:endParaRPr>
          </a:p>
        </p:txBody>
      </p:sp>
      <p:sp>
        <p:nvSpPr>
          <p:cNvPr id="896" name="Google Shape;896;p86"/>
          <p:cNvSpPr/>
          <p:nvPr/>
        </p:nvSpPr>
        <p:spPr>
          <a:xfrm>
            <a:off x="1568575" y="2857050"/>
            <a:ext cx="1432200" cy="984600"/>
          </a:xfrm>
          <a:prstGeom prst="roundRect">
            <a:avLst>
              <a:gd fmla="val 16667" name="adj"/>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App 1</a:t>
            </a:r>
            <a:endParaRPr sz="2100">
              <a:latin typeface="Montserrat"/>
              <a:ea typeface="Montserrat"/>
              <a:cs typeface="Montserrat"/>
              <a:sym typeface="Montserrat"/>
            </a:endParaRPr>
          </a:p>
        </p:txBody>
      </p:sp>
      <p:sp>
        <p:nvSpPr>
          <p:cNvPr id="897" name="Google Shape;897;p86"/>
          <p:cNvSpPr/>
          <p:nvPr/>
        </p:nvSpPr>
        <p:spPr>
          <a:xfrm>
            <a:off x="3359325" y="2857050"/>
            <a:ext cx="1432200" cy="984600"/>
          </a:xfrm>
          <a:prstGeom prst="roundRect">
            <a:avLst>
              <a:gd fmla="val 16667" name="adj"/>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App 2</a:t>
            </a:r>
            <a:endParaRPr sz="2100">
              <a:latin typeface="Montserrat"/>
              <a:ea typeface="Montserrat"/>
              <a:cs typeface="Montserrat"/>
              <a:sym typeface="Montserrat"/>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903" name="Google Shape;903;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Django Project Structure</a:t>
            </a:r>
            <a:endParaRPr sz="2900">
              <a:solidFill>
                <a:srgbClr val="434343"/>
              </a:solidFill>
              <a:latin typeface="Montserrat"/>
              <a:ea typeface="Montserrat"/>
              <a:cs typeface="Montserrat"/>
              <a:sym typeface="Montserrat"/>
            </a:endParaRPr>
          </a:p>
        </p:txBody>
      </p:sp>
      <p:pic>
        <p:nvPicPr>
          <p:cNvPr descr="watermark.jpg" id="904" name="Google Shape;90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5" name="Google Shape;90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06" name="Google Shape;906;p87"/>
          <p:cNvSpPr/>
          <p:nvPr/>
        </p:nvSpPr>
        <p:spPr>
          <a:xfrm>
            <a:off x="1236350" y="1857925"/>
            <a:ext cx="7137900" cy="26775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Django Project</a:t>
            </a:r>
            <a:endParaRPr sz="2100">
              <a:latin typeface="Montserrat"/>
              <a:ea typeface="Montserrat"/>
              <a:cs typeface="Montserrat"/>
              <a:sym typeface="Montserrat"/>
            </a:endParaRPr>
          </a:p>
          <a:p>
            <a:pPr indent="0" lvl="0" marL="0" rtl="0" algn="ctr">
              <a:spcBef>
                <a:spcPts val="0"/>
              </a:spcBef>
              <a:spcAft>
                <a:spcPts val="0"/>
              </a:spcAft>
              <a:buNone/>
            </a:pPr>
            <a:r>
              <a:t/>
            </a:r>
            <a:endParaRPr sz="2100">
              <a:latin typeface="Montserrat"/>
              <a:ea typeface="Montserrat"/>
              <a:cs typeface="Montserrat"/>
              <a:sym typeface="Montserrat"/>
            </a:endParaRPr>
          </a:p>
          <a:p>
            <a:pPr indent="0" lvl="0" marL="0" rtl="0" algn="ctr">
              <a:spcBef>
                <a:spcPts val="0"/>
              </a:spcBef>
              <a:spcAft>
                <a:spcPts val="0"/>
              </a:spcAft>
              <a:buNone/>
            </a:pPr>
            <a:r>
              <a:t/>
            </a:r>
            <a:endParaRPr sz="2100">
              <a:latin typeface="Montserrat"/>
              <a:ea typeface="Montserrat"/>
              <a:cs typeface="Montserrat"/>
              <a:sym typeface="Montserrat"/>
            </a:endParaRPr>
          </a:p>
          <a:p>
            <a:pPr indent="0" lvl="0" marL="0" rtl="0" algn="l">
              <a:spcBef>
                <a:spcPts val="0"/>
              </a:spcBef>
              <a:spcAft>
                <a:spcPts val="0"/>
              </a:spcAft>
              <a:buNone/>
            </a:pPr>
            <a:r>
              <a:rPr lang="en" sz="2100">
                <a:latin typeface="Montserrat"/>
                <a:ea typeface="Montserrat"/>
                <a:cs typeface="Montserrat"/>
                <a:sym typeface="Montserrat"/>
              </a:rPr>
              <a:t>                                                .  .  .  .  .  .</a:t>
            </a:r>
            <a:endParaRPr sz="2100">
              <a:latin typeface="Montserrat"/>
              <a:ea typeface="Montserrat"/>
              <a:cs typeface="Montserrat"/>
              <a:sym typeface="Montserrat"/>
            </a:endParaRPr>
          </a:p>
        </p:txBody>
      </p:sp>
      <p:sp>
        <p:nvSpPr>
          <p:cNvPr id="907" name="Google Shape;907;p87"/>
          <p:cNvSpPr/>
          <p:nvPr/>
        </p:nvSpPr>
        <p:spPr>
          <a:xfrm>
            <a:off x="1568575" y="2857050"/>
            <a:ext cx="1432200" cy="984600"/>
          </a:xfrm>
          <a:prstGeom prst="roundRect">
            <a:avLst>
              <a:gd fmla="val 16667" name="adj"/>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App 1</a:t>
            </a:r>
            <a:endParaRPr sz="2100">
              <a:latin typeface="Montserrat"/>
              <a:ea typeface="Montserrat"/>
              <a:cs typeface="Montserrat"/>
              <a:sym typeface="Montserrat"/>
            </a:endParaRPr>
          </a:p>
        </p:txBody>
      </p:sp>
      <p:sp>
        <p:nvSpPr>
          <p:cNvPr id="908" name="Google Shape;908;p87"/>
          <p:cNvSpPr/>
          <p:nvPr/>
        </p:nvSpPr>
        <p:spPr>
          <a:xfrm>
            <a:off x="3359325" y="2857050"/>
            <a:ext cx="1432200" cy="984600"/>
          </a:xfrm>
          <a:prstGeom prst="roundRect">
            <a:avLst>
              <a:gd fmla="val 16667" name="adj"/>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App 2</a:t>
            </a:r>
            <a:endParaRPr sz="2100">
              <a:latin typeface="Montserrat"/>
              <a:ea typeface="Montserrat"/>
              <a:cs typeface="Montserrat"/>
              <a:sym typeface="Montserrat"/>
            </a:endParaRPr>
          </a:p>
        </p:txBody>
      </p:sp>
      <p:sp>
        <p:nvSpPr>
          <p:cNvPr id="909" name="Google Shape;909;p87"/>
          <p:cNvSpPr/>
          <p:nvPr/>
        </p:nvSpPr>
        <p:spPr>
          <a:xfrm>
            <a:off x="6392925" y="2857050"/>
            <a:ext cx="1432200" cy="984600"/>
          </a:xfrm>
          <a:prstGeom prst="roundRect">
            <a:avLst>
              <a:gd fmla="val 16667" name="adj"/>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App N</a:t>
            </a:r>
            <a:endParaRPr sz="2100">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915" name="Google Shape;915;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Django Project Structure</a:t>
            </a:r>
            <a:endParaRPr sz="2900">
              <a:solidFill>
                <a:srgbClr val="434343"/>
              </a:solidFill>
              <a:latin typeface="Montserrat"/>
              <a:ea typeface="Montserrat"/>
              <a:cs typeface="Montserrat"/>
              <a:sym typeface="Montserrat"/>
            </a:endParaRPr>
          </a:p>
        </p:txBody>
      </p:sp>
      <p:pic>
        <p:nvPicPr>
          <p:cNvPr descr="watermark.jpg" id="916" name="Google Shape;916;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7" name="Google Shape;917;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18" name="Google Shape;918;p88"/>
          <p:cNvSpPr/>
          <p:nvPr/>
        </p:nvSpPr>
        <p:spPr>
          <a:xfrm>
            <a:off x="1236350" y="1857925"/>
            <a:ext cx="7137900" cy="26775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Social Network Website Project</a:t>
            </a:r>
            <a:endParaRPr sz="21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924" name="Google Shape;924;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Django Project Structure</a:t>
            </a:r>
            <a:endParaRPr sz="2900">
              <a:solidFill>
                <a:srgbClr val="434343"/>
              </a:solidFill>
              <a:latin typeface="Montserrat"/>
              <a:ea typeface="Montserrat"/>
              <a:cs typeface="Montserrat"/>
              <a:sym typeface="Montserrat"/>
            </a:endParaRPr>
          </a:p>
        </p:txBody>
      </p:sp>
      <p:pic>
        <p:nvPicPr>
          <p:cNvPr descr="watermark.jpg" id="925" name="Google Shape;925;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6" name="Google Shape;926;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27" name="Google Shape;927;p89"/>
          <p:cNvSpPr/>
          <p:nvPr/>
        </p:nvSpPr>
        <p:spPr>
          <a:xfrm>
            <a:off x="1236350" y="1857925"/>
            <a:ext cx="7137900" cy="26775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Social Network Website Project</a:t>
            </a:r>
            <a:endParaRPr sz="2100">
              <a:latin typeface="Montserrat"/>
              <a:ea typeface="Montserrat"/>
              <a:cs typeface="Montserrat"/>
              <a:sym typeface="Montserrat"/>
            </a:endParaRPr>
          </a:p>
        </p:txBody>
      </p:sp>
      <p:sp>
        <p:nvSpPr>
          <p:cNvPr id="928" name="Google Shape;928;p89"/>
          <p:cNvSpPr/>
          <p:nvPr/>
        </p:nvSpPr>
        <p:spPr>
          <a:xfrm>
            <a:off x="1907550" y="2857050"/>
            <a:ext cx="1714500" cy="984600"/>
          </a:xfrm>
          <a:prstGeom prst="roundRect">
            <a:avLst>
              <a:gd fmla="val 16667" name="adj"/>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Messages</a:t>
            </a:r>
            <a:endParaRPr sz="2100">
              <a:latin typeface="Montserrat"/>
              <a:ea typeface="Montserrat"/>
              <a:cs typeface="Montserrat"/>
              <a:sym typeface="Montserrat"/>
            </a:endParaRPr>
          </a:p>
          <a:p>
            <a:pPr indent="0" lvl="0" marL="0" rtl="0" algn="ctr">
              <a:spcBef>
                <a:spcPts val="0"/>
              </a:spcBef>
              <a:spcAft>
                <a:spcPts val="0"/>
              </a:spcAft>
              <a:buNone/>
            </a:pPr>
            <a:r>
              <a:rPr lang="en" sz="2100">
                <a:latin typeface="Montserrat"/>
                <a:ea typeface="Montserrat"/>
                <a:cs typeface="Montserrat"/>
                <a:sym typeface="Montserrat"/>
              </a:rPr>
              <a:t>App</a:t>
            </a:r>
            <a:endParaRPr sz="2100">
              <a:latin typeface="Montserrat"/>
              <a:ea typeface="Montserrat"/>
              <a:cs typeface="Montserrat"/>
              <a:sym typeface="Montserrat"/>
            </a:endParaRPr>
          </a:p>
        </p:txBody>
      </p:sp>
      <p:sp>
        <p:nvSpPr>
          <p:cNvPr id="929" name="Google Shape;929;p89"/>
          <p:cNvSpPr/>
          <p:nvPr/>
        </p:nvSpPr>
        <p:spPr>
          <a:xfrm>
            <a:off x="4053400" y="2857050"/>
            <a:ext cx="1432200" cy="984600"/>
          </a:xfrm>
          <a:prstGeom prst="roundRect">
            <a:avLst>
              <a:gd fmla="val 16667" name="adj"/>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Photos</a:t>
            </a:r>
            <a:endParaRPr sz="2100">
              <a:latin typeface="Montserrat"/>
              <a:ea typeface="Montserrat"/>
              <a:cs typeface="Montserrat"/>
              <a:sym typeface="Montserrat"/>
            </a:endParaRPr>
          </a:p>
          <a:p>
            <a:pPr indent="0" lvl="0" marL="0" rtl="0" algn="ctr">
              <a:spcBef>
                <a:spcPts val="0"/>
              </a:spcBef>
              <a:spcAft>
                <a:spcPts val="0"/>
              </a:spcAft>
              <a:buNone/>
            </a:pPr>
            <a:r>
              <a:rPr lang="en" sz="2100">
                <a:latin typeface="Montserrat"/>
                <a:ea typeface="Montserrat"/>
                <a:cs typeface="Montserrat"/>
                <a:sym typeface="Montserrat"/>
              </a:rPr>
              <a:t>App</a:t>
            </a:r>
            <a:endParaRPr sz="2100">
              <a:latin typeface="Montserrat"/>
              <a:ea typeface="Montserrat"/>
              <a:cs typeface="Montserrat"/>
              <a:sym typeface="Montserrat"/>
            </a:endParaRPr>
          </a:p>
        </p:txBody>
      </p:sp>
      <p:sp>
        <p:nvSpPr>
          <p:cNvPr id="930" name="Google Shape;930;p89"/>
          <p:cNvSpPr/>
          <p:nvPr/>
        </p:nvSpPr>
        <p:spPr>
          <a:xfrm>
            <a:off x="6037825" y="2857050"/>
            <a:ext cx="1432200" cy="984600"/>
          </a:xfrm>
          <a:prstGeom prst="roundRect">
            <a:avLst>
              <a:gd fmla="val 16667" name="adj"/>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Video</a:t>
            </a:r>
            <a:endParaRPr sz="2100">
              <a:latin typeface="Montserrat"/>
              <a:ea typeface="Montserrat"/>
              <a:cs typeface="Montserrat"/>
              <a:sym typeface="Montserrat"/>
            </a:endParaRPr>
          </a:p>
          <a:p>
            <a:pPr indent="0" lvl="0" marL="0" rtl="0" algn="ctr">
              <a:spcBef>
                <a:spcPts val="0"/>
              </a:spcBef>
              <a:spcAft>
                <a:spcPts val="0"/>
              </a:spcAft>
              <a:buNone/>
            </a:pPr>
            <a:r>
              <a:rPr lang="en" sz="2100">
                <a:latin typeface="Montserrat"/>
                <a:ea typeface="Montserrat"/>
                <a:cs typeface="Montserrat"/>
                <a:sym typeface="Montserrat"/>
              </a:rPr>
              <a:t>App</a:t>
            </a:r>
            <a:endParaRPr sz="2100">
              <a:latin typeface="Montserrat"/>
              <a:ea typeface="Montserrat"/>
              <a:cs typeface="Montserrat"/>
              <a:sym typeface="Montserrat"/>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936" name="Google Shape;936;p9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create a new app, we use the manage.py file created by the project: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python manage.py startapp app_name</a:t>
            </a:r>
            <a:endParaRPr b="1" sz="2900">
              <a:solidFill>
                <a:srgbClr val="434343"/>
              </a:solidFill>
              <a:latin typeface="Montserrat"/>
              <a:ea typeface="Montserrat"/>
              <a:cs typeface="Montserrat"/>
              <a:sym typeface="Montserrat"/>
            </a:endParaRPr>
          </a:p>
        </p:txBody>
      </p:sp>
      <p:pic>
        <p:nvPicPr>
          <p:cNvPr descr="watermark.jpg" id="937" name="Google Shape;937;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39" name="Google Shape;939;p90"/>
          <p:cNvSpPr/>
          <p:nvPr/>
        </p:nvSpPr>
        <p:spPr>
          <a:xfrm>
            <a:off x="1222900" y="2122575"/>
            <a:ext cx="3811500" cy="4926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90"/>
          <p:cNvSpPr/>
          <p:nvPr/>
        </p:nvSpPr>
        <p:spPr>
          <a:xfrm>
            <a:off x="311700" y="3048625"/>
            <a:ext cx="3398100" cy="1520400"/>
          </a:xfrm>
          <a:prstGeom prst="wedgeRoundRectCallout">
            <a:avLst>
              <a:gd fmla="val 21344" name="adj1"/>
              <a:gd fmla="val -71798" name="adj2"/>
              <a:gd fmla="val 0" name="adj3"/>
            </a:avLst>
          </a:prstGeom>
          <a:solidFill>
            <a:srgbClr val="CFE2F3"/>
          </a:solidFill>
          <a:ln cap="flat" cmpd="sng" w="19050">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Calls the manage.py file to run a command line execution.</a:t>
            </a:r>
            <a:endParaRPr sz="2100">
              <a:latin typeface="Montserrat"/>
              <a:ea typeface="Montserrat"/>
              <a:cs typeface="Montserrat"/>
              <a:sym typeface="Montserrat"/>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946" name="Google Shape;946;p9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create a new app, we use the manage.py file created by the project: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python manage.py startapp app_name</a:t>
            </a:r>
            <a:endParaRPr b="1" sz="2900">
              <a:solidFill>
                <a:srgbClr val="434343"/>
              </a:solidFill>
              <a:latin typeface="Montserrat"/>
              <a:ea typeface="Montserrat"/>
              <a:cs typeface="Montserrat"/>
              <a:sym typeface="Montserrat"/>
            </a:endParaRPr>
          </a:p>
        </p:txBody>
      </p:sp>
      <p:pic>
        <p:nvPicPr>
          <p:cNvPr descr="watermark.jpg" id="947" name="Google Shape;947;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8" name="Google Shape;948;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49" name="Google Shape;949;p91"/>
          <p:cNvSpPr/>
          <p:nvPr/>
        </p:nvSpPr>
        <p:spPr>
          <a:xfrm>
            <a:off x="5042525" y="2130650"/>
            <a:ext cx="1767300" cy="4926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91"/>
          <p:cNvSpPr/>
          <p:nvPr/>
        </p:nvSpPr>
        <p:spPr>
          <a:xfrm>
            <a:off x="3096050" y="3048475"/>
            <a:ext cx="3398100" cy="1520400"/>
          </a:xfrm>
          <a:prstGeom prst="wedgeRoundRectCallout">
            <a:avLst>
              <a:gd fmla="val 21344" name="adj1"/>
              <a:gd fmla="val -71798" name="adj2"/>
              <a:gd fmla="val 0" name="adj3"/>
            </a:avLst>
          </a:prstGeom>
          <a:solidFill>
            <a:srgbClr val="CFE2F3"/>
          </a:solidFill>
          <a:ln cap="flat" cmpd="sng" w="19050">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Specific command to run from manage.py file.</a:t>
            </a:r>
            <a:endParaRPr sz="21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download it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73763"/>
              </a:buClr>
              <a:buSzPts val="2900"/>
              <a:buFont typeface="Montserrat"/>
              <a:buChar char="○"/>
            </a:pPr>
            <a:r>
              <a:rPr b="1" lang="en" sz="2900">
                <a:solidFill>
                  <a:srgbClr val="073763"/>
                </a:solidFill>
                <a:latin typeface="Montserrat"/>
                <a:ea typeface="Montserrat"/>
                <a:cs typeface="Montserrat"/>
                <a:sym typeface="Montserrat"/>
              </a:rPr>
              <a:t>https://code.visualstudio.com/</a:t>
            </a:r>
            <a:endParaRPr b="1" sz="2900">
              <a:solidFill>
                <a:srgbClr val="07376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956" name="Google Shape;956;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create a new app, we use the manage.py file created by the project: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python manage.py startapp app_name</a:t>
            </a:r>
            <a:endParaRPr b="1" sz="2900">
              <a:solidFill>
                <a:srgbClr val="434343"/>
              </a:solidFill>
              <a:latin typeface="Montserrat"/>
              <a:ea typeface="Montserrat"/>
              <a:cs typeface="Montserrat"/>
              <a:sym typeface="Montserrat"/>
            </a:endParaRPr>
          </a:p>
        </p:txBody>
      </p:sp>
      <p:pic>
        <p:nvPicPr>
          <p:cNvPr descr="watermark.jpg" id="957" name="Google Shape;957;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8" name="Google Shape;958;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59" name="Google Shape;959;p92"/>
          <p:cNvSpPr/>
          <p:nvPr/>
        </p:nvSpPr>
        <p:spPr>
          <a:xfrm>
            <a:off x="6763875" y="2144325"/>
            <a:ext cx="2129700" cy="4926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92"/>
          <p:cNvSpPr/>
          <p:nvPr/>
        </p:nvSpPr>
        <p:spPr>
          <a:xfrm>
            <a:off x="4769550" y="3048475"/>
            <a:ext cx="3398100" cy="1520400"/>
          </a:xfrm>
          <a:prstGeom prst="wedgeRoundRectCallout">
            <a:avLst>
              <a:gd fmla="val 21344" name="adj1"/>
              <a:gd fmla="val -71798" name="adj2"/>
              <a:gd fmla="val 0" name="adj3"/>
            </a:avLst>
          </a:prstGeom>
          <a:solidFill>
            <a:srgbClr val="CFE2F3"/>
          </a:solidFill>
          <a:ln cap="flat" cmpd="sng" w="19050">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Custom name for app, feel free to change so its relevant to scope of application.</a:t>
            </a:r>
            <a:endParaRPr sz="2100">
              <a:latin typeface="Montserrat"/>
              <a:ea typeface="Montserrat"/>
              <a:cs typeface="Montserrat"/>
              <a:sym typeface="Montserrat"/>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966" name="Google Shape;966;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create an example app and explore how to connect it to a URL view.</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That will conclude this section and we’ll revisit all of this in the new section by starting a new project from scratch.</a:t>
            </a:r>
            <a:endParaRPr sz="2900">
              <a:solidFill>
                <a:srgbClr val="434343"/>
              </a:solidFill>
              <a:latin typeface="Montserrat"/>
              <a:ea typeface="Montserrat"/>
              <a:cs typeface="Montserrat"/>
              <a:sym typeface="Montserrat"/>
            </a:endParaRPr>
          </a:p>
        </p:txBody>
      </p:sp>
      <p:pic>
        <p:nvPicPr>
          <p:cNvPr descr="watermark.jpg" id="967" name="Google Shape;967;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8" name="Google Shape;968;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974" name="Google Shape;974;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create a new app, we use the manage.py file created by the project: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python manage.py startapp app_name</a:t>
            </a:r>
            <a:endParaRPr b="1" sz="2900">
              <a:solidFill>
                <a:srgbClr val="434343"/>
              </a:solidFill>
              <a:latin typeface="Montserrat"/>
              <a:ea typeface="Montserrat"/>
              <a:cs typeface="Montserrat"/>
              <a:sym typeface="Montserrat"/>
            </a:endParaRPr>
          </a:p>
        </p:txBody>
      </p:sp>
      <p:pic>
        <p:nvPicPr>
          <p:cNvPr descr="watermark.jpg" id="975" name="Google Shape;975;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6" name="Google Shape;976;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982" name="Google Shape;982;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3" name="Google Shape;983;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84" name="Google Shape;984;p95"/>
          <p:cNvSpPr/>
          <p:nvPr/>
        </p:nvSpPr>
        <p:spPr>
          <a:xfrm>
            <a:off x="1163900" y="1055000"/>
            <a:ext cx="6913500" cy="35676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Django Project</a:t>
            </a:r>
            <a:endParaRPr sz="2100">
              <a:latin typeface="Montserrat"/>
              <a:ea typeface="Montserrat"/>
              <a:cs typeface="Montserrat"/>
              <a:sym typeface="Montserrat"/>
            </a:endParaRPr>
          </a:p>
        </p:txBody>
      </p:sp>
      <p:sp>
        <p:nvSpPr>
          <p:cNvPr id="985" name="Google Shape;985;p95"/>
          <p:cNvSpPr/>
          <p:nvPr/>
        </p:nvSpPr>
        <p:spPr>
          <a:xfrm>
            <a:off x="1418700" y="1720525"/>
            <a:ext cx="6507900" cy="901800"/>
          </a:xfrm>
          <a:prstGeom prst="roundRect">
            <a:avLst>
              <a:gd fmla="val 16667" name="adj"/>
            </a:avLst>
          </a:prstGeom>
          <a:solidFill>
            <a:srgbClr val="FFD966"/>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my_site</a:t>
            </a:r>
            <a:endParaRPr sz="2100">
              <a:latin typeface="Montserrat"/>
              <a:ea typeface="Montserrat"/>
              <a:cs typeface="Montserrat"/>
              <a:sym typeface="Montserrat"/>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991" name="Google Shape;991;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2" name="Google Shape;992;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3" name="Google Shape;993;p96"/>
          <p:cNvSpPr/>
          <p:nvPr/>
        </p:nvSpPr>
        <p:spPr>
          <a:xfrm>
            <a:off x="1163900" y="1055000"/>
            <a:ext cx="6913500" cy="35676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Django Project</a:t>
            </a:r>
            <a:endParaRPr sz="2100">
              <a:latin typeface="Montserrat"/>
              <a:ea typeface="Montserrat"/>
              <a:cs typeface="Montserrat"/>
              <a:sym typeface="Montserrat"/>
            </a:endParaRPr>
          </a:p>
        </p:txBody>
      </p:sp>
      <p:sp>
        <p:nvSpPr>
          <p:cNvPr id="994" name="Google Shape;994;p96"/>
          <p:cNvSpPr/>
          <p:nvPr/>
        </p:nvSpPr>
        <p:spPr>
          <a:xfrm>
            <a:off x="1418700" y="1720525"/>
            <a:ext cx="6507900" cy="901800"/>
          </a:xfrm>
          <a:prstGeom prst="roundRect">
            <a:avLst>
              <a:gd fmla="val 16667" name="adj"/>
            </a:avLst>
          </a:prstGeom>
          <a:solidFill>
            <a:srgbClr val="FFD966"/>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my_site</a:t>
            </a:r>
            <a:endParaRPr sz="2100">
              <a:latin typeface="Montserrat"/>
              <a:ea typeface="Montserrat"/>
              <a:cs typeface="Montserrat"/>
              <a:sym typeface="Montserrat"/>
            </a:endParaRPr>
          </a:p>
        </p:txBody>
      </p:sp>
      <p:sp>
        <p:nvSpPr>
          <p:cNvPr id="995" name="Google Shape;995;p96"/>
          <p:cNvSpPr/>
          <p:nvPr/>
        </p:nvSpPr>
        <p:spPr>
          <a:xfrm>
            <a:off x="2825300" y="1861225"/>
            <a:ext cx="17448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settings.py</a:t>
            </a:r>
            <a:endParaRPr sz="2100">
              <a:latin typeface="Montserrat"/>
              <a:ea typeface="Montserrat"/>
              <a:cs typeface="Montserrat"/>
              <a:sym typeface="Montserrat"/>
            </a:endParaRPr>
          </a:p>
        </p:txBody>
      </p:sp>
      <p:sp>
        <p:nvSpPr>
          <p:cNvPr id="996" name="Google Shape;996;p96"/>
          <p:cNvSpPr/>
          <p:nvPr/>
        </p:nvSpPr>
        <p:spPr>
          <a:xfrm>
            <a:off x="4686175" y="1861225"/>
            <a:ext cx="15561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admin.py</a:t>
            </a:r>
            <a:endParaRPr sz="2100">
              <a:latin typeface="Montserrat"/>
              <a:ea typeface="Montserrat"/>
              <a:cs typeface="Montserrat"/>
              <a:sym typeface="Montserrat"/>
            </a:endParaRPr>
          </a:p>
        </p:txBody>
      </p:sp>
      <p:sp>
        <p:nvSpPr>
          <p:cNvPr id="997" name="Google Shape;997;p96"/>
          <p:cNvSpPr/>
          <p:nvPr/>
        </p:nvSpPr>
        <p:spPr>
          <a:xfrm>
            <a:off x="6358350" y="1861225"/>
            <a:ext cx="15138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urls.py</a:t>
            </a:r>
            <a:endParaRPr sz="2100">
              <a:latin typeface="Montserrat"/>
              <a:ea typeface="Montserrat"/>
              <a:cs typeface="Montserrat"/>
              <a:sym typeface="Montserrat"/>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1003" name="Google Shape;100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4" name="Google Shape;100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05" name="Google Shape;1005;p97"/>
          <p:cNvSpPr/>
          <p:nvPr/>
        </p:nvSpPr>
        <p:spPr>
          <a:xfrm>
            <a:off x="1163900" y="1055000"/>
            <a:ext cx="6913500" cy="35676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Django Project</a:t>
            </a:r>
            <a:endParaRPr sz="2100">
              <a:latin typeface="Montserrat"/>
              <a:ea typeface="Montserrat"/>
              <a:cs typeface="Montserrat"/>
              <a:sym typeface="Montserrat"/>
            </a:endParaRPr>
          </a:p>
        </p:txBody>
      </p:sp>
      <p:sp>
        <p:nvSpPr>
          <p:cNvPr id="1006" name="Google Shape;1006;p97"/>
          <p:cNvSpPr/>
          <p:nvPr/>
        </p:nvSpPr>
        <p:spPr>
          <a:xfrm>
            <a:off x="1418700" y="1720525"/>
            <a:ext cx="6507900" cy="901800"/>
          </a:xfrm>
          <a:prstGeom prst="roundRect">
            <a:avLst>
              <a:gd fmla="val 16667" name="adj"/>
            </a:avLst>
          </a:prstGeom>
          <a:solidFill>
            <a:srgbClr val="FFD966"/>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my_site</a:t>
            </a:r>
            <a:endParaRPr sz="2100">
              <a:latin typeface="Montserrat"/>
              <a:ea typeface="Montserrat"/>
              <a:cs typeface="Montserrat"/>
              <a:sym typeface="Montserrat"/>
            </a:endParaRPr>
          </a:p>
        </p:txBody>
      </p:sp>
      <p:sp>
        <p:nvSpPr>
          <p:cNvPr id="1007" name="Google Shape;1007;p97"/>
          <p:cNvSpPr/>
          <p:nvPr/>
        </p:nvSpPr>
        <p:spPr>
          <a:xfrm>
            <a:off x="2825300" y="1861225"/>
            <a:ext cx="17448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settings.py</a:t>
            </a:r>
            <a:endParaRPr sz="2100">
              <a:latin typeface="Montserrat"/>
              <a:ea typeface="Montserrat"/>
              <a:cs typeface="Montserrat"/>
              <a:sym typeface="Montserrat"/>
            </a:endParaRPr>
          </a:p>
        </p:txBody>
      </p:sp>
      <p:sp>
        <p:nvSpPr>
          <p:cNvPr id="1008" name="Google Shape;1008;p97"/>
          <p:cNvSpPr/>
          <p:nvPr/>
        </p:nvSpPr>
        <p:spPr>
          <a:xfrm>
            <a:off x="4686175" y="1861225"/>
            <a:ext cx="15561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admin.py</a:t>
            </a:r>
            <a:endParaRPr sz="2100">
              <a:latin typeface="Montserrat"/>
              <a:ea typeface="Montserrat"/>
              <a:cs typeface="Montserrat"/>
              <a:sym typeface="Montserrat"/>
            </a:endParaRPr>
          </a:p>
        </p:txBody>
      </p:sp>
      <p:sp>
        <p:nvSpPr>
          <p:cNvPr id="1009" name="Google Shape;1009;p97"/>
          <p:cNvSpPr/>
          <p:nvPr/>
        </p:nvSpPr>
        <p:spPr>
          <a:xfrm>
            <a:off x="6358350" y="1861225"/>
            <a:ext cx="1513800" cy="620400"/>
          </a:xfrm>
          <a:prstGeom prst="roundRect">
            <a:avLst>
              <a:gd fmla="val 16667" name="adj"/>
            </a:avLst>
          </a:prstGeom>
          <a:solidFill>
            <a:srgbClr val="FFE599"/>
          </a:solidFill>
          <a:ln cap="flat" cmpd="sng" w="762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urls.py</a:t>
            </a:r>
            <a:endParaRPr sz="2100">
              <a:latin typeface="Montserrat"/>
              <a:ea typeface="Montserrat"/>
              <a:cs typeface="Montserrat"/>
              <a:sym typeface="Montserrat"/>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1015" name="Google Shape;1015;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6" name="Google Shape;1016;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7" name="Google Shape;1017;p98"/>
          <p:cNvSpPr/>
          <p:nvPr/>
        </p:nvSpPr>
        <p:spPr>
          <a:xfrm>
            <a:off x="1163900" y="1055000"/>
            <a:ext cx="6913500" cy="35676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Django Project</a:t>
            </a:r>
            <a:endParaRPr sz="2100">
              <a:latin typeface="Montserrat"/>
              <a:ea typeface="Montserrat"/>
              <a:cs typeface="Montserrat"/>
              <a:sym typeface="Montserrat"/>
            </a:endParaRPr>
          </a:p>
        </p:txBody>
      </p:sp>
      <p:sp>
        <p:nvSpPr>
          <p:cNvPr id="1018" name="Google Shape;1018;p98"/>
          <p:cNvSpPr/>
          <p:nvPr/>
        </p:nvSpPr>
        <p:spPr>
          <a:xfrm>
            <a:off x="1418700" y="1720525"/>
            <a:ext cx="6507900" cy="901800"/>
          </a:xfrm>
          <a:prstGeom prst="roundRect">
            <a:avLst>
              <a:gd fmla="val 16667" name="adj"/>
            </a:avLst>
          </a:prstGeom>
          <a:solidFill>
            <a:srgbClr val="FFD966"/>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my_site</a:t>
            </a:r>
            <a:endParaRPr sz="2100">
              <a:latin typeface="Montserrat"/>
              <a:ea typeface="Montserrat"/>
              <a:cs typeface="Montserrat"/>
              <a:sym typeface="Montserrat"/>
            </a:endParaRPr>
          </a:p>
        </p:txBody>
      </p:sp>
      <p:sp>
        <p:nvSpPr>
          <p:cNvPr id="1019" name="Google Shape;1019;p98"/>
          <p:cNvSpPr/>
          <p:nvPr/>
        </p:nvSpPr>
        <p:spPr>
          <a:xfrm>
            <a:off x="2825300" y="1861225"/>
            <a:ext cx="17448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settings.py</a:t>
            </a:r>
            <a:endParaRPr sz="2100">
              <a:latin typeface="Montserrat"/>
              <a:ea typeface="Montserrat"/>
              <a:cs typeface="Montserrat"/>
              <a:sym typeface="Montserrat"/>
            </a:endParaRPr>
          </a:p>
        </p:txBody>
      </p:sp>
      <p:sp>
        <p:nvSpPr>
          <p:cNvPr id="1020" name="Google Shape;1020;p98"/>
          <p:cNvSpPr/>
          <p:nvPr/>
        </p:nvSpPr>
        <p:spPr>
          <a:xfrm>
            <a:off x="4686175" y="1861225"/>
            <a:ext cx="15561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admin.py</a:t>
            </a:r>
            <a:endParaRPr sz="2100">
              <a:latin typeface="Montserrat"/>
              <a:ea typeface="Montserrat"/>
              <a:cs typeface="Montserrat"/>
              <a:sym typeface="Montserrat"/>
            </a:endParaRPr>
          </a:p>
        </p:txBody>
      </p:sp>
      <p:sp>
        <p:nvSpPr>
          <p:cNvPr id="1021" name="Google Shape;1021;p98"/>
          <p:cNvSpPr/>
          <p:nvPr/>
        </p:nvSpPr>
        <p:spPr>
          <a:xfrm>
            <a:off x="6358350" y="1861225"/>
            <a:ext cx="15138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urls.py</a:t>
            </a:r>
            <a:endParaRPr sz="2100">
              <a:latin typeface="Montserrat"/>
              <a:ea typeface="Montserrat"/>
              <a:cs typeface="Montserrat"/>
              <a:sym typeface="Montserrat"/>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1027" name="Google Shape;1027;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8" name="Google Shape;1028;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29" name="Google Shape;1029;p99"/>
          <p:cNvSpPr/>
          <p:nvPr/>
        </p:nvSpPr>
        <p:spPr>
          <a:xfrm>
            <a:off x="1163900" y="1055000"/>
            <a:ext cx="6913500" cy="35676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Django Project</a:t>
            </a:r>
            <a:endParaRPr sz="2100">
              <a:latin typeface="Montserrat"/>
              <a:ea typeface="Montserrat"/>
              <a:cs typeface="Montserrat"/>
              <a:sym typeface="Montserrat"/>
            </a:endParaRPr>
          </a:p>
          <a:p>
            <a:pPr indent="0" lvl="0" marL="0" rtl="0" algn="ctr">
              <a:spcBef>
                <a:spcPts val="0"/>
              </a:spcBef>
              <a:spcAft>
                <a:spcPts val="0"/>
              </a:spcAft>
              <a:buNone/>
            </a:pPr>
            <a:r>
              <a:t/>
            </a:r>
            <a:endParaRPr sz="2100">
              <a:latin typeface="Montserrat"/>
              <a:ea typeface="Montserrat"/>
              <a:cs typeface="Montserrat"/>
              <a:sym typeface="Montserrat"/>
            </a:endParaRPr>
          </a:p>
          <a:p>
            <a:pPr indent="0" lvl="0" marL="0" rtl="0" algn="ctr">
              <a:spcBef>
                <a:spcPts val="0"/>
              </a:spcBef>
              <a:spcAft>
                <a:spcPts val="0"/>
              </a:spcAft>
              <a:buNone/>
            </a:pPr>
            <a:r>
              <a:t/>
            </a:r>
            <a:endParaRPr sz="2100">
              <a:latin typeface="Montserrat"/>
              <a:ea typeface="Montserrat"/>
              <a:cs typeface="Montserrat"/>
              <a:sym typeface="Montserrat"/>
            </a:endParaRPr>
          </a:p>
          <a:p>
            <a:pPr indent="0" lvl="0" marL="0" rtl="0" algn="ctr">
              <a:spcBef>
                <a:spcPts val="0"/>
              </a:spcBef>
              <a:spcAft>
                <a:spcPts val="0"/>
              </a:spcAft>
              <a:buNone/>
            </a:pPr>
            <a:r>
              <a:t/>
            </a:r>
            <a:endParaRPr sz="2100">
              <a:latin typeface="Montserrat"/>
              <a:ea typeface="Montserrat"/>
              <a:cs typeface="Montserrat"/>
              <a:sym typeface="Montserrat"/>
            </a:endParaRPr>
          </a:p>
          <a:p>
            <a:pPr indent="0" lvl="0" marL="0" rtl="0" algn="ctr">
              <a:spcBef>
                <a:spcPts val="0"/>
              </a:spcBef>
              <a:spcAft>
                <a:spcPts val="0"/>
              </a:spcAft>
              <a:buNone/>
            </a:pPr>
            <a:r>
              <a:t/>
            </a:r>
            <a:endParaRPr sz="2100">
              <a:latin typeface="Montserrat"/>
              <a:ea typeface="Montserrat"/>
              <a:cs typeface="Montserrat"/>
              <a:sym typeface="Montserrat"/>
            </a:endParaRPr>
          </a:p>
          <a:p>
            <a:pPr indent="0" lvl="0" marL="0" rtl="0" algn="ctr">
              <a:spcBef>
                <a:spcPts val="0"/>
              </a:spcBef>
              <a:spcAft>
                <a:spcPts val="0"/>
              </a:spcAft>
              <a:buNone/>
            </a:pPr>
            <a:r>
              <a:rPr lang="en" sz="2100">
                <a:latin typeface="Montserrat"/>
                <a:ea typeface="Montserrat"/>
                <a:cs typeface="Montserrat"/>
                <a:sym typeface="Montserrat"/>
              </a:rPr>
              <a:t>            </a:t>
            </a:r>
            <a:endParaRPr sz="2100">
              <a:latin typeface="Montserrat"/>
              <a:ea typeface="Montserrat"/>
              <a:cs typeface="Montserrat"/>
              <a:sym typeface="Montserrat"/>
            </a:endParaRPr>
          </a:p>
          <a:p>
            <a:pPr indent="0" lvl="0" marL="0" rtl="0" algn="ctr">
              <a:spcBef>
                <a:spcPts val="0"/>
              </a:spcBef>
              <a:spcAft>
                <a:spcPts val="0"/>
              </a:spcAft>
              <a:buNone/>
            </a:pPr>
            <a:r>
              <a:rPr lang="en" sz="2100">
                <a:latin typeface="Montserrat"/>
                <a:ea typeface="Montserrat"/>
                <a:cs typeface="Montserrat"/>
                <a:sym typeface="Montserrat"/>
              </a:rPr>
              <a:t>                       </a:t>
            </a:r>
            <a:r>
              <a:rPr lang="en" sz="2100">
                <a:latin typeface="Montserrat"/>
                <a:ea typeface="Montserrat"/>
                <a:cs typeface="Montserrat"/>
                <a:sym typeface="Montserrat"/>
              </a:rPr>
              <a:t>...</a:t>
            </a:r>
            <a:r>
              <a:rPr lang="en" sz="2100">
                <a:latin typeface="Montserrat"/>
                <a:ea typeface="Montserrat"/>
                <a:cs typeface="Montserrat"/>
                <a:sym typeface="Montserrat"/>
              </a:rPr>
              <a:t>....</a:t>
            </a:r>
            <a:endParaRPr sz="2100">
              <a:latin typeface="Montserrat"/>
              <a:ea typeface="Montserrat"/>
              <a:cs typeface="Montserrat"/>
              <a:sym typeface="Montserrat"/>
            </a:endParaRPr>
          </a:p>
        </p:txBody>
      </p:sp>
      <p:sp>
        <p:nvSpPr>
          <p:cNvPr id="1030" name="Google Shape;1030;p99"/>
          <p:cNvSpPr/>
          <p:nvPr/>
        </p:nvSpPr>
        <p:spPr>
          <a:xfrm>
            <a:off x="1418700" y="1720525"/>
            <a:ext cx="6507900" cy="901800"/>
          </a:xfrm>
          <a:prstGeom prst="roundRect">
            <a:avLst>
              <a:gd fmla="val 16667" name="adj"/>
            </a:avLst>
          </a:prstGeom>
          <a:solidFill>
            <a:srgbClr val="FFD966"/>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my_site</a:t>
            </a:r>
            <a:endParaRPr sz="2100">
              <a:latin typeface="Montserrat"/>
              <a:ea typeface="Montserrat"/>
              <a:cs typeface="Montserrat"/>
              <a:sym typeface="Montserrat"/>
            </a:endParaRPr>
          </a:p>
        </p:txBody>
      </p:sp>
      <p:sp>
        <p:nvSpPr>
          <p:cNvPr id="1031" name="Google Shape;1031;p99"/>
          <p:cNvSpPr/>
          <p:nvPr/>
        </p:nvSpPr>
        <p:spPr>
          <a:xfrm>
            <a:off x="2825300" y="1861225"/>
            <a:ext cx="17448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settings.py</a:t>
            </a:r>
            <a:endParaRPr sz="2100">
              <a:latin typeface="Montserrat"/>
              <a:ea typeface="Montserrat"/>
              <a:cs typeface="Montserrat"/>
              <a:sym typeface="Montserrat"/>
            </a:endParaRPr>
          </a:p>
        </p:txBody>
      </p:sp>
      <p:sp>
        <p:nvSpPr>
          <p:cNvPr id="1032" name="Google Shape;1032;p99"/>
          <p:cNvSpPr/>
          <p:nvPr/>
        </p:nvSpPr>
        <p:spPr>
          <a:xfrm>
            <a:off x="4686175" y="1861225"/>
            <a:ext cx="15561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admin.py</a:t>
            </a:r>
            <a:endParaRPr sz="2100">
              <a:latin typeface="Montserrat"/>
              <a:ea typeface="Montserrat"/>
              <a:cs typeface="Montserrat"/>
              <a:sym typeface="Montserrat"/>
            </a:endParaRPr>
          </a:p>
        </p:txBody>
      </p:sp>
      <p:sp>
        <p:nvSpPr>
          <p:cNvPr id="1033" name="Google Shape;1033;p99"/>
          <p:cNvSpPr/>
          <p:nvPr/>
        </p:nvSpPr>
        <p:spPr>
          <a:xfrm>
            <a:off x="6358350" y="1861225"/>
            <a:ext cx="15138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urls.py</a:t>
            </a:r>
            <a:endParaRPr sz="2100">
              <a:latin typeface="Montserrat"/>
              <a:ea typeface="Montserrat"/>
              <a:cs typeface="Montserrat"/>
              <a:sym typeface="Montserrat"/>
            </a:endParaRPr>
          </a:p>
        </p:txBody>
      </p:sp>
      <p:sp>
        <p:nvSpPr>
          <p:cNvPr id="1034" name="Google Shape;1034;p99"/>
          <p:cNvSpPr/>
          <p:nvPr/>
        </p:nvSpPr>
        <p:spPr>
          <a:xfrm>
            <a:off x="1532325" y="2718200"/>
            <a:ext cx="1522500" cy="1386900"/>
          </a:xfrm>
          <a:prstGeom prst="roundRect">
            <a:avLst>
              <a:gd fmla="val 16667" name="adj"/>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APP</a:t>
            </a:r>
            <a:endParaRPr sz="2100">
              <a:latin typeface="Montserrat"/>
              <a:ea typeface="Montserrat"/>
              <a:cs typeface="Montserrat"/>
              <a:sym typeface="Montserrat"/>
            </a:endParaRPr>
          </a:p>
          <a:p>
            <a:pPr indent="0" lvl="0" marL="0" rtl="0" algn="ctr">
              <a:spcBef>
                <a:spcPts val="0"/>
              </a:spcBef>
              <a:spcAft>
                <a:spcPts val="0"/>
              </a:spcAft>
              <a:buNone/>
            </a:pPr>
            <a:r>
              <a:rPr lang="en" sz="2100">
                <a:latin typeface="Montserrat"/>
                <a:ea typeface="Montserrat"/>
                <a:cs typeface="Montserrat"/>
                <a:sym typeface="Montserrat"/>
              </a:rPr>
              <a:t>ONE</a:t>
            </a:r>
            <a:endParaRPr sz="2100">
              <a:latin typeface="Montserrat"/>
              <a:ea typeface="Montserrat"/>
              <a:cs typeface="Montserrat"/>
              <a:sym typeface="Montserrat"/>
            </a:endParaRPr>
          </a:p>
        </p:txBody>
      </p:sp>
      <p:sp>
        <p:nvSpPr>
          <p:cNvPr id="1035" name="Google Shape;1035;p99"/>
          <p:cNvSpPr/>
          <p:nvPr/>
        </p:nvSpPr>
        <p:spPr>
          <a:xfrm>
            <a:off x="3206025" y="2718200"/>
            <a:ext cx="1522500" cy="1386900"/>
          </a:xfrm>
          <a:prstGeom prst="roundRect">
            <a:avLst>
              <a:gd fmla="val 16667" name="adj"/>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APP</a:t>
            </a:r>
            <a:endParaRPr sz="2100">
              <a:latin typeface="Montserrat"/>
              <a:ea typeface="Montserrat"/>
              <a:cs typeface="Montserrat"/>
              <a:sym typeface="Montserrat"/>
            </a:endParaRPr>
          </a:p>
          <a:p>
            <a:pPr indent="0" lvl="0" marL="0" rtl="0" algn="ctr">
              <a:spcBef>
                <a:spcPts val="0"/>
              </a:spcBef>
              <a:spcAft>
                <a:spcPts val="0"/>
              </a:spcAft>
              <a:buNone/>
            </a:pPr>
            <a:r>
              <a:rPr lang="en" sz="2100">
                <a:latin typeface="Montserrat"/>
                <a:ea typeface="Montserrat"/>
                <a:cs typeface="Montserrat"/>
                <a:sym typeface="Montserrat"/>
              </a:rPr>
              <a:t>TWO</a:t>
            </a:r>
            <a:endParaRPr sz="2100">
              <a:latin typeface="Montserrat"/>
              <a:ea typeface="Montserrat"/>
              <a:cs typeface="Montserrat"/>
              <a:sym typeface="Montserrat"/>
            </a:endParaRPr>
          </a:p>
        </p:txBody>
      </p:sp>
      <p:sp>
        <p:nvSpPr>
          <p:cNvPr id="1036" name="Google Shape;1036;p99"/>
          <p:cNvSpPr/>
          <p:nvPr/>
        </p:nvSpPr>
        <p:spPr>
          <a:xfrm>
            <a:off x="6242275" y="2718200"/>
            <a:ext cx="1522500" cy="1386900"/>
          </a:xfrm>
          <a:prstGeom prst="roundRect">
            <a:avLst>
              <a:gd fmla="val 16667" name="adj"/>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APP</a:t>
            </a:r>
            <a:endParaRPr sz="2100">
              <a:latin typeface="Montserrat"/>
              <a:ea typeface="Montserrat"/>
              <a:cs typeface="Montserrat"/>
              <a:sym typeface="Montserrat"/>
            </a:endParaRPr>
          </a:p>
          <a:p>
            <a:pPr indent="0" lvl="0" marL="0" rtl="0" algn="ctr">
              <a:spcBef>
                <a:spcPts val="0"/>
              </a:spcBef>
              <a:spcAft>
                <a:spcPts val="0"/>
              </a:spcAft>
              <a:buNone/>
            </a:pPr>
            <a:r>
              <a:rPr lang="en" sz="2100">
                <a:latin typeface="Montserrat"/>
                <a:ea typeface="Montserrat"/>
                <a:cs typeface="Montserrat"/>
                <a:sym typeface="Montserrat"/>
              </a:rPr>
              <a:t>N</a:t>
            </a:r>
            <a:endParaRPr sz="2100">
              <a:latin typeface="Montserrat"/>
              <a:ea typeface="Montserrat"/>
              <a:cs typeface="Montserrat"/>
              <a:sym typeface="Montserrat"/>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1042" name="Google Shape;1042;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3" name="Google Shape;1043;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44" name="Google Shape;1044;p100"/>
          <p:cNvSpPr/>
          <p:nvPr/>
        </p:nvSpPr>
        <p:spPr>
          <a:xfrm>
            <a:off x="1163900" y="1055000"/>
            <a:ext cx="6913500" cy="35676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Django Project</a:t>
            </a:r>
            <a:endParaRPr sz="2100">
              <a:latin typeface="Montserrat"/>
              <a:ea typeface="Montserrat"/>
              <a:cs typeface="Montserrat"/>
              <a:sym typeface="Montserrat"/>
            </a:endParaRPr>
          </a:p>
        </p:txBody>
      </p:sp>
      <p:sp>
        <p:nvSpPr>
          <p:cNvPr id="1045" name="Google Shape;1045;p100"/>
          <p:cNvSpPr/>
          <p:nvPr/>
        </p:nvSpPr>
        <p:spPr>
          <a:xfrm>
            <a:off x="1418700" y="1720525"/>
            <a:ext cx="6507900" cy="901800"/>
          </a:xfrm>
          <a:prstGeom prst="roundRect">
            <a:avLst>
              <a:gd fmla="val 16667" name="adj"/>
            </a:avLst>
          </a:prstGeom>
          <a:solidFill>
            <a:srgbClr val="FFD966"/>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my_site</a:t>
            </a:r>
            <a:endParaRPr sz="2100">
              <a:latin typeface="Montserrat"/>
              <a:ea typeface="Montserrat"/>
              <a:cs typeface="Montserrat"/>
              <a:sym typeface="Montserrat"/>
            </a:endParaRPr>
          </a:p>
        </p:txBody>
      </p:sp>
      <p:sp>
        <p:nvSpPr>
          <p:cNvPr id="1046" name="Google Shape;1046;p100"/>
          <p:cNvSpPr/>
          <p:nvPr/>
        </p:nvSpPr>
        <p:spPr>
          <a:xfrm>
            <a:off x="2825300" y="1861225"/>
            <a:ext cx="17448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settings.py</a:t>
            </a:r>
            <a:endParaRPr sz="2100">
              <a:latin typeface="Montserrat"/>
              <a:ea typeface="Montserrat"/>
              <a:cs typeface="Montserrat"/>
              <a:sym typeface="Montserrat"/>
            </a:endParaRPr>
          </a:p>
        </p:txBody>
      </p:sp>
      <p:sp>
        <p:nvSpPr>
          <p:cNvPr id="1047" name="Google Shape;1047;p100"/>
          <p:cNvSpPr/>
          <p:nvPr/>
        </p:nvSpPr>
        <p:spPr>
          <a:xfrm>
            <a:off x="4686175" y="1861225"/>
            <a:ext cx="15561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admin.py</a:t>
            </a:r>
            <a:endParaRPr sz="2100">
              <a:latin typeface="Montserrat"/>
              <a:ea typeface="Montserrat"/>
              <a:cs typeface="Montserrat"/>
              <a:sym typeface="Montserrat"/>
            </a:endParaRPr>
          </a:p>
        </p:txBody>
      </p:sp>
      <p:sp>
        <p:nvSpPr>
          <p:cNvPr id="1048" name="Google Shape;1048;p100"/>
          <p:cNvSpPr/>
          <p:nvPr/>
        </p:nvSpPr>
        <p:spPr>
          <a:xfrm>
            <a:off x="6358350" y="1861225"/>
            <a:ext cx="15138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urls.py</a:t>
            </a:r>
            <a:endParaRPr sz="2100">
              <a:latin typeface="Montserrat"/>
              <a:ea typeface="Montserrat"/>
              <a:cs typeface="Montserrat"/>
              <a:sym typeface="Montserrat"/>
            </a:endParaRPr>
          </a:p>
        </p:txBody>
      </p:sp>
      <p:sp>
        <p:nvSpPr>
          <p:cNvPr id="1049" name="Google Shape;1049;p100"/>
          <p:cNvSpPr/>
          <p:nvPr/>
        </p:nvSpPr>
        <p:spPr>
          <a:xfrm>
            <a:off x="1484050" y="2789075"/>
            <a:ext cx="1522500" cy="1340100"/>
          </a:xfrm>
          <a:prstGeom prst="roundRect">
            <a:avLst>
              <a:gd fmla="val 16667" name="adj"/>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my_app</a:t>
            </a:r>
            <a:endParaRPr sz="2100">
              <a:latin typeface="Montserrat"/>
              <a:ea typeface="Montserrat"/>
              <a:cs typeface="Montserrat"/>
              <a:sym typeface="Montserrat"/>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1055" name="Google Shape;1055;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6" name="Google Shape;1056;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57" name="Google Shape;1057;p101"/>
          <p:cNvSpPr/>
          <p:nvPr/>
        </p:nvSpPr>
        <p:spPr>
          <a:xfrm>
            <a:off x="1163900" y="1055000"/>
            <a:ext cx="6913500" cy="35676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Django Project</a:t>
            </a:r>
            <a:endParaRPr sz="2100">
              <a:latin typeface="Montserrat"/>
              <a:ea typeface="Montserrat"/>
              <a:cs typeface="Montserrat"/>
              <a:sym typeface="Montserrat"/>
            </a:endParaRPr>
          </a:p>
        </p:txBody>
      </p:sp>
      <p:sp>
        <p:nvSpPr>
          <p:cNvPr id="1058" name="Google Shape;1058;p101"/>
          <p:cNvSpPr/>
          <p:nvPr/>
        </p:nvSpPr>
        <p:spPr>
          <a:xfrm>
            <a:off x="1418700" y="1720525"/>
            <a:ext cx="6507900" cy="901800"/>
          </a:xfrm>
          <a:prstGeom prst="roundRect">
            <a:avLst>
              <a:gd fmla="val 16667" name="adj"/>
            </a:avLst>
          </a:prstGeom>
          <a:solidFill>
            <a:srgbClr val="FFD966"/>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my_site</a:t>
            </a:r>
            <a:endParaRPr sz="2100">
              <a:latin typeface="Montserrat"/>
              <a:ea typeface="Montserrat"/>
              <a:cs typeface="Montserrat"/>
              <a:sym typeface="Montserrat"/>
            </a:endParaRPr>
          </a:p>
        </p:txBody>
      </p:sp>
      <p:sp>
        <p:nvSpPr>
          <p:cNvPr id="1059" name="Google Shape;1059;p101"/>
          <p:cNvSpPr/>
          <p:nvPr/>
        </p:nvSpPr>
        <p:spPr>
          <a:xfrm>
            <a:off x="2825300" y="1861225"/>
            <a:ext cx="17448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settings.py</a:t>
            </a:r>
            <a:endParaRPr sz="2100">
              <a:latin typeface="Montserrat"/>
              <a:ea typeface="Montserrat"/>
              <a:cs typeface="Montserrat"/>
              <a:sym typeface="Montserrat"/>
            </a:endParaRPr>
          </a:p>
        </p:txBody>
      </p:sp>
      <p:sp>
        <p:nvSpPr>
          <p:cNvPr id="1060" name="Google Shape;1060;p101"/>
          <p:cNvSpPr/>
          <p:nvPr/>
        </p:nvSpPr>
        <p:spPr>
          <a:xfrm>
            <a:off x="4686175" y="1861225"/>
            <a:ext cx="15561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admin.py</a:t>
            </a:r>
            <a:endParaRPr sz="2100">
              <a:latin typeface="Montserrat"/>
              <a:ea typeface="Montserrat"/>
              <a:cs typeface="Montserrat"/>
              <a:sym typeface="Montserrat"/>
            </a:endParaRPr>
          </a:p>
        </p:txBody>
      </p:sp>
      <p:sp>
        <p:nvSpPr>
          <p:cNvPr id="1061" name="Google Shape;1061;p101"/>
          <p:cNvSpPr/>
          <p:nvPr/>
        </p:nvSpPr>
        <p:spPr>
          <a:xfrm>
            <a:off x="6358350" y="1861225"/>
            <a:ext cx="15138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urls.py</a:t>
            </a:r>
            <a:endParaRPr sz="2100">
              <a:latin typeface="Montserrat"/>
              <a:ea typeface="Montserrat"/>
              <a:cs typeface="Montserrat"/>
              <a:sym typeface="Montserrat"/>
            </a:endParaRPr>
          </a:p>
        </p:txBody>
      </p:sp>
      <p:sp>
        <p:nvSpPr>
          <p:cNvPr id="1062" name="Google Shape;1062;p101"/>
          <p:cNvSpPr/>
          <p:nvPr/>
        </p:nvSpPr>
        <p:spPr>
          <a:xfrm>
            <a:off x="1484050" y="2789075"/>
            <a:ext cx="6442500" cy="1340100"/>
          </a:xfrm>
          <a:prstGeom prst="roundRect">
            <a:avLst>
              <a:gd fmla="val 16667" name="adj"/>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my_app</a:t>
            </a:r>
            <a:endParaRPr sz="21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311708" y="10493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Django Framework</a:t>
            </a:r>
            <a:endParaRPr b="1">
              <a:latin typeface="Montserrat"/>
              <a:ea typeface="Montserrat"/>
              <a:cs typeface="Montserrat"/>
              <a:sym typeface="Montserrat"/>
            </a:endParaRPr>
          </a:p>
        </p:txBody>
      </p:sp>
      <p:sp>
        <p:nvSpPr>
          <p:cNvPr id="119" name="Google Shape;119;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1068" name="Google Shape;1068;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9" name="Google Shape;1069;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70" name="Google Shape;1070;p102"/>
          <p:cNvSpPr/>
          <p:nvPr/>
        </p:nvSpPr>
        <p:spPr>
          <a:xfrm>
            <a:off x="1163900" y="1055000"/>
            <a:ext cx="6913500" cy="35676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Django Project</a:t>
            </a:r>
            <a:endParaRPr sz="2100">
              <a:latin typeface="Montserrat"/>
              <a:ea typeface="Montserrat"/>
              <a:cs typeface="Montserrat"/>
              <a:sym typeface="Montserrat"/>
            </a:endParaRPr>
          </a:p>
        </p:txBody>
      </p:sp>
      <p:sp>
        <p:nvSpPr>
          <p:cNvPr id="1071" name="Google Shape;1071;p102"/>
          <p:cNvSpPr/>
          <p:nvPr/>
        </p:nvSpPr>
        <p:spPr>
          <a:xfrm>
            <a:off x="1418700" y="1720525"/>
            <a:ext cx="6507900" cy="901800"/>
          </a:xfrm>
          <a:prstGeom prst="roundRect">
            <a:avLst>
              <a:gd fmla="val 16667" name="adj"/>
            </a:avLst>
          </a:prstGeom>
          <a:solidFill>
            <a:srgbClr val="FFD966"/>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my_site</a:t>
            </a:r>
            <a:endParaRPr sz="2100">
              <a:latin typeface="Montserrat"/>
              <a:ea typeface="Montserrat"/>
              <a:cs typeface="Montserrat"/>
              <a:sym typeface="Montserrat"/>
            </a:endParaRPr>
          </a:p>
        </p:txBody>
      </p:sp>
      <p:sp>
        <p:nvSpPr>
          <p:cNvPr id="1072" name="Google Shape;1072;p102"/>
          <p:cNvSpPr/>
          <p:nvPr/>
        </p:nvSpPr>
        <p:spPr>
          <a:xfrm>
            <a:off x="2825300" y="1861225"/>
            <a:ext cx="17448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settings.py</a:t>
            </a:r>
            <a:endParaRPr sz="2100">
              <a:latin typeface="Montserrat"/>
              <a:ea typeface="Montserrat"/>
              <a:cs typeface="Montserrat"/>
              <a:sym typeface="Montserrat"/>
            </a:endParaRPr>
          </a:p>
        </p:txBody>
      </p:sp>
      <p:sp>
        <p:nvSpPr>
          <p:cNvPr id="1073" name="Google Shape;1073;p102"/>
          <p:cNvSpPr/>
          <p:nvPr/>
        </p:nvSpPr>
        <p:spPr>
          <a:xfrm>
            <a:off x="4686175" y="1861225"/>
            <a:ext cx="15561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admin.py</a:t>
            </a:r>
            <a:endParaRPr sz="2100">
              <a:latin typeface="Montserrat"/>
              <a:ea typeface="Montserrat"/>
              <a:cs typeface="Montserrat"/>
              <a:sym typeface="Montserrat"/>
            </a:endParaRPr>
          </a:p>
        </p:txBody>
      </p:sp>
      <p:sp>
        <p:nvSpPr>
          <p:cNvPr id="1074" name="Google Shape;1074;p102"/>
          <p:cNvSpPr/>
          <p:nvPr/>
        </p:nvSpPr>
        <p:spPr>
          <a:xfrm>
            <a:off x="6358350" y="1861225"/>
            <a:ext cx="15138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urls.py</a:t>
            </a:r>
            <a:endParaRPr sz="2100">
              <a:latin typeface="Montserrat"/>
              <a:ea typeface="Montserrat"/>
              <a:cs typeface="Montserrat"/>
              <a:sym typeface="Montserrat"/>
            </a:endParaRPr>
          </a:p>
        </p:txBody>
      </p:sp>
      <p:sp>
        <p:nvSpPr>
          <p:cNvPr id="1075" name="Google Shape;1075;p102"/>
          <p:cNvSpPr/>
          <p:nvPr/>
        </p:nvSpPr>
        <p:spPr>
          <a:xfrm>
            <a:off x="1484050" y="2789075"/>
            <a:ext cx="6442500" cy="1340100"/>
          </a:xfrm>
          <a:prstGeom prst="roundRect">
            <a:avLst>
              <a:gd fmla="val 16667" name="adj"/>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my_app</a:t>
            </a:r>
            <a:endParaRPr sz="2100">
              <a:latin typeface="Montserrat"/>
              <a:ea typeface="Montserrat"/>
              <a:cs typeface="Montserrat"/>
              <a:sym typeface="Montserrat"/>
            </a:endParaRPr>
          </a:p>
        </p:txBody>
      </p:sp>
      <p:sp>
        <p:nvSpPr>
          <p:cNvPr id="1076" name="Google Shape;1076;p102"/>
          <p:cNvSpPr/>
          <p:nvPr/>
        </p:nvSpPr>
        <p:spPr>
          <a:xfrm>
            <a:off x="2905250" y="3148925"/>
            <a:ext cx="1744800" cy="620400"/>
          </a:xfrm>
          <a:prstGeom prst="roundRect">
            <a:avLst>
              <a:gd fmla="val 16667" name="adj"/>
            </a:avLst>
          </a:prstGeom>
          <a:solidFill>
            <a:srgbClr val="9FC5E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views.py</a:t>
            </a:r>
            <a:endParaRPr sz="2100">
              <a:latin typeface="Montserrat"/>
              <a:ea typeface="Montserrat"/>
              <a:cs typeface="Montserrat"/>
              <a:sym typeface="Montserrat"/>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1082" name="Google Shape;1082;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3" name="Google Shape;1083;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84" name="Google Shape;1084;p103"/>
          <p:cNvSpPr/>
          <p:nvPr/>
        </p:nvSpPr>
        <p:spPr>
          <a:xfrm>
            <a:off x="1163900" y="1055000"/>
            <a:ext cx="6913500" cy="35676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Django Project</a:t>
            </a:r>
            <a:endParaRPr sz="2100">
              <a:latin typeface="Montserrat"/>
              <a:ea typeface="Montserrat"/>
              <a:cs typeface="Montserrat"/>
              <a:sym typeface="Montserrat"/>
            </a:endParaRPr>
          </a:p>
        </p:txBody>
      </p:sp>
      <p:sp>
        <p:nvSpPr>
          <p:cNvPr id="1085" name="Google Shape;1085;p103"/>
          <p:cNvSpPr/>
          <p:nvPr/>
        </p:nvSpPr>
        <p:spPr>
          <a:xfrm>
            <a:off x="1418700" y="1720525"/>
            <a:ext cx="6507900" cy="901800"/>
          </a:xfrm>
          <a:prstGeom prst="roundRect">
            <a:avLst>
              <a:gd fmla="val 16667" name="adj"/>
            </a:avLst>
          </a:prstGeom>
          <a:solidFill>
            <a:srgbClr val="FFD966"/>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my_site</a:t>
            </a:r>
            <a:endParaRPr sz="2100">
              <a:latin typeface="Montserrat"/>
              <a:ea typeface="Montserrat"/>
              <a:cs typeface="Montserrat"/>
              <a:sym typeface="Montserrat"/>
            </a:endParaRPr>
          </a:p>
        </p:txBody>
      </p:sp>
      <p:sp>
        <p:nvSpPr>
          <p:cNvPr id="1086" name="Google Shape;1086;p103"/>
          <p:cNvSpPr/>
          <p:nvPr/>
        </p:nvSpPr>
        <p:spPr>
          <a:xfrm>
            <a:off x="2825300" y="1861225"/>
            <a:ext cx="17448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settings.py</a:t>
            </a:r>
            <a:endParaRPr sz="2100">
              <a:latin typeface="Montserrat"/>
              <a:ea typeface="Montserrat"/>
              <a:cs typeface="Montserrat"/>
              <a:sym typeface="Montserrat"/>
            </a:endParaRPr>
          </a:p>
        </p:txBody>
      </p:sp>
      <p:sp>
        <p:nvSpPr>
          <p:cNvPr id="1087" name="Google Shape;1087;p103"/>
          <p:cNvSpPr/>
          <p:nvPr/>
        </p:nvSpPr>
        <p:spPr>
          <a:xfrm>
            <a:off x="4686175" y="1861225"/>
            <a:ext cx="15561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admin.py</a:t>
            </a:r>
            <a:endParaRPr sz="2100">
              <a:latin typeface="Montserrat"/>
              <a:ea typeface="Montserrat"/>
              <a:cs typeface="Montserrat"/>
              <a:sym typeface="Montserrat"/>
            </a:endParaRPr>
          </a:p>
        </p:txBody>
      </p:sp>
      <p:sp>
        <p:nvSpPr>
          <p:cNvPr id="1088" name="Google Shape;1088;p103"/>
          <p:cNvSpPr/>
          <p:nvPr/>
        </p:nvSpPr>
        <p:spPr>
          <a:xfrm>
            <a:off x="6358350" y="1861225"/>
            <a:ext cx="15138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urls.py</a:t>
            </a:r>
            <a:endParaRPr sz="2100">
              <a:latin typeface="Montserrat"/>
              <a:ea typeface="Montserrat"/>
              <a:cs typeface="Montserrat"/>
              <a:sym typeface="Montserrat"/>
            </a:endParaRPr>
          </a:p>
        </p:txBody>
      </p:sp>
      <p:sp>
        <p:nvSpPr>
          <p:cNvPr id="1089" name="Google Shape;1089;p103"/>
          <p:cNvSpPr/>
          <p:nvPr/>
        </p:nvSpPr>
        <p:spPr>
          <a:xfrm>
            <a:off x="1484050" y="2789075"/>
            <a:ext cx="6442500" cy="1340100"/>
          </a:xfrm>
          <a:prstGeom prst="roundRect">
            <a:avLst>
              <a:gd fmla="val 16667" name="adj"/>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my_app</a:t>
            </a:r>
            <a:endParaRPr sz="2100">
              <a:latin typeface="Montserrat"/>
              <a:ea typeface="Montserrat"/>
              <a:cs typeface="Montserrat"/>
              <a:sym typeface="Montserrat"/>
            </a:endParaRPr>
          </a:p>
        </p:txBody>
      </p:sp>
      <p:sp>
        <p:nvSpPr>
          <p:cNvPr id="1090" name="Google Shape;1090;p103"/>
          <p:cNvSpPr/>
          <p:nvPr/>
        </p:nvSpPr>
        <p:spPr>
          <a:xfrm>
            <a:off x="2905250" y="3148925"/>
            <a:ext cx="1744800" cy="620400"/>
          </a:xfrm>
          <a:prstGeom prst="roundRect">
            <a:avLst>
              <a:gd fmla="val 16667" name="adj"/>
            </a:avLst>
          </a:prstGeom>
          <a:solidFill>
            <a:srgbClr val="9FC5E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views.py</a:t>
            </a:r>
            <a:endParaRPr sz="2100">
              <a:latin typeface="Montserrat"/>
              <a:ea typeface="Montserrat"/>
              <a:cs typeface="Montserrat"/>
              <a:sym typeface="Montserrat"/>
            </a:endParaRPr>
          </a:p>
        </p:txBody>
      </p:sp>
      <p:sp>
        <p:nvSpPr>
          <p:cNvPr id="1091" name="Google Shape;1091;p103"/>
          <p:cNvSpPr/>
          <p:nvPr/>
        </p:nvSpPr>
        <p:spPr>
          <a:xfrm rot="-1264921">
            <a:off x="4542767" y="2593272"/>
            <a:ext cx="2107567" cy="440747"/>
          </a:xfrm>
          <a:prstGeom prst="rightArrow">
            <a:avLst>
              <a:gd fmla="val 50000" name="adj1"/>
              <a:gd fmla="val 50000" name="adj2"/>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1097" name="Google Shape;1097;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8" name="Google Shape;1098;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99" name="Google Shape;1099;p104"/>
          <p:cNvSpPr/>
          <p:nvPr/>
        </p:nvSpPr>
        <p:spPr>
          <a:xfrm>
            <a:off x="1163900" y="1055000"/>
            <a:ext cx="6913500" cy="35676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Django Project</a:t>
            </a:r>
            <a:endParaRPr sz="2100">
              <a:latin typeface="Montserrat"/>
              <a:ea typeface="Montserrat"/>
              <a:cs typeface="Montserrat"/>
              <a:sym typeface="Montserrat"/>
            </a:endParaRPr>
          </a:p>
        </p:txBody>
      </p:sp>
      <p:sp>
        <p:nvSpPr>
          <p:cNvPr id="1100" name="Google Shape;1100;p104"/>
          <p:cNvSpPr/>
          <p:nvPr/>
        </p:nvSpPr>
        <p:spPr>
          <a:xfrm>
            <a:off x="1418700" y="1720525"/>
            <a:ext cx="6507900" cy="901800"/>
          </a:xfrm>
          <a:prstGeom prst="roundRect">
            <a:avLst>
              <a:gd fmla="val 16667" name="adj"/>
            </a:avLst>
          </a:prstGeom>
          <a:solidFill>
            <a:srgbClr val="FFD966"/>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my_site</a:t>
            </a:r>
            <a:endParaRPr sz="2100">
              <a:latin typeface="Montserrat"/>
              <a:ea typeface="Montserrat"/>
              <a:cs typeface="Montserrat"/>
              <a:sym typeface="Montserrat"/>
            </a:endParaRPr>
          </a:p>
        </p:txBody>
      </p:sp>
      <p:sp>
        <p:nvSpPr>
          <p:cNvPr id="1101" name="Google Shape;1101;p104"/>
          <p:cNvSpPr/>
          <p:nvPr/>
        </p:nvSpPr>
        <p:spPr>
          <a:xfrm>
            <a:off x="2825300" y="1861225"/>
            <a:ext cx="17448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settings.py</a:t>
            </a:r>
            <a:endParaRPr sz="2100">
              <a:latin typeface="Montserrat"/>
              <a:ea typeface="Montserrat"/>
              <a:cs typeface="Montserrat"/>
              <a:sym typeface="Montserrat"/>
            </a:endParaRPr>
          </a:p>
        </p:txBody>
      </p:sp>
      <p:sp>
        <p:nvSpPr>
          <p:cNvPr id="1102" name="Google Shape;1102;p104"/>
          <p:cNvSpPr/>
          <p:nvPr/>
        </p:nvSpPr>
        <p:spPr>
          <a:xfrm>
            <a:off x="4686175" y="1861225"/>
            <a:ext cx="15561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admin.py</a:t>
            </a:r>
            <a:endParaRPr sz="2100">
              <a:latin typeface="Montserrat"/>
              <a:ea typeface="Montserrat"/>
              <a:cs typeface="Montserrat"/>
              <a:sym typeface="Montserrat"/>
            </a:endParaRPr>
          </a:p>
        </p:txBody>
      </p:sp>
      <p:sp>
        <p:nvSpPr>
          <p:cNvPr id="1103" name="Google Shape;1103;p104"/>
          <p:cNvSpPr/>
          <p:nvPr/>
        </p:nvSpPr>
        <p:spPr>
          <a:xfrm>
            <a:off x="6358350" y="1861225"/>
            <a:ext cx="15138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urls.py</a:t>
            </a:r>
            <a:endParaRPr sz="2100">
              <a:latin typeface="Montserrat"/>
              <a:ea typeface="Montserrat"/>
              <a:cs typeface="Montserrat"/>
              <a:sym typeface="Montserrat"/>
            </a:endParaRPr>
          </a:p>
        </p:txBody>
      </p:sp>
      <p:sp>
        <p:nvSpPr>
          <p:cNvPr id="1104" name="Google Shape;1104;p104"/>
          <p:cNvSpPr/>
          <p:nvPr/>
        </p:nvSpPr>
        <p:spPr>
          <a:xfrm>
            <a:off x="1484050" y="2789075"/>
            <a:ext cx="6442500" cy="1340100"/>
          </a:xfrm>
          <a:prstGeom prst="roundRect">
            <a:avLst>
              <a:gd fmla="val 16667" name="adj"/>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my_app</a:t>
            </a:r>
            <a:endParaRPr sz="2100">
              <a:latin typeface="Montserrat"/>
              <a:ea typeface="Montserrat"/>
              <a:cs typeface="Montserrat"/>
              <a:sym typeface="Montserrat"/>
            </a:endParaRPr>
          </a:p>
        </p:txBody>
      </p:sp>
      <p:sp>
        <p:nvSpPr>
          <p:cNvPr id="1105" name="Google Shape;1105;p104"/>
          <p:cNvSpPr/>
          <p:nvPr/>
        </p:nvSpPr>
        <p:spPr>
          <a:xfrm>
            <a:off x="2905250" y="3148925"/>
            <a:ext cx="1744800" cy="620400"/>
          </a:xfrm>
          <a:prstGeom prst="roundRect">
            <a:avLst>
              <a:gd fmla="val 16667" name="adj"/>
            </a:avLst>
          </a:prstGeom>
          <a:solidFill>
            <a:srgbClr val="9FC5E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views.py</a:t>
            </a:r>
            <a:endParaRPr sz="2100">
              <a:latin typeface="Montserrat"/>
              <a:ea typeface="Montserrat"/>
              <a:cs typeface="Montserrat"/>
              <a:sym typeface="Montserrat"/>
            </a:endParaRPr>
          </a:p>
        </p:txBody>
      </p:sp>
      <p:sp>
        <p:nvSpPr>
          <p:cNvPr id="1106" name="Google Shape;1106;p104"/>
          <p:cNvSpPr/>
          <p:nvPr/>
        </p:nvSpPr>
        <p:spPr>
          <a:xfrm rot="-930">
            <a:off x="4686171" y="3238916"/>
            <a:ext cx="1109400" cy="440700"/>
          </a:xfrm>
          <a:prstGeom prst="rightArrow">
            <a:avLst>
              <a:gd fmla="val 50000" name="adj1"/>
              <a:gd fmla="val 50000" name="adj2"/>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04"/>
          <p:cNvSpPr/>
          <p:nvPr/>
        </p:nvSpPr>
        <p:spPr>
          <a:xfrm>
            <a:off x="5870875" y="3149075"/>
            <a:ext cx="1744800" cy="620400"/>
          </a:xfrm>
          <a:prstGeom prst="roundRect">
            <a:avLst>
              <a:gd fmla="val 16667" name="adj"/>
            </a:avLst>
          </a:prstGeom>
          <a:solidFill>
            <a:srgbClr val="9FC5E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url</a:t>
            </a:r>
            <a:r>
              <a:rPr lang="en" sz="2100">
                <a:latin typeface="Montserrat"/>
                <a:ea typeface="Montserrat"/>
                <a:cs typeface="Montserrat"/>
                <a:sym typeface="Montserrat"/>
              </a:rPr>
              <a:t>s.py</a:t>
            </a:r>
            <a:endParaRPr sz="2100">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1113" name="Google Shape;1113;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4" name="Google Shape;1114;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15" name="Google Shape;1115;p105"/>
          <p:cNvSpPr/>
          <p:nvPr/>
        </p:nvSpPr>
        <p:spPr>
          <a:xfrm>
            <a:off x="1163900" y="1055000"/>
            <a:ext cx="6913500" cy="35676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Django Project</a:t>
            </a:r>
            <a:endParaRPr sz="2100">
              <a:latin typeface="Montserrat"/>
              <a:ea typeface="Montserrat"/>
              <a:cs typeface="Montserrat"/>
              <a:sym typeface="Montserrat"/>
            </a:endParaRPr>
          </a:p>
        </p:txBody>
      </p:sp>
      <p:sp>
        <p:nvSpPr>
          <p:cNvPr id="1116" name="Google Shape;1116;p105"/>
          <p:cNvSpPr/>
          <p:nvPr/>
        </p:nvSpPr>
        <p:spPr>
          <a:xfrm>
            <a:off x="1418700" y="1720525"/>
            <a:ext cx="6507900" cy="901800"/>
          </a:xfrm>
          <a:prstGeom prst="roundRect">
            <a:avLst>
              <a:gd fmla="val 16667" name="adj"/>
            </a:avLst>
          </a:prstGeom>
          <a:solidFill>
            <a:srgbClr val="FFD966"/>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my_site</a:t>
            </a:r>
            <a:endParaRPr sz="2100">
              <a:latin typeface="Montserrat"/>
              <a:ea typeface="Montserrat"/>
              <a:cs typeface="Montserrat"/>
              <a:sym typeface="Montserrat"/>
            </a:endParaRPr>
          </a:p>
        </p:txBody>
      </p:sp>
      <p:sp>
        <p:nvSpPr>
          <p:cNvPr id="1117" name="Google Shape;1117;p105"/>
          <p:cNvSpPr/>
          <p:nvPr/>
        </p:nvSpPr>
        <p:spPr>
          <a:xfrm>
            <a:off x="2825300" y="1861225"/>
            <a:ext cx="17448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settings.py</a:t>
            </a:r>
            <a:endParaRPr sz="2100">
              <a:latin typeface="Montserrat"/>
              <a:ea typeface="Montserrat"/>
              <a:cs typeface="Montserrat"/>
              <a:sym typeface="Montserrat"/>
            </a:endParaRPr>
          </a:p>
        </p:txBody>
      </p:sp>
      <p:sp>
        <p:nvSpPr>
          <p:cNvPr id="1118" name="Google Shape;1118;p105"/>
          <p:cNvSpPr/>
          <p:nvPr/>
        </p:nvSpPr>
        <p:spPr>
          <a:xfrm>
            <a:off x="4686175" y="1861225"/>
            <a:ext cx="15561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admin.py</a:t>
            </a:r>
            <a:endParaRPr sz="2100">
              <a:latin typeface="Montserrat"/>
              <a:ea typeface="Montserrat"/>
              <a:cs typeface="Montserrat"/>
              <a:sym typeface="Montserrat"/>
            </a:endParaRPr>
          </a:p>
        </p:txBody>
      </p:sp>
      <p:sp>
        <p:nvSpPr>
          <p:cNvPr id="1119" name="Google Shape;1119;p105"/>
          <p:cNvSpPr/>
          <p:nvPr/>
        </p:nvSpPr>
        <p:spPr>
          <a:xfrm>
            <a:off x="6358350" y="1861225"/>
            <a:ext cx="1513800" cy="620400"/>
          </a:xfrm>
          <a:prstGeom prst="roundRect">
            <a:avLst>
              <a:gd fmla="val 16667" name="adj"/>
            </a:avLst>
          </a:prstGeom>
          <a:solidFill>
            <a:srgbClr val="FFE59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urls.py</a:t>
            </a:r>
            <a:endParaRPr sz="2100">
              <a:latin typeface="Montserrat"/>
              <a:ea typeface="Montserrat"/>
              <a:cs typeface="Montserrat"/>
              <a:sym typeface="Montserrat"/>
            </a:endParaRPr>
          </a:p>
        </p:txBody>
      </p:sp>
      <p:sp>
        <p:nvSpPr>
          <p:cNvPr id="1120" name="Google Shape;1120;p105"/>
          <p:cNvSpPr/>
          <p:nvPr/>
        </p:nvSpPr>
        <p:spPr>
          <a:xfrm>
            <a:off x="1484050" y="2789075"/>
            <a:ext cx="6442500" cy="1340100"/>
          </a:xfrm>
          <a:prstGeom prst="roundRect">
            <a:avLst>
              <a:gd fmla="val 16667" name="adj"/>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my_app</a:t>
            </a:r>
            <a:endParaRPr sz="2100">
              <a:latin typeface="Montserrat"/>
              <a:ea typeface="Montserrat"/>
              <a:cs typeface="Montserrat"/>
              <a:sym typeface="Montserrat"/>
            </a:endParaRPr>
          </a:p>
        </p:txBody>
      </p:sp>
      <p:sp>
        <p:nvSpPr>
          <p:cNvPr id="1121" name="Google Shape;1121;p105"/>
          <p:cNvSpPr/>
          <p:nvPr/>
        </p:nvSpPr>
        <p:spPr>
          <a:xfrm>
            <a:off x="2905250" y="3148925"/>
            <a:ext cx="1744800" cy="620400"/>
          </a:xfrm>
          <a:prstGeom prst="roundRect">
            <a:avLst>
              <a:gd fmla="val 16667" name="adj"/>
            </a:avLst>
          </a:prstGeom>
          <a:solidFill>
            <a:srgbClr val="9FC5E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views.py</a:t>
            </a:r>
            <a:endParaRPr sz="2100">
              <a:latin typeface="Montserrat"/>
              <a:ea typeface="Montserrat"/>
              <a:cs typeface="Montserrat"/>
              <a:sym typeface="Montserrat"/>
            </a:endParaRPr>
          </a:p>
        </p:txBody>
      </p:sp>
      <p:sp>
        <p:nvSpPr>
          <p:cNvPr id="1122" name="Google Shape;1122;p105"/>
          <p:cNvSpPr/>
          <p:nvPr/>
        </p:nvSpPr>
        <p:spPr>
          <a:xfrm rot="-930">
            <a:off x="4686171" y="3238916"/>
            <a:ext cx="1109400" cy="440700"/>
          </a:xfrm>
          <a:prstGeom prst="rightArrow">
            <a:avLst>
              <a:gd fmla="val 50000" name="adj1"/>
              <a:gd fmla="val 50000" name="adj2"/>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05"/>
          <p:cNvSpPr/>
          <p:nvPr/>
        </p:nvSpPr>
        <p:spPr>
          <a:xfrm>
            <a:off x="5870875" y="3149075"/>
            <a:ext cx="1744800" cy="620400"/>
          </a:xfrm>
          <a:prstGeom prst="roundRect">
            <a:avLst>
              <a:gd fmla="val 16667" name="adj"/>
            </a:avLst>
          </a:prstGeom>
          <a:solidFill>
            <a:srgbClr val="9FC5E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urls.py</a:t>
            </a:r>
            <a:endParaRPr sz="2100">
              <a:latin typeface="Montserrat"/>
              <a:ea typeface="Montserrat"/>
              <a:cs typeface="Montserrat"/>
              <a:sym typeface="Montserrat"/>
            </a:endParaRPr>
          </a:p>
        </p:txBody>
      </p:sp>
      <p:sp>
        <p:nvSpPr>
          <p:cNvPr id="1124" name="Google Shape;1124;p105"/>
          <p:cNvSpPr/>
          <p:nvPr/>
        </p:nvSpPr>
        <p:spPr>
          <a:xfrm rot="-5401727">
            <a:off x="6816611" y="2594996"/>
            <a:ext cx="597300" cy="440700"/>
          </a:xfrm>
          <a:prstGeom prst="rightArrow">
            <a:avLst>
              <a:gd fmla="val 50000" name="adj1"/>
              <a:gd fmla="val 50000" name="adj2"/>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