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Montserrat"/>
      <p:regular r:id="rId53"/>
      <p:bold r:id="rId54"/>
      <p:italic r:id="rId55"/>
      <p:boldItalic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SourceSansPr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Montserrat-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Montserrat-italic.fntdata"/><Relationship Id="rId10" Type="http://schemas.openxmlformats.org/officeDocument/2006/relationships/slide" Target="slides/slide6.xml"/><Relationship Id="rId54" Type="http://schemas.openxmlformats.org/officeDocument/2006/relationships/font" Target="fonts/Montserrat-bold.fntdata"/><Relationship Id="rId13" Type="http://schemas.openxmlformats.org/officeDocument/2006/relationships/slide" Target="slides/slide9.xml"/><Relationship Id="rId57" Type="http://schemas.openxmlformats.org/officeDocument/2006/relationships/font" Target="fonts/SourceSansPro-regular.fntdata"/><Relationship Id="rId12" Type="http://schemas.openxmlformats.org/officeDocument/2006/relationships/slide" Target="slides/slide8.xml"/><Relationship Id="rId56" Type="http://schemas.openxmlformats.org/officeDocument/2006/relationships/font" Target="fonts/Montserrat-boldItalic.fntdata"/><Relationship Id="rId15" Type="http://schemas.openxmlformats.org/officeDocument/2006/relationships/slide" Target="slides/slide11.xml"/><Relationship Id="rId59" Type="http://schemas.openxmlformats.org/officeDocument/2006/relationships/font" Target="fonts/SourceSansPro-italic.fntdata"/><Relationship Id="rId14" Type="http://schemas.openxmlformats.org/officeDocument/2006/relationships/slide" Target="slides/slide10.xml"/><Relationship Id="rId58"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6888daa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6888daa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6888daa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6888daa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6888daa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6888daa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6888daa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6888daa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6888daa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6888daa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6888daa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56888daa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6888daa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56888daa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6888daa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6888daa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6888daa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6888daa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6888daa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6888daa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6888daa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56888daa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6888da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56888da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6888da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6888da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56888da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56888da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6888da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56888da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6888da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6888da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56888daa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56888daa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e8363a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e8363a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e8363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6e8363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56888da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56888da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56888daa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56888daa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56888da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56888da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56888da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56888da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6e8363a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6e8363a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6e8363a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6e8363a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56888daa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56888daa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6888daa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6888daa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56888daa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56888daa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56888da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56888da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6e8363a1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6e8363a1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6e8363a1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6e8363a1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6888d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6888d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6e8363a1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6e8363a1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6e8363a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6e8363a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6e8363a1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6e8363a1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6e8363a1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6e8363a1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56888daa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56888daa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56888daa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56888daa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56888daa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56888daa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6e8363a1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6e8363a1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6e8363a1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6e8363a1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6888da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6888da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6888da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6888da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6888da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6888da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6888daa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6888daa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6888daa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56888daa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and Templates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describe the process to create a template directory for a custom Django app before we walk through it in our code editor.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 </a:t>
            </a:r>
            <a:r>
              <a:rPr lang="en" sz="2900">
                <a:solidFill>
                  <a:srgbClr val="434343"/>
                </a:solidFill>
                <a:latin typeface="Montserrat"/>
                <a:ea typeface="Montserrat"/>
                <a:cs typeface="Montserrat"/>
                <a:sym typeface="Montserrat"/>
              </a:rPr>
              <a:t>Many of these steps won’t do anything for us right now with templates, but are important later on for models, so we’ll run them anyways.</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One: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Setup the Django App</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App Directory with </a:t>
            </a:r>
            <a:r>
              <a:rPr b="1" lang="en" sz="2900">
                <a:solidFill>
                  <a:srgbClr val="434343"/>
                </a:solidFill>
                <a:latin typeface="Montserrat"/>
                <a:ea typeface="Montserrat"/>
                <a:cs typeface="Montserrat"/>
                <a:sym typeface="Montserrat"/>
              </a:rPr>
              <a:t>manage.py startapp</a:t>
            </a:r>
            <a:r>
              <a:rPr lang="en" sz="2900">
                <a:solidFill>
                  <a:srgbClr val="434343"/>
                </a:solidFill>
                <a:latin typeface="Montserrat"/>
                <a:ea typeface="Montserrat"/>
                <a:cs typeface="Montserrat"/>
                <a:sym typeface="Montserrat"/>
              </a:rPr>
              <a:t> command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the relevant URLs and Views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Map the App URLs to the Project URLs</a:t>
            </a:r>
            <a:endParaRPr sz="29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Two: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the migrate command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migrate</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command looks at </a:t>
            </a:r>
            <a:r>
              <a:rPr b="1" lang="en" sz="2900">
                <a:solidFill>
                  <a:srgbClr val="434343"/>
                </a:solidFill>
                <a:latin typeface="Montserrat"/>
                <a:ea typeface="Montserrat"/>
                <a:cs typeface="Montserrat"/>
                <a:sym typeface="Montserrat"/>
              </a:rPr>
              <a:t>INSTALLED_APPS</a:t>
            </a:r>
            <a:r>
              <a:rPr lang="en" sz="2900">
                <a:solidFill>
                  <a:srgbClr val="434343"/>
                </a:solidFill>
                <a:latin typeface="Montserrat"/>
                <a:ea typeface="Montserrat"/>
                <a:cs typeface="Montserrat"/>
                <a:sym typeface="Montserrat"/>
              </a:rPr>
              <a:t> in settings and creates any necessary database tables.</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Three: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Inside of Django App check the </a:t>
            </a:r>
            <a:r>
              <a:rPr b="1" lang="en" sz="2900">
                <a:solidFill>
                  <a:srgbClr val="434343"/>
                </a:solidFill>
                <a:latin typeface="Montserrat"/>
                <a:ea typeface="Montserrat"/>
                <a:cs typeface="Montserrat"/>
                <a:sym typeface="Montserrat"/>
              </a:rPr>
              <a:t>apps.py</a:t>
            </a:r>
            <a:r>
              <a:rPr lang="en" sz="2900">
                <a:solidFill>
                  <a:srgbClr val="434343"/>
                </a:solidFill>
                <a:latin typeface="Montserrat"/>
                <a:ea typeface="Montserrat"/>
                <a:cs typeface="Montserrat"/>
                <a:sym typeface="Montserrat"/>
              </a:rPr>
              <a:t> created automatically for you and register the </a:t>
            </a:r>
            <a:r>
              <a:rPr b="1" lang="en" sz="2900">
                <a:solidFill>
                  <a:srgbClr val="434343"/>
                </a:solidFill>
                <a:latin typeface="Montserrat"/>
                <a:ea typeface="Montserrat"/>
                <a:cs typeface="Montserrat"/>
                <a:sym typeface="Montserrat"/>
              </a:rPr>
              <a:t>AppConfig</a:t>
            </a:r>
            <a:r>
              <a:rPr lang="en" sz="2900">
                <a:solidFill>
                  <a:srgbClr val="434343"/>
                </a:solidFill>
                <a:latin typeface="Montserrat"/>
                <a:ea typeface="Montserrat"/>
                <a:cs typeface="Montserrat"/>
                <a:sym typeface="Montserrat"/>
              </a:rPr>
              <a:t> class to the </a:t>
            </a:r>
            <a:r>
              <a:rPr b="1" lang="en" sz="2900">
                <a:solidFill>
                  <a:srgbClr val="434343"/>
                </a:solidFill>
                <a:latin typeface="Montserrat"/>
                <a:ea typeface="Montserrat"/>
                <a:cs typeface="Montserrat"/>
                <a:sym typeface="Montserrat"/>
              </a:rPr>
              <a:t>INSTALLED_APPS</a:t>
            </a:r>
            <a:r>
              <a:rPr lang="en" sz="2900">
                <a:solidFill>
                  <a:srgbClr val="434343"/>
                </a:solidFill>
                <a:latin typeface="Montserrat"/>
                <a:ea typeface="Montserrat"/>
                <a:cs typeface="Montserrat"/>
                <a:sym typeface="Montserrat"/>
              </a:rPr>
              <a:t> inside of settings.py.</a:t>
            </a:r>
            <a:endParaRPr sz="29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Four: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Register the app and any database changes with Django by running: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python manage.py makemigrations myapp</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won’t be relevant for us until we have actually created models.</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Five: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t>
            </a:r>
            <a:r>
              <a:rPr b="1" lang="en" sz="2900">
                <a:solidFill>
                  <a:srgbClr val="434343"/>
                </a:solidFill>
                <a:latin typeface="Montserrat"/>
                <a:ea typeface="Montserrat"/>
                <a:cs typeface="Montserrat"/>
                <a:sym typeface="Montserrat"/>
              </a:rPr>
              <a:t>python manage.py migrate</a:t>
            </a:r>
            <a:r>
              <a:rPr lang="en" sz="2900">
                <a:solidFill>
                  <a:srgbClr val="434343"/>
                </a:solidFill>
                <a:latin typeface="Montserrat"/>
                <a:ea typeface="Montserrat"/>
                <a:cs typeface="Montserrat"/>
                <a:sym typeface="Montserrat"/>
              </a:rPr>
              <a:t> again to create the model tables in our database.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Again, not necessary for us yet, but will be once we create models.</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Six: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templates directory inside your app directory with this structure: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a:t>
            </a:r>
            <a:r>
              <a:rPr b="1" lang="en" sz="2900">
                <a:solidFill>
                  <a:srgbClr val="434343"/>
                </a:solidFill>
                <a:latin typeface="Montserrat"/>
                <a:ea typeface="Montserrat"/>
                <a:cs typeface="Montserrat"/>
                <a:sym typeface="Montserrat"/>
              </a:rPr>
              <a:t>y_site</a:t>
            </a:r>
            <a:endParaRPr b="1"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my_app</a:t>
            </a:r>
            <a:endParaRPr b="1" sz="2900">
              <a:solidFill>
                <a:srgbClr val="434343"/>
              </a:solidFill>
              <a:latin typeface="Montserrat"/>
              <a:ea typeface="Montserrat"/>
              <a:cs typeface="Montserrat"/>
              <a:sym typeface="Montserrat"/>
            </a:endParaRPr>
          </a:p>
          <a:p>
            <a:pPr indent="-412750" lvl="4" marL="2743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t</a:t>
            </a:r>
            <a:r>
              <a:rPr b="1" lang="en" sz="2900">
                <a:solidFill>
                  <a:srgbClr val="434343"/>
                </a:solidFill>
                <a:latin typeface="Montserrat"/>
                <a:ea typeface="Montserrat"/>
                <a:cs typeface="Montserrat"/>
                <a:sym typeface="Montserrat"/>
              </a:rPr>
              <a:t>emplates</a:t>
            </a:r>
            <a:endParaRPr b="1" sz="2900">
              <a:solidFill>
                <a:srgbClr val="434343"/>
              </a:solidFill>
              <a:latin typeface="Montserrat"/>
              <a:ea typeface="Montserrat"/>
              <a:cs typeface="Montserrat"/>
              <a:sym typeface="Montserrat"/>
            </a:endParaRPr>
          </a:p>
          <a:p>
            <a:pPr indent="-412750" lvl="5" marL="3200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a:t>
            </a:r>
            <a:r>
              <a:rPr b="1" lang="en" sz="2900">
                <a:solidFill>
                  <a:srgbClr val="434343"/>
                </a:solidFill>
                <a:latin typeface="Montserrat"/>
                <a:ea typeface="Montserrat"/>
                <a:cs typeface="Montserrat"/>
                <a:sym typeface="Montserrat"/>
              </a:rPr>
              <a:t>y_app</a:t>
            </a:r>
            <a:endParaRPr b="1" sz="2900">
              <a:solidFill>
                <a:srgbClr val="434343"/>
              </a:solidFill>
              <a:latin typeface="Montserrat"/>
              <a:ea typeface="Montserrat"/>
              <a:cs typeface="Montserrat"/>
              <a:sym typeface="Montserrat"/>
            </a:endParaRPr>
          </a:p>
          <a:p>
            <a:pPr indent="-412750" lvl="6" marL="3657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example.html</a:t>
            </a:r>
            <a:endParaRPr b="1"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Six: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templates directory inside your app directory with this structure: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my_site</a:t>
            </a:r>
            <a:endParaRPr b="1"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my_app</a:t>
            </a:r>
            <a:endParaRPr b="1" sz="2900">
              <a:solidFill>
                <a:srgbClr val="434343"/>
              </a:solidFill>
              <a:latin typeface="Montserrat"/>
              <a:ea typeface="Montserrat"/>
              <a:cs typeface="Montserrat"/>
              <a:sym typeface="Montserrat"/>
            </a:endParaRPr>
          </a:p>
          <a:p>
            <a:pPr indent="-412750" lvl="4" marL="2743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templates</a:t>
            </a:r>
            <a:endParaRPr b="1" sz="2900">
              <a:solidFill>
                <a:srgbClr val="434343"/>
              </a:solidFill>
              <a:latin typeface="Montserrat"/>
              <a:ea typeface="Montserrat"/>
              <a:cs typeface="Montserrat"/>
              <a:sym typeface="Montserrat"/>
            </a:endParaRPr>
          </a:p>
          <a:p>
            <a:pPr indent="-412750" lvl="5" marL="3200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my_app</a:t>
            </a:r>
            <a:endParaRPr b="1" sz="2900">
              <a:solidFill>
                <a:srgbClr val="434343"/>
              </a:solidFill>
              <a:latin typeface="Montserrat"/>
              <a:ea typeface="Montserrat"/>
              <a:cs typeface="Montserrat"/>
              <a:sym typeface="Montserrat"/>
            </a:endParaRPr>
          </a:p>
          <a:p>
            <a:pPr indent="-412750" lvl="6" marL="3657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example.html</a:t>
            </a:r>
            <a:endParaRPr b="1"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 name="Google Shape;186;p29"/>
          <p:cNvSpPr/>
          <p:nvPr/>
        </p:nvSpPr>
        <p:spPr>
          <a:xfrm>
            <a:off x="3042625" y="3905925"/>
            <a:ext cx="2315700" cy="452700"/>
          </a:xfrm>
          <a:prstGeom prst="roundRect">
            <a:avLst>
              <a:gd fmla="val 16667" name="adj"/>
            </a:avLst>
          </a:prstGeom>
          <a:no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92" name="Google Shape;19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you’ll have multiple template files with the same name (multiple index.html files, one for each app index view page).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the way Django searches for matching template names, to make sure we get the relevant template for an app, we create the app subdirectory underneath the template folder.</a:t>
            </a:r>
            <a:endParaRPr sz="2900">
              <a:solidFill>
                <a:srgbClr val="434343"/>
              </a:solidFill>
              <a:latin typeface="Montserrat"/>
              <a:ea typeface="Montserrat"/>
              <a:cs typeface="Montserrat"/>
              <a:sym typeface="Montserrat"/>
            </a:endParaRPr>
          </a:p>
        </p:txBody>
      </p:sp>
      <p:pic>
        <p:nvPicPr>
          <p:cNvPr descr="watermark.jpg" id="193" name="Google Shape;19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00" name="Google Shape;20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official documentation:</a:t>
            </a:r>
            <a:endParaRPr sz="2900">
              <a:solidFill>
                <a:srgbClr val="434343"/>
              </a:solidFill>
              <a:latin typeface="Montserrat"/>
              <a:ea typeface="Montserrat"/>
              <a:cs typeface="Montserrat"/>
              <a:sym typeface="Montserrat"/>
            </a:endParaRPr>
          </a:p>
        </p:txBody>
      </p:sp>
      <p:pic>
        <p:nvPicPr>
          <p:cNvPr descr="watermark.jpg" id="201" name="Google Shape;20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 name="Google Shape;203;p31"/>
          <p:cNvSpPr txBox="1"/>
          <p:nvPr/>
        </p:nvSpPr>
        <p:spPr>
          <a:xfrm>
            <a:off x="1116850" y="1786950"/>
            <a:ext cx="73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4" name="Google Shape;204;p31"/>
          <p:cNvSpPr/>
          <p:nvPr/>
        </p:nvSpPr>
        <p:spPr>
          <a:xfrm>
            <a:off x="1183250" y="1714500"/>
            <a:ext cx="7329000" cy="30186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latin typeface="Source Sans Pro"/>
                <a:ea typeface="Source Sans Pro"/>
                <a:cs typeface="Source Sans Pro"/>
                <a:sym typeface="Source Sans Pro"/>
              </a:rPr>
              <a:t>Now we might be able to get away with putting our templates directly in </a:t>
            </a:r>
            <a:r>
              <a:rPr b="1" lang="en" sz="1900">
                <a:latin typeface="Source Sans Pro"/>
                <a:ea typeface="Source Sans Pro"/>
                <a:cs typeface="Source Sans Pro"/>
                <a:sym typeface="Source Sans Pro"/>
              </a:rPr>
              <a:t>myapp/templates</a:t>
            </a:r>
            <a:r>
              <a:rPr lang="en" sz="1900">
                <a:latin typeface="Source Sans Pro"/>
                <a:ea typeface="Source Sans Pro"/>
                <a:cs typeface="Source Sans Pro"/>
                <a:sym typeface="Source Sans Pro"/>
              </a:rPr>
              <a:t> (rather than creating another </a:t>
            </a:r>
            <a:r>
              <a:rPr b="1" lang="en" sz="1900">
                <a:latin typeface="Source Sans Pro"/>
                <a:ea typeface="Source Sans Pro"/>
                <a:cs typeface="Source Sans Pro"/>
                <a:sym typeface="Source Sans Pro"/>
              </a:rPr>
              <a:t>myapp</a:t>
            </a:r>
            <a:r>
              <a:rPr lang="en" sz="1900">
                <a:latin typeface="Source Sans Pro"/>
                <a:ea typeface="Source Sans Pro"/>
                <a:cs typeface="Source Sans Pro"/>
                <a:sym typeface="Source Sans Pro"/>
              </a:rPr>
              <a:t> subdirectory), but it would actually be a bad idea. Django will choose the first template it finds whose name matches, and if you had a template with the same name in a different application, Django would be unable to distinguish between them. We need to be able to point Django at the right one, and the best way to ensure this is by namespacing them. That is, by putting those templates inside another directory named for the application itself.</a:t>
            </a:r>
            <a:endParaRPr sz="19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begin to explore how to connect our Django views code to template files (HTML).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will allow us to take advantage of HTML, CSS, and even JS along with any backend Python logic.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10" name="Google Shape;210;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now go through these steps to setup our template directory (and practice some common migration commands that we’ll use for models and databases later on).</a:t>
            </a:r>
            <a:endParaRPr sz="2900">
              <a:solidFill>
                <a:srgbClr val="434343"/>
              </a:solidFill>
              <a:latin typeface="Montserrat"/>
              <a:ea typeface="Montserrat"/>
              <a:cs typeface="Montserrat"/>
              <a:sym typeface="Montserrat"/>
            </a:endParaRPr>
          </a:p>
        </p:txBody>
      </p:sp>
      <p:pic>
        <p:nvPicPr>
          <p:cNvPr descr="watermark.jpg" id="211" name="Google Shape;211;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ctrTitle"/>
          </p:nvPr>
        </p:nvSpPr>
        <p:spPr>
          <a:xfrm>
            <a:off x="311708" y="1277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Rendering Templates and Context Variables</a:t>
            </a:r>
            <a:endParaRPr b="1">
              <a:latin typeface="Montserrat"/>
              <a:ea typeface="Montserrat"/>
              <a:cs typeface="Montserrat"/>
              <a:sym typeface="Montserrat"/>
            </a:endParaRPr>
          </a:p>
        </p:txBody>
      </p:sp>
      <p:sp>
        <p:nvSpPr>
          <p:cNvPr id="218" name="Google Shape;218;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to render templates and send a context variable to the HTML with the Django Template Language.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Template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VS Code Extension</a:t>
            </a:r>
            <a:endParaRPr b="1">
              <a:latin typeface="Montserrat"/>
              <a:ea typeface="Montserrat"/>
              <a:cs typeface="Montserrat"/>
              <a:sym typeface="Montserrat"/>
            </a:endParaRPr>
          </a:p>
        </p:txBody>
      </p:sp>
      <p:sp>
        <p:nvSpPr>
          <p:cNvPr id="234" name="Google Shape;234;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5" name="Google Shape;235;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 name="Google Shape;236;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42" name="Google Shape;242;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you use the Django Template Language or Jinja, you may want to explore some VS Code Plugins that specifically highlight these features.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to search for and install these plugins from the VS Code Marketplace.</a:t>
            </a:r>
            <a:endParaRPr sz="2900">
              <a:solidFill>
                <a:srgbClr val="434343"/>
              </a:solidFill>
              <a:latin typeface="Montserrat"/>
              <a:ea typeface="Montserrat"/>
              <a:cs typeface="Montserrat"/>
              <a:sym typeface="Montserrat"/>
            </a:endParaRPr>
          </a:p>
        </p:txBody>
      </p:sp>
      <p:pic>
        <p:nvPicPr>
          <p:cNvPr descr="watermark.jpg" id="243" name="Google Shape;243;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Filters</a:t>
            </a:r>
            <a:endParaRPr b="1">
              <a:latin typeface="Montserrat"/>
              <a:ea typeface="Montserrat"/>
              <a:cs typeface="Montserrat"/>
              <a:sym typeface="Montserrat"/>
            </a:endParaRPr>
          </a:p>
        </p:txBody>
      </p:sp>
      <p:sp>
        <p:nvSpPr>
          <p:cNvPr id="250" name="Google Shape;250;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1" name="Google Shape;25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 name="Google Shape;25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58" name="Google Shape;258;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Filters are built-in modifiers in Django templating that allow you to quickly apply a change to a variable on the template side, </a:t>
            </a:r>
            <a:r>
              <a:rPr lang="en" sz="2900">
                <a:solidFill>
                  <a:srgbClr val="434343"/>
                </a:solidFill>
                <a:latin typeface="Montserrat"/>
                <a:ea typeface="Montserrat"/>
                <a:cs typeface="Montserrat"/>
                <a:sym typeface="Montserrat"/>
              </a:rPr>
              <a:t>rather than in your Python script.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259" name="Google Shape;25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 name="Google Shape;26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66" name="Google Shape;266;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Filters are often similar to a Python method: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first_name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Rosalind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first_name</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 upper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ROSALIND</a:t>
            </a:r>
            <a:endParaRPr sz="2900">
              <a:solidFill>
                <a:srgbClr val="434343"/>
              </a:solidFill>
              <a:latin typeface="Montserrat"/>
              <a:ea typeface="Montserrat"/>
              <a:cs typeface="Montserrat"/>
              <a:sym typeface="Montserrat"/>
            </a:endParaRPr>
          </a:p>
        </p:txBody>
      </p:sp>
      <p:pic>
        <p:nvPicPr>
          <p:cNvPr descr="watermark.jpg" id="267" name="Google Shape;26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 name="Google Shape;268;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74" name="Google Shape;274;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a few examples of Filters and then we’ll show you where to see the full list in the documentation.</a:t>
            </a:r>
            <a:endParaRPr sz="2900">
              <a:solidFill>
                <a:srgbClr val="434343"/>
              </a:solidFill>
              <a:latin typeface="Montserrat"/>
              <a:ea typeface="Montserrat"/>
              <a:cs typeface="Montserrat"/>
              <a:sym typeface="Montserrat"/>
            </a:endParaRPr>
          </a:p>
        </p:txBody>
      </p:sp>
      <p:pic>
        <p:nvPicPr>
          <p:cNvPr descr="watermark.jpg" id="275" name="Google Shape;275;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ctrTitle"/>
          </p:nvPr>
        </p:nvSpPr>
        <p:spPr>
          <a:xfrm>
            <a:off x="311708" y="104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Tags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For Loops</a:t>
            </a:r>
            <a:endParaRPr b="1">
              <a:latin typeface="Montserrat"/>
              <a:ea typeface="Montserrat"/>
              <a:cs typeface="Montserrat"/>
              <a:sym typeface="Montserrat"/>
            </a:endParaRPr>
          </a:p>
        </p:txBody>
      </p:sp>
      <p:sp>
        <p:nvSpPr>
          <p:cNvPr id="282" name="Google Shape;282;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83" name="Google Shape;283;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 Directories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 Rendering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Template Language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Context Insertion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Filters and Tags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URL Names in Templates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 Inheritance</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90" name="Google Shape;290;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Tags are able to provide further logic at the template in the rendering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includes a lot of functionalities, such as for loops, if-else statements, and linking to URLs.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exploring for-loop tags.</a:t>
            </a:r>
            <a:endParaRPr sz="2900">
              <a:solidFill>
                <a:srgbClr val="434343"/>
              </a:solidFill>
              <a:latin typeface="Montserrat"/>
              <a:ea typeface="Montserrat"/>
              <a:cs typeface="Montserrat"/>
              <a:sym typeface="Montserrat"/>
            </a:endParaRPr>
          </a:p>
        </p:txBody>
      </p:sp>
      <p:pic>
        <p:nvPicPr>
          <p:cNvPr descr="watermark.jpg" id="291" name="Google Shape;29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ctrTitle"/>
          </p:nvPr>
        </p:nvSpPr>
        <p:spPr>
          <a:xfrm>
            <a:off x="311708" y="104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Tags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if, elif, and else</a:t>
            </a:r>
            <a:endParaRPr b="1">
              <a:latin typeface="Montserrat"/>
              <a:ea typeface="Montserrat"/>
              <a:cs typeface="Montserrat"/>
              <a:sym typeface="Montserrat"/>
            </a:endParaRPr>
          </a:p>
        </p:txBody>
      </p:sp>
      <p:sp>
        <p:nvSpPr>
          <p:cNvPr id="298" name="Google Shape;298;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99" name="Google Shape;299;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0" name="Google Shape;300;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06" name="Google Shape;306;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also has </a:t>
            </a:r>
            <a:r>
              <a:rPr b="1" lang="en" sz="2900">
                <a:solidFill>
                  <a:srgbClr val="434343"/>
                </a:solidFill>
                <a:latin typeface="Montserrat"/>
                <a:ea typeface="Montserrat"/>
                <a:cs typeface="Montserrat"/>
                <a:sym typeface="Montserrat"/>
              </a:rPr>
              <a:t>if,elif, and else</a:t>
            </a:r>
            <a:r>
              <a:rPr lang="en" sz="2900">
                <a:solidFill>
                  <a:srgbClr val="434343"/>
                </a:solidFill>
                <a:latin typeface="Montserrat"/>
                <a:ea typeface="Montserrat"/>
                <a:cs typeface="Montserrat"/>
                <a:sym typeface="Montserrat"/>
              </a:rPr>
              <a:t> tags.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use boolean and comparison operators along with these tags, for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 , </a:t>
            </a:r>
            <a:r>
              <a:rPr b="1" lang="en" sz="2900">
                <a:solidFill>
                  <a:srgbClr val="434343"/>
                </a:solidFill>
                <a:latin typeface="Montserrat"/>
                <a:ea typeface="Montserrat"/>
                <a:cs typeface="Montserrat"/>
                <a:sym typeface="Montserrat"/>
              </a:rPr>
              <a:t>or, and, not, &gt;=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307" name="Google Shape;307;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8" name="Google Shape;308;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14" name="Google Shape;314;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Similar to the Django Tag </a:t>
            </a:r>
            <a:r>
              <a:rPr b="1" lang="en" sz="2900">
                <a:solidFill>
                  <a:srgbClr val="434343"/>
                </a:solidFill>
                <a:latin typeface="Montserrat"/>
                <a:ea typeface="Montserrat"/>
                <a:cs typeface="Montserrat"/>
                <a:sym typeface="Montserrat"/>
              </a:rPr>
              <a:t>for loops</a:t>
            </a:r>
            <a:r>
              <a:rPr lang="en" sz="2900">
                <a:solidFill>
                  <a:srgbClr val="434343"/>
                </a:solidFill>
                <a:latin typeface="Montserrat"/>
                <a:ea typeface="Montserrat"/>
                <a:cs typeface="Montserrat"/>
                <a:sym typeface="Montserrat"/>
              </a:rPr>
              <a:t>, we will need an </a:t>
            </a:r>
            <a:r>
              <a:rPr b="1" lang="en" sz="2900">
                <a:solidFill>
                  <a:srgbClr val="434343"/>
                </a:solidFill>
                <a:latin typeface="Montserrat"/>
                <a:ea typeface="Montserrat"/>
                <a:cs typeface="Montserrat"/>
                <a:sym typeface="Montserrat"/>
              </a:rPr>
              <a:t>end</a:t>
            </a:r>
            <a:r>
              <a:rPr lang="en" sz="2900">
                <a:solidFill>
                  <a:srgbClr val="434343"/>
                </a:solidFill>
                <a:latin typeface="Montserrat"/>
                <a:ea typeface="Montserrat"/>
                <a:cs typeface="Montserrat"/>
                <a:sym typeface="Montserrat"/>
              </a:rPr>
              <a:t> Tag for </a:t>
            </a:r>
            <a:r>
              <a:rPr b="1" lang="en" sz="2900">
                <a:solidFill>
                  <a:srgbClr val="434343"/>
                </a:solidFill>
                <a:latin typeface="Montserrat"/>
                <a:ea typeface="Montserrat"/>
                <a:cs typeface="Montserrat"/>
                <a:sym typeface="Montserrat"/>
              </a:rPr>
              <a:t>if </a:t>
            </a:r>
            <a:r>
              <a:rPr lang="en" sz="2900">
                <a:solidFill>
                  <a:srgbClr val="434343"/>
                </a:solidFill>
                <a:latin typeface="Montserrat"/>
                <a:ea typeface="Montserrat"/>
                <a:cs typeface="Montserrat"/>
                <a:sym typeface="Montserrat"/>
              </a:rPr>
              <a:t>statements.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if var == True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CODE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endif %}</a:t>
            </a:r>
            <a:endParaRPr sz="2900">
              <a:solidFill>
                <a:srgbClr val="434343"/>
              </a:solidFill>
              <a:latin typeface="Montserrat"/>
              <a:ea typeface="Montserrat"/>
              <a:cs typeface="Montserrat"/>
              <a:sym typeface="Montserrat"/>
            </a:endParaRPr>
          </a:p>
        </p:txBody>
      </p:sp>
      <p:pic>
        <p:nvPicPr>
          <p:cNvPr descr="watermark.jpg" id="315" name="Google Shape;31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ctrTitle"/>
          </p:nvPr>
        </p:nvSpPr>
        <p:spPr>
          <a:xfrm>
            <a:off x="3117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Tags and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URL Names</a:t>
            </a:r>
            <a:endParaRPr b="1">
              <a:latin typeface="Montserrat"/>
              <a:ea typeface="Montserrat"/>
              <a:cs typeface="Montserrat"/>
              <a:sym typeface="Montserrat"/>
            </a:endParaRPr>
          </a:p>
        </p:txBody>
      </p:sp>
      <p:sp>
        <p:nvSpPr>
          <p:cNvPr id="322" name="Google Shape;322;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23" name="Google Shape;323;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30" name="Google Shape;3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in the </a:t>
            </a:r>
            <a:r>
              <a:rPr b="1" lang="en" sz="2900">
                <a:solidFill>
                  <a:srgbClr val="434343"/>
                </a:solidFill>
                <a:latin typeface="Montserrat"/>
                <a:ea typeface="Montserrat"/>
                <a:cs typeface="Montserrat"/>
                <a:sym typeface="Montserrat"/>
              </a:rPr>
              <a:t>path()</a:t>
            </a:r>
            <a:r>
              <a:rPr lang="en" sz="2900">
                <a:solidFill>
                  <a:srgbClr val="434343"/>
                </a:solidFill>
                <a:latin typeface="Montserrat"/>
                <a:ea typeface="Montserrat"/>
                <a:cs typeface="Montserrat"/>
                <a:sym typeface="Montserrat"/>
              </a:rPr>
              <a:t> function call we could assign names to URLs.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in turn allows us to use the </a:t>
            </a:r>
            <a:r>
              <a:rPr b="1" lang="en" sz="2900">
                <a:solidFill>
                  <a:srgbClr val="434343"/>
                </a:solidFill>
                <a:latin typeface="Montserrat"/>
                <a:ea typeface="Montserrat"/>
                <a:cs typeface="Montserrat"/>
                <a:sym typeface="Montserrat"/>
              </a:rPr>
              <a:t>{% url %}</a:t>
            </a:r>
            <a:r>
              <a:rPr lang="en" sz="2900">
                <a:solidFill>
                  <a:srgbClr val="434343"/>
                </a:solidFill>
                <a:latin typeface="Montserrat"/>
                <a:ea typeface="Montserrat"/>
                <a:cs typeface="Montserrat"/>
                <a:sym typeface="Montserrat"/>
              </a:rPr>
              <a:t> tag to easily create links to other pages based on their URL name in urls.py.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this works!</a:t>
            </a:r>
            <a:endParaRPr sz="2900">
              <a:solidFill>
                <a:srgbClr val="434343"/>
              </a:solidFill>
              <a:latin typeface="Montserrat"/>
              <a:ea typeface="Montserrat"/>
              <a:cs typeface="Montserrat"/>
              <a:sym typeface="Montserrat"/>
            </a:endParaRPr>
          </a:p>
        </p:txBody>
      </p:sp>
      <p:pic>
        <p:nvPicPr>
          <p:cNvPr descr="watermark.jpg" id="331" name="Google Shape;3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Template Inheritance</a:t>
            </a:r>
            <a:endParaRPr b="1">
              <a:latin typeface="Montserrat"/>
              <a:ea typeface="Montserrat"/>
              <a:cs typeface="Montserrat"/>
              <a:sym typeface="Montserrat"/>
            </a:endParaRPr>
          </a:p>
        </p:txBody>
      </p:sp>
      <p:sp>
        <p:nvSpPr>
          <p:cNvPr id="338" name="Google Shape;338;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9" name="Google Shape;33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46" name="Google Shape;346;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you don’t want to have every single template hold </a:t>
            </a:r>
            <a:r>
              <a:rPr lang="en" sz="2900">
                <a:solidFill>
                  <a:srgbClr val="434343"/>
                </a:solidFill>
                <a:latin typeface="Montserrat"/>
                <a:ea typeface="Montserrat"/>
                <a:cs typeface="Montserrat"/>
                <a:sym typeface="Montserrat"/>
              </a:rPr>
              <a:t>repetitive</a:t>
            </a:r>
            <a:r>
              <a:rPr lang="en" sz="2900">
                <a:solidFill>
                  <a:srgbClr val="434343"/>
                </a:solidFill>
                <a:latin typeface="Montserrat"/>
                <a:ea typeface="Montserrat"/>
                <a:cs typeface="Montserrat"/>
                <a:sym typeface="Montserrat"/>
              </a:rPr>
              <a:t> information, such as the navigation bar at the top of your website.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can </a:t>
            </a:r>
            <a:r>
              <a:rPr b="1" lang="en" sz="2900">
                <a:solidFill>
                  <a:srgbClr val="434343"/>
                </a:solidFill>
                <a:latin typeface="Montserrat"/>
                <a:ea typeface="Montserrat"/>
                <a:cs typeface="Montserrat"/>
                <a:sym typeface="Montserrat"/>
              </a:rPr>
              <a:t>inherit</a:t>
            </a:r>
            <a:r>
              <a:rPr lang="en" sz="2900">
                <a:solidFill>
                  <a:srgbClr val="434343"/>
                </a:solidFill>
                <a:latin typeface="Montserrat"/>
                <a:ea typeface="Montserrat"/>
                <a:cs typeface="Montserrat"/>
                <a:sym typeface="Montserrat"/>
              </a:rPr>
              <a:t> these components through the use of the Django </a:t>
            </a:r>
            <a:r>
              <a:rPr b="1" lang="en" sz="2900">
                <a:solidFill>
                  <a:srgbClr val="434343"/>
                </a:solidFill>
                <a:latin typeface="Montserrat"/>
                <a:ea typeface="Montserrat"/>
                <a:cs typeface="Montserrat"/>
                <a:sym typeface="Montserrat"/>
              </a:rPr>
              <a:t>{%block%}</a:t>
            </a:r>
            <a:r>
              <a:rPr lang="en" sz="2900">
                <a:solidFill>
                  <a:srgbClr val="434343"/>
                </a:solidFill>
                <a:latin typeface="Montserrat"/>
                <a:ea typeface="Montserrat"/>
                <a:cs typeface="Montserrat"/>
                <a:sym typeface="Montserrat"/>
              </a:rPr>
              <a:t> tag.</a:t>
            </a:r>
            <a:endParaRPr sz="2900">
              <a:solidFill>
                <a:srgbClr val="434343"/>
              </a:solidFill>
              <a:latin typeface="Montserrat"/>
              <a:ea typeface="Montserrat"/>
              <a:cs typeface="Montserrat"/>
              <a:sym typeface="Montserrat"/>
            </a:endParaRPr>
          </a:p>
        </p:txBody>
      </p:sp>
      <p:pic>
        <p:nvPicPr>
          <p:cNvPr descr="watermark.jpg" id="347" name="Google Shape;34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54" name="Google Shape;354;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50"/>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7" name="Google Shape;357;p50"/>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0"/>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66" name="Google Shape;36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7" name="Google Shape;36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68" name="Google Shape;368;p51"/>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9" name="Google Shape;369;p51"/>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1"/>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2971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 Specifics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Static Files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Custom 404 Templates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Templates Exercise</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79" name="Google Shape;37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81" name="Google Shape;381;p52"/>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82" name="Google Shape;382;p52"/>
          <p:cNvSpPr/>
          <p:nvPr/>
        </p:nvSpPr>
        <p:spPr>
          <a:xfrm>
            <a:off x="3101350" y="1203950"/>
            <a:ext cx="2788800" cy="34671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other.html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{%extends “base.html” %}</a:t>
            </a:r>
            <a:endParaRPr sz="1600">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383" name="Google Shape;383;p52"/>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2"/>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2"/>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2"/>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2"/>
          <p:cNvSpPr/>
          <p:nvPr/>
        </p:nvSpPr>
        <p:spPr>
          <a:xfrm>
            <a:off x="2971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5" name="Google Shape;395;p53"/>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96" name="Google Shape;396;p53"/>
          <p:cNvSpPr/>
          <p:nvPr/>
        </p:nvSpPr>
        <p:spPr>
          <a:xfrm>
            <a:off x="3101350" y="1203950"/>
            <a:ext cx="2788800" cy="34671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other.html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{%extends “base.html” %}</a:t>
            </a:r>
            <a:endParaRPr sz="16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397" name="Google Shape;397;p53"/>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3"/>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3"/>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2971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07" name="Google Shape;407;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9" name="Google Shape;409;p54"/>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0" name="Google Shape;410;p54"/>
          <p:cNvSpPr/>
          <p:nvPr/>
        </p:nvSpPr>
        <p:spPr>
          <a:xfrm>
            <a:off x="3101350" y="1203950"/>
            <a:ext cx="2788800" cy="34671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other.html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{%extends “base.html” %}</a:t>
            </a:r>
            <a:endParaRPr sz="16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 endblock %}</a:t>
            </a:r>
            <a:endParaRPr sz="1600">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411" name="Google Shape;411;p54"/>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4"/>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4"/>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4"/>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
          <p:cNvSpPr/>
          <p:nvPr/>
        </p:nvSpPr>
        <p:spPr>
          <a:xfrm>
            <a:off x="2971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4"/>
          <p:cNvSpPr/>
          <p:nvPr/>
        </p:nvSpPr>
        <p:spPr>
          <a:xfrm>
            <a:off x="32689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4"/>
          <p:cNvSpPr/>
          <p:nvPr/>
        </p:nvSpPr>
        <p:spPr>
          <a:xfrm flipH="1" rot="10800000">
            <a:off x="3386975" y="2883925"/>
            <a:ext cx="18441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
          <p:cNvSpPr/>
          <p:nvPr/>
        </p:nvSpPr>
        <p:spPr>
          <a:xfrm flipH="1" rot="10800000">
            <a:off x="3386975" y="2678175"/>
            <a:ext cx="11394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424" name="Google Shape;4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5" name="Google Shape;4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6" name="Google Shape;426;p55"/>
          <p:cNvSpPr/>
          <p:nvPr/>
        </p:nvSpPr>
        <p:spPr>
          <a:xfrm>
            <a:off x="198125" y="1203950"/>
            <a:ext cx="2697600" cy="3467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b</a:t>
            </a:r>
            <a:r>
              <a:rPr b="1" lang="en" sz="1900">
                <a:latin typeface="Montserrat"/>
                <a:ea typeface="Montserrat"/>
                <a:cs typeface="Montserrat"/>
                <a:sym typeface="Montserrat"/>
              </a:rPr>
              <a:t>ase.html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 endblock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7" name="Google Shape;427;p55"/>
          <p:cNvSpPr/>
          <p:nvPr/>
        </p:nvSpPr>
        <p:spPr>
          <a:xfrm>
            <a:off x="3101350" y="1203950"/>
            <a:ext cx="2788800" cy="34671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o</a:t>
            </a:r>
            <a:r>
              <a:rPr b="1" lang="en" sz="1900">
                <a:latin typeface="Montserrat"/>
                <a:ea typeface="Montserrat"/>
                <a:cs typeface="Montserrat"/>
                <a:sym typeface="Montserrat"/>
              </a:rPr>
              <a:t>ther.html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{%extends “base.html” %}</a:t>
            </a:r>
            <a:endParaRPr sz="16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 block content%}</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 endblock %}</a:t>
            </a:r>
            <a:endParaRPr sz="1600">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428" name="Google Shape;428;p55"/>
          <p:cNvSpPr/>
          <p:nvPr/>
        </p:nvSpPr>
        <p:spPr>
          <a:xfrm>
            <a:off x="289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p:nvPr/>
        </p:nvSpPr>
        <p:spPr>
          <a:xfrm>
            <a:off x="289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5"/>
          <p:cNvSpPr/>
          <p:nvPr/>
        </p:nvSpPr>
        <p:spPr>
          <a:xfrm flipH="1" rot="10800000">
            <a:off x="289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5"/>
          <p:cNvSpPr/>
          <p:nvPr/>
        </p:nvSpPr>
        <p:spPr>
          <a:xfrm flipH="1" rot="10800000">
            <a:off x="289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5"/>
          <p:cNvSpPr/>
          <p:nvPr/>
        </p:nvSpPr>
        <p:spPr>
          <a:xfrm>
            <a:off x="2971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p:nvPr/>
        </p:nvSpPr>
        <p:spPr>
          <a:xfrm>
            <a:off x="6095775" y="1203950"/>
            <a:ext cx="2788800" cy="34671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render(</a:t>
            </a:r>
            <a:r>
              <a:rPr b="1" lang="en" sz="1900">
                <a:latin typeface="Montserrat"/>
                <a:ea typeface="Montserrat"/>
                <a:cs typeface="Montserrat"/>
                <a:sym typeface="Montserrat"/>
              </a:rPr>
              <a:t>other.html)</a:t>
            </a:r>
            <a:endParaRPr b="1" sz="19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434" name="Google Shape;434;p55"/>
          <p:cNvSpPr/>
          <p:nvPr/>
        </p:nvSpPr>
        <p:spPr>
          <a:xfrm>
            <a:off x="3268975" y="2612750"/>
            <a:ext cx="2225100" cy="443400"/>
          </a:xfrm>
          <a:prstGeom prst="rect">
            <a:avLst/>
          </a:prstGeom>
          <a:no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p:nvPr/>
        </p:nvSpPr>
        <p:spPr>
          <a:xfrm>
            <a:off x="6385550" y="1729750"/>
            <a:ext cx="20346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p:nvPr/>
        </p:nvSpPr>
        <p:spPr>
          <a:xfrm>
            <a:off x="6385550" y="1935500"/>
            <a:ext cx="12573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5"/>
          <p:cNvSpPr/>
          <p:nvPr/>
        </p:nvSpPr>
        <p:spPr>
          <a:xfrm flipH="1" rot="10800000">
            <a:off x="6385550" y="3848125"/>
            <a:ext cx="18441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5"/>
          <p:cNvSpPr/>
          <p:nvPr/>
        </p:nvSpPr>
        <p:spPr>
          <a:xfrm flipH="1" rot="10800000">
            <a:off x="6385550" y="3642375"/>
            <a:ext cx="1139400" cy="106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5"/>
          <p:cNvSpPr/>
          <p:nvPr/>
        </p:nvSpPr>
        <p:spPr>
          <a:xfrm flipH="1" rot="10800000">
            <a:off x="3386975" y="2883925"/>
            <a:ext cx="18441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5"/>
          <p:cNvSpPr/>
          <p:nvPr/>
        </p:nvSpPr>
        <p:spPr>
          <a:xfrm flipH="1" rot="10800000">
            <a:off x="3386975" y="2678175"/>
            <a:ext cx="11394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5"/>
          <p:cNvSpPr/>
          <p:nvPr/>
        </p:nvSpPr>
        <p:spPr>
          <a:xfrm flipH="1" rot="10800000">
            <a:off x="6358775" y="2883925"/>
            <a:ext cx="18441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5"/>
          <p:cNvSpPr/>
          <p:nvPr/>
        </p:nvSpPr>
        <p:spPr>
          <a:xfrm flipH="1" rot="10800000">
            <a:off x="6358775" y="2678175"/>
            <a:ext cx="1139400" cy="106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ctrTitle"/>
          </p:nvPr>
        </p:nvSpPr>
        <p:spPr>
          <a:xfrm>
            <a:off x="311708" y="1430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Custom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404 Templates</a:t>
            </a:r>
            <a:endParaRPr b="1">
              <a:latin typeface="Montserrat"/>
              <a:ea typeface="Montserrat"/>
              <a:cs typeface="Montserrat"/>
              <a:sym typeface="Montserrat"/>
            </a:endParaRPr>
          </a:p>
        </p:txBody>
      </p:sp>
      <p:sp>
        <p:nvSpPr>
          <p:cNvPr id="448" name="Google Shape;448;p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49" name="Google Shape;44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456" name="Google Shape;45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Many pages, such as admin or 404 pages have built-in templates provided by Django for your </a:t>
            </a:r>
            <a:r>
              <a:rPr lang="en" sz="2900">
                <a:solidFill>
                  <a:srgbClr val="434343"/>
                </a:solidFill>
                <a:latin typeface="Montserrat"/>
                <a:ea typeface="Montserrat"/>
                <a:cs typeface="Montserrat"/>
                <a:sym typeface="Montserrat"/>
              </a:rPr>
              <a:t>convenience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we have the ability to overwrite any of these built-in templates.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an example of this by overriding the default 404 template.</a:t>
            </a:r>
            <a:endParaRPr sz="2900">
              <a:solidFill>
                <a:srgbClr val="434343"/>
              </a:solidFill>
              <a:latin typeface="Montserrat"/>
              <a:ea typeface="Montserrat"/>
              <a:cs typeface="Montserrat"/>
              <a:sym typeface="Montserrat"/>
            </a:endParaRPr>
          </a:p>
        </p:txBody>
      </p:sp>
      <p:pic>
        <p:nvPicPr>
          <p:cNvPr descr="watermark.jpg" id="457" name="Google Shape;45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Static Files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Tags</a:t>
            </a:r>
            <a:endParaRPr b="1">
              <a:latin typeface="Montserrat"/>
              <a:ea typeface="Montserrat"/>
              <a:cs typeface="Montserrat"/>
              <a:sym typeface="Montserrat"/>
            </a:endParaRPr>
          </a:p>
        </p:txBody>
      </p:sp>
      <p:sp>
        <p:nvSpPr>
          <p:cNvPr id="464" name="Google Shape;464;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65" name="Google Shape;46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472" name="Google Shape;47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projects will have static files, such as images, JS, or CSS.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can serve these static files through the use of Tags, instead of having to refer to a full file path.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similar to the {% url %} tag, but using a {% static %} tag.</a:t>
            </a:r>
            <a:endParaRPr sz="2900">
              <a:solidFill>
                <a:srgbClr val="434343"/>
              </a:solidFill>
              <a:latin typeface="Montserrat"/>
              <a:ea typeface="Montserrat"/>
              <a:cs typeface="Montserrat"/>
              <a:sym typeface="Montserrat"/>
            </a:endParaRPr>
          </a:p>
        </p:txBody>
      </p:sp>
      <p:pic>
        <p:nvPicPr>
          <p:cNvPr descr="watermark.jpg" id="473" name="Google Shape;47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480" name="Google Shape;48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this lecture you’ll need to download or create some sort of static file.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example will use a .jpg image, but the same logic applies to any static file.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just a generic method to let your template know the location of any static file (.css file, .js file, .jpg file, etc…)</a:t>
            </a:r>
            <a:endParaRPr sz="2900">
              <a:solidFill>
                <a:srgbClr val="434343"/>
              </a:solidFill>
              <a:latin typeface="Montserrat"/>
              <a:ea typeface="Montserrat"/>
              <a:cs typeface="Montserrat"/>
              <a:sym typeface="Montserrat"/>
            </a:endParaRPr>
          </a:p>
        </p:txBody>
      </p:sp>
      <p:pic>
        <p:nvPicPr>
          <p:cNvPr descr="watermark.jpg" id="481" name="Google Shape;48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Template Directories</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previous section we explored a very basic way to connect a view to an existing template file.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Usually, however, we would like to separate out template folders based on their application </a:t>
            </a:r>
            <a:r>
              <a:rPr lang="en" sz="2900">
                <a:solidFill>
                  <a:srgbClr val="434343"/>
                </a:solidFill>
                <a:latin typeface="Montserrat"/>
                <a:ea typeface="Montserrat"/>
                <a:cs typeface="Montserrat"/>
                <a:sym typeface="Montserrat"/>
              </a:rPr>
              <a:t>rather than have a single template folder for the entire project.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Separating out template directories by app is more ideal because in the future you may want to reuse a Django app in a future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Having everything in its own app directory makes this reuse easy.</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order for the Django Project to be aware of the app’s template directory existence, we do need to register the custom Django app in the </a:t>
            </a:r>
            <a:r>
              <a:rPr b="1" i="1" lang="en" sz="2900">
                <a:solidFill>
                  <a:srgbClr val="434343"/>
                </a:solidFill>
                <a:latin typeface="Montserrat"/>
                <a:ea typeface="Montserrat"/>
                <a:cs typeface="Montserrat"/>
                <a:sym typeface="Montserrat"/>
              </a:rPr>
              <a:t>settings.py </a:t>
            </a:r>
            <a:r>
              <a:rPr lang="en" sz="2900">
                <a:solidFill>
                  <a:srgbClr val="434343"/>
                </a:solidFill>
                <a:latin typeface="Montserrat"/>
                <a:ea typeface="Montserrat"/>
                <a:cs typeface="Montserrat"/>
                <a:sym typeface="Montserrat"/>
              </a:rPr>
              <a:t>under the </a:t>
            </a:r>
            <a:r>
              <a:rPr b="1" lang="en" sz="2900">
                <a:solidFill>
                  <a:srgbClr val="434343"/>
                </a:solidFill>
                <a:latin typeface="Montserrat"/>
                <a:ea typeface="Montserrat"/>
                <a:cs typeface="Montserrat"/>
                <a:sym typeface="Montserrat"/>
              </a:rPr>
              <a:t>INSTALLED_APPS</a:t>
            </a:r>
            <a:r>
              <a:rPr lang="en" sz="2900">
                <a:solidFill>
                  <a:srgbClr val="434343"/>
                </a:solidFill>
                <a:latin typeface="Montserrat"/>
                <a:ea typeface="Montserrat"/>
                <a:cs typeface="Montserrat"/>
                <a:sym typeface="Montserrat"/>
              </a:rPr>
              <a:t> variable.</a:t>
            </a:r>
            <a:endParaRPr sz="29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