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</p:sldIdLst>
  <p:sldSz cy="5143500" cx="9144000"/>
  <p:notesSz cx="6858000" cy="9144000"/>
  <p:embeddedFontLst>
    <p:embeddedFont>
      <p:font typeface="Montserrat"/>
      <p:regular r:id="rId96"/>
      <p:bold r:id="rId97"/>
      <p:italic r:id="rId98"/>
      <p:boldItalic r:id="rId99"/>
    </p:embeddedFont>
    <p:embeddedFont>
      <p:font typeface="Source Sans Pro"/>
      <p:regular r:id="rId100"/>
      <p:bold r:id="rId101"/>
      <p:italic r:id="rId102"/>
      <p:boldItalic r:id="rId10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2844366-AD0A-4F00-A3B7-1FB6F068C208}">
  <a:tblStyle styleId="{F2844366-AD0A-4F00-A3B7-1FB6F068C20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font" Target="fonts/SourceSansPro-boldItalic.fntdata"/><Relationship Id="rId102" Type="http://schemas.openxmlformats.org/officeDocument/2006/relationships/font" Target="fonts/SourceSansPro-italic.fntdata"/><Relationship Id="rId101" Type="http://schemas.openxmlformats.org/officeDocument/2006/relationships/font" Target="fonts/SourceSansPro-bold.fntdata"/><Relationship Id="rId100" Type="http://schemas.openxmlformats.org/officeDocument/2006/relationships/font" Target="fonts/SourceSansPro-regular.fntdata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font" Target="fonts/Montserrat-bold.fntdata"/><Relationship Id="rId96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99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98" Type="http://schemas.openxmlformats.org/officeDocument/2006/relationships/font" Target="fonts/Montserra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736d0082a_1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0736d0082a_1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736d0082a_1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0736d0082a_1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736d0082a_1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0736d0082a_1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736d0082a_1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0736d0082a_1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0736d0082a_1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0736d0082a_1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0736d0082a_1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0736d0082a_1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0736d0082a_1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0736d0082a_1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0736d0082a_1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0736d0082a_1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0736d0082a_1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0736d0082a_1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736d0082a_1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0736d0082a_1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0736d0082a_1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0736d0082a_1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0736d0082a_1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0736d0082a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0736d0082a_1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0736d0082a_1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0736d0082a_1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0736d0082a_1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0736d0082a_1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0736d0082a_1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0736d0082a_1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0736d0082a_1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0736d0082a_1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0736d0082a_1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0736d0082a_1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0736d0082a_1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0736d0082a_1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0736d0082a_1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0736d0082a_1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0736d0082a_1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736d0082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0736d0082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0736d0082a_1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0736d0082a_1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0736d0082a_1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0736d0082a_1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0736d0082a_1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0736d0082a_1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0736d0082a_1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0736d0082a_1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0736d0082a_1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0736d0082a_1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0736d0082a_1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0736d0082a_1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0736d0082a_1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0736d0082a_1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0736d0082a_1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0736d0082a_1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0736d0082a_1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0736d0082a_1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0736d0082a_1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0736d0082a_1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736d0082a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736d0082a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0736d0082a_1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0736d0082a_1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0736d0082a_1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0736d0082a_1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0736d0082a_1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0736d0082a_1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0736d0082a_1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0736d0082a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0736d0082a_1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0736d0082a_1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0736d0082a_1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0736d0082a_1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0736d0082a_1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0736d0082a_1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0736d0082a_1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0736d0082a_1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0736d0082a_1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10736d0082a_1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0736d0082a_1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0736d0082a_1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736d0082a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736d0082a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0736d0082a_1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10736d0082a_1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10736d0082a_1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10736d0082a_1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0736d0082a_1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10736d0082a_1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0736d0082a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0736d0082a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0736d0082a_1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10736d0082a_1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0736d0082a_1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10736d0082a_1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0736d0082a_1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10736d0082a_1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10736d0082a_1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10736d0082a_1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0736d0082a_1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10736d0082a_1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10736d0082a_1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10736d0082a_1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736d0082a_1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736d0082a_1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10736d0082a_1_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10736d0082a_1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0736d0082a_1_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10736d0082a_1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10736d0082a_1_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10736d0082a_1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10736d0082a_1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10736d0082a_1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1083966194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1083966194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1083966194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1083966194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1083966194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1083966194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1083966194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1083966194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108396619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108396619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1083966194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1083966194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736d0082a_1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736d0082a_1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1083966194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1083966194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1083966194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1083966194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1083966194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1083966194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1083966194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1083966194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1083966194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1083966194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1083966194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1083966194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1083966194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1083966194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10736d0082a_1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10736d0082a_1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1083966194b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1083966194b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1083966194b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1083966194b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736d0082a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736d0082a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1083966194b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1083966194b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1083966194b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1083966194b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83966194b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83966194b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1083966194b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1083966194b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10736d0082a_1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Google Shape;788;g10736d0082a_1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1083966194b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1083966194b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1083966194b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1083966194b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1083966194b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1083966194b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1083966194b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1083966194b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1083966194b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1083966194b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736d0082a_1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0736d0082a_1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1083966194b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1083966194b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.jp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.jp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1.jp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1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1.jp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1.jp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1.jp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1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1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125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nd Databases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Put simply, databases allow us to store information that we can use on our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should briefly cover how SQL based databases work so we can understand the Django Models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analogous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operations that interact with the database.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5" name="Google Shape;165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6" name="Google Shape;166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SQL databases are tabular, similar to a spreadsheet, like Excel.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we often get questions like: “What about NoSQL, such as MongoDB?”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explore the visual difference between the two...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3" name="Google Shape;173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4" name="Google Shape;174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79" name="Google Shape;179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SQL stores data in a tabular format: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NoSQL stores data in a key/value pair format: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{“id”:0, “name”: “John”, “color”: “blue”}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{“id”:1, “name”: “Mary”, “color”: “red”}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2" name="Google Shape;182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3" name="Google Shape;183;p24"/>
          <p:cNvGraphicFramePr/>
          <p:nvPr/>
        </p:nvGraphicFramePr>
        <p:xfrm>
          <a:off x="1238275" y="173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{F2844366-AD0A-4F00-A3B7-1FB6F068C208}</a:tableStyleId>
              </a:tblPr>
              <a:tblGrid>
                <a:gridCol w="2200900"/>
                <a:gridCol w="2200900"/>
                <a:gridCol w="2200900"/>
              </a:tblGrid>
              <a:tr h="45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id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color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45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John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blue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Mary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" name="Google Shape;189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Which is better? NoSQL or SQL?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0" name="Google Shape;190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1" name="Google Shape;191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Which is better? NoSQL or SQL?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format is not better than another, they are simply different.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Django Models is designed to work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really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well with a tabular SQL based format, so that is what we will choose.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8" name="Google Shape;19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9" name="Google Shape;19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most applications SQL will be completely fine, and if you are beginning with Django you should try to stick to SQL before making a jump to NoSQL.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should also carefully consider if NoSQL actually provides a major advantage to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project.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6" name="Google Shape;20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7" name="Google Shape;20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" name="Google Shape;213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Now, what type of SQL to choose?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lots of options!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MySQL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SQLite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PostgreSQL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MS SQL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...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nd many more!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4" name="Google Shape;214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5" name="Google Shape;215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Django is pretty agnostic to most major SQL engines with the use of its Django Models system, so switching to another SQL engine is more a matter of updating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settings.py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rather than rewriting the actual Python Django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2" name="Google Shape;222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3" name="Google Shape;223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Since this is the case, we’ll use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SQLite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its already included and installed along with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typically thought of as a smaller scale SQL engine, for many use cases SQLite performs fine.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www.sqlite.org/whentouse.html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0" name="Google Shape;230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1" name="Google Shape;231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" name="Google Shape;237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the official website of SQLite: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“Generally speaking, any site that gets fewer than 100K hits/day should work fine with SQLite. The 100K hits/day figure is a conservative estimate, not a hard upper bound. SQLite has been demonstrated to work with 10 times that amount of traffic.”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8" name="Google Shape;238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9" name="Google Shape;239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revisit our simple model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how Django works...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5" name="Google Shape;245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continue to explore these concepts by discussing Django Models.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you learn about Models, you will begin to clearly see why SQL is probably the better choice in regards to starting out with Django.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6" name="Google Shape;246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7" name="Google Shape;247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3"/>
          <p:cNvSpPr txBox="1"/>
          <p:nvPr>
            <p:ph type="ctrTitle"/>
          </p:nvPr>
        </p:nvSpPr>
        <p:spPr>
          <a:xfrm>
            <a:off x="311708" y="1125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3" name="Google Shape;253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54" name="Google Shape;254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5" name="Google Shape;255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1" name="Google Shape;261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Django Models are defined inside a Django app (or project)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models.py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file.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models class operates on a system which directly converts Python based code into SQL commands.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makes it much easier to work with the backend database.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2" name="Google Shape;262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3" name="Google Shape;263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9" name="Google Shape;269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a Model is similar to creating a new table in a database.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0" name="Google Shape;270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1" name="Google Shape;271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7" name="Google Shape;277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a Model is similar to creating a new table in a database.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8" name="Google Shape;278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9" name="Google Shape;279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6"/>
          <p:cNvSpPr/>
          <p:nvPr/>
        </p:nvSpPr>
        <p:spPr>
          <a:xfrm>
            <a:off x="1310650" y="2186950"/>
            <a:ext cx="6378000" cy="2514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Database (SQLite)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a Model is similar to creating a new table in a database.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7" name="Google Shape;28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8" name="Google Shape;28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7"/>
          <p:cNvSpPr/>
          <p:nvPr/>
        </p:nvSpPr>
        <p:spPr>
          <a:xfrm>
            <a:off x="1310650" y="2186950"/>
            <a:ext cx="6378000" cy="2514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Database (SQLite)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90" name="Google Shape;290;p37"/>
          <p:cNvGraphicFramePr/>
          <p:nvPr/>
        </p:nvGraphicFramePr>
        <p:xfrm>
          <a:off x="3883350" y="3005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{F2844366-AD0A-4F00-A3B7-1FB6F068C208}</a:tableStyleId>
              </a:tblPr>
              <a:tblGrid>
                <a:gridCol w="382850"/>
                <a:gridCol w="382850"/>
                <a:gridCol w="382850"/>
              </a:tblGrid>
              <a:tr h="203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9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9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9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</a:tbl>
          </a:graphicData>
        </a:graphic>
      </p:graphicFrame>
      <p:sp>
        <p:nvSpPr>
          <p:cNvPr id="291" name="Google Shape;291;p37"/>
          <p:cNvSpPr txBox="1"/>
          <p:nvPr/>
        </p:nvSpPr>
        <p:spPr>
          <a:xfrm>
            <a:off x="3758750" y="4213825"/>
            <a:ext cx="142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Customers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a Model is similar to creating a new table in a database.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8" name="Google Shape;298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9" name="Google Shape;299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38"/>
          <p:cNvSpPr/>
          <p:nvPr/>
        </p:nvSpPr>
        <p:spPr>
          <a:xfrm>
            <a:off x="1310650" y="2186950"/>
            <a:ext cx="6378000" cy="2514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Database (SQLite)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301" name="Google Shape;301;p38"/>
          <p:cNvGraphicFramePr/>
          <p:nvPr/>
        </p:nvGraphicFramePr>
        <p:xfrm>
          <a:off x="3883350" y="3005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{F2844366-AD0A-4F00-A3B7-1FB6F068C208}</a:tableStyleId>
              </a:tblPr>
              <a:tblGrid>
                <a:gridCol w="382850"/>
                <a:gridCol w="382850"/>
                <a:gridCol w="382850"/>
              </a:tblGrid>
              <a:tr h="203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9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9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9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</a:tbl>
          </a:graphicData>
        </a:graphic>
      </p:graphicFrame>
      <p:sp>
        <p:nvSpPr>
          <p:cNvPr id="302" name="Google Shape;302;p38"/>
          <p:cNvSpPr txBox="1"/>
          <p:nvPr/>
        </p:nvSpPr>
        <p:spPr>
          <a:xfrm>
            <a:off x="3758750" y="4213825"/>
            <a:ext cx="142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Customers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303" name="Google Shape;303;p38"/>
          <p:cNvGraphicFramePr/>
          <p:nvPr/>
        </p:nvGraphicFramePr>
        <p:xfrm>
          <a:off x="2027700" y="3005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{F2844366-AD0A-4F00-A3B7-1FB6F068C208}</a:tableStyleId>
              </a:tblPr>
              <a:tblGrid>
                <a:gridCol w="382850"/>
                <a:gridCol w="382850"/>
                <a:gridCol w="382850"/>
              </a:tblGrid>
              <a:tr h="203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9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9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9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</a:tbl>
          </a:graphicData>
        </a:graphic>
      </p:graphicFrame>
      <p:sp>
        <p:nvSpPr>
          <p:cNvPr id="304" name="Google Shape;304;p38"/>
          <p:cNvSpPr txBox="1"/>
          <p:nvPr/>
        </p:nvSpPr>
        <p:spPr>
          <a:xfrm>
            <a:off x="1903100" y="4213825"/>
            <a:ext cx="142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Food Items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305" name="Google Shape;305;p38"/>
          <p:cNvGraphicFramePr/>
          <p:nvPr/>
        </p:nvGraphicFramePr>
        <p:xfrm>
          <a:off x="5779625" y="3005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{F2844366-AD0A-4F00-A3B7-1FB6F068C208}</a:tableStyleId>
              </a:tblPr>
              <a:tblGrid>
                <a:gridCol w="382850"/>
                <a:gridCol w="382850"/>
                <a:gridCol w="382850"/>
              </a:tblGrid>
              <a:tr h="203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9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9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9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</a:tbl>
          </a:graphicData>
        </a:graphic>
      </p:graphicFrame>
      <p:sp>
        <p:nvSpPr>
          <p:cNvPr id="306" name="Google Shape;306;p38"/>
          <p:cNvSpPr txBox="1"/>
          <p:nvPr/>
        </p:nvSpPr>
        <p:spPr>
          <a:xfrm>
            <a:off x="5655025" y="4213825"/>
            <a:ext cx="142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Employees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2" name="Google Shape;312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a Model is similar to creating a new table in a database.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3" name="Google Shape;313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4" name="Google Shape;314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9"/>
          <p:cNvSpPr/>
          <p:nvPr/>
        </p:nvSpPr>
        <p:spPr>
          <a:xfrm>
            <a:off x="1310650" y="2186950"/>
            <a:ext cx="6378000" cy="2514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Database (SQLite)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316" name="Google Shape;316;p39"/>
          <p:cNvGraphicFramePr/>
          <p:nvPr/>
        </p:nvGraphicFramePr>
        <p:xfrm>
          <a:off x="3883350" y="3005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{F2844366-AD0A-4F00-A3B7-1FB6F068C208}</a:tableStyleId>
              </a:tblPr>
              <a:tblGrid>
                <a:gridCol w="382850"/>
                <a:gridCol w="382850"/>
                <a:gridCol w="382850"/>
              </a:tblGrid>
              <a:tr h="203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9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9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9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</a:tbl>
          </a:graphicData>
        </a:graphic>
      </p:graphicFrame>
      <p:sp>
        <p:nvSpPr>
          <p:cNvPr id="317" name="Google Shape;317;p39"/>
          <p:cNvSpPr txBox="1"/>
          <p:nvPr/>
        </p:nvSpPr>
        <p:spPr>
          <a:xfrm>
            <a:off x="3758750" y="4213825"/>
            <a:ext cx="142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Customers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318" name="Google Shape;318;p39"/>
          <p:cNvGraphicFramePr/>
          <p:nvPr/>
        </p:nvGraphicFramePr>
        <p:xfrm>
          <a:off x="2027700" y="3005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{F2844366-AD0A-4F00-A3B7-1FB6F068C208}</a:tableStyleId>
              </a:tblPr>
              <a:tblGrid>
                <a:gridCol w="382850"/>
                <a:gridCol w="382850"/>
                <a:gridCol w="382850"/>
              </a:tblGrid>
              <a:tr h="203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9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9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9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</a:tbl>
          </a:graphicData>
        </a:graphic>
      </p:graphicFrame>
      <p:sp>
        <p:nvSpPr>
          <p:cNvPr id="319" name="Google Shape;319;p39"/>
          <p:cNvSpPr txBox="1"/>
          <p:nvPr/>
        </p:nvSpPr>
        <p:spPr>
          <a:xfrm>
            <a:off x="1903100" y="4213825"/>
            <a:ext cx="142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Food Items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320" name="Google Shape;320;p39"/>
          <p:cNvGraphicFramePr/>
          <p:nvPr/>
        </p:nvGraphicFramePr>
        <p:xfrm>
          <a:off x="5779625" y="3005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{F2844366-AD0A-4F00-A3B7-1FB6F068C208}</a:tableStyleId>
              </a:tblPr>
              <a:tblGrid>
                <a:gridCol w="382850"/>
                <a:gridCol w="382850"/>
                <a:gridCol w="382850"/>
              </a:tblGrid>
              <a:tr h="203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9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9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9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</a:tbl>
          </a:graphicData>
        </a:graphic>
      </p:graphicFrame>
      <p:sp>
        <p:nvSpPr>
          <p:cNvPr id="321" name="Google Shape;321;p39"/>
          <p:cNvSpPr txBox="1"/>
          <p:nvPr/>
        </p:nvSpPr>
        <p:spPr>
          <a:xfrm>
            <a:off x="5655025" y="4213825"/>
            <a:ext cx="142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Employees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2" name="Google Shape;322;p39"/>
          <p:cNvSpPr/>
          <p:nvPr/>
        </p:nvSpPr>
        <p:spPr>
          <a:xfrm flipH="1">
            <a:off x="2487325" y="3030550"/>
            <a:ext cx="1925700" cy="4698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8" name="Google Shape;328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a Model is similar to creating a new table in a database.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9" name="Google Shape;329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0" name="Google Shape;330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0"/>
          <p:cNvSpPr/>
          <p:nvPr/>
        </p:nvSpPr>
        <p:spPr>
          <a:xfrm>
            <a:off x="1310650" y="2186950"/>
            <a:ext cx="6378000" cy="2514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Database (SQLite)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332" name="Google Shape;332;p40"/>
          <p:cNvGraphicFramePr/>
          <p:nvPr/>
        </p:nvGraphicFramePr>
        <p:xfrm>
          <a:off x="3883350" y="3005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{F2844366-AD0A-4F00-A3B7-1FB6F068C208}</a:tableStyleId>
              </a:tblPr>
              <a:tblGrid>
                <a:gridCol w="382850"/>
                <a:gridCol w="382850"/>
                <a:gridCol w="382850"/>
              </a:tblGrid>
              <a:tr h="203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9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9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9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</a:tbl>
          </a:graphicData>
        </a:graphic>
      </p:graphicFrame>
      <p:sp>
        <p:nvSpPr>
          <p:cNvPr id="333" name="Google Shape;333;p40"/>
          <p:cNvSpPr txBox="1"/>
          <p:nvPr/>
        </p:nvSpPr>
        <p:spPr>
          <a:xfrm>
            <a:off x="3758750" y="4213825"/>
            <a:ext cx="142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Customers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334" name="Google Shape;334;p40"/>
          <p:cNvGraphicFramePr/>
          <p:nvPr/>
        </p:nvGraphicFramePr>
        <p:xfrm>
          <a:off x="2027700" y="3005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{F2844366-AD0A-4F00-A3B7-1FB6F068C208}</a:tableStyleId>
              </a:tblPr>
              <a:tblGrid>
                <a:gridCol w="382850"/>
                <a:gridCol w="382850"/>
                <a:gridCol w="382850"/>
              </a:tblGrid>
              <a:tr h="203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9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9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9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</a:tbl>
          </a:graphicData>
        </a:graphic>
      </p:graphicFrame>
      <p:sp>
        <p:nvSpPr>
          <p:cNvPr id="335" name="Google Shape;335;p40"/>
          <p:cNvSpPr txBox="1"/>
          <p:nvPr/>
        </p:nvSpPr>
        <p:spPr>
          <a:xfrm>
            <a:off x="1903100" y="4213825"/>
            <a:ext cx="142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Food Items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336" name="Google Shape;336;p40"/>
          <p:cNvGraphicFramePr/>
          <p:nvPr/>
        </p:nvGraphicFramePr>
        <p:xfrm>
          <a:off x="5779625" y="3005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{F2844366-AD0A-4F00-A3B7-1FB6F068C208}</a:tableStyleId>
              </a:tblPr>
              <a:tblGrid>
                <a:gridCol w="382850"/>
                <a:gridCol w="382850"/>
                <a:gridCol w="382850"/>
              </a:tblGrid>
              <a:tr h="203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9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9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9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</a:tbl>
          </a:graphicData>
        </a:graphic>
      </p:graphicFrame>
      <p:sp>
        <p:nvSpPr>
          <p:cNvPr id="337" name="Google Shape;337;p40"/>
          <p:cNvSpPr txBox="1"/>
          <p:nvPr/>
        </p:nvSpPr>
        <p:spPr>
          <a:xfrm>
            <a:off x="5655025" y="4213825"/>
            <a:ext cx="142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Employees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database table has a name and then columns, where each column will have a specific data type, for example: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strings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for names 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for ages in years.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explore how Django Models works in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conjunction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with these structures.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4" name="Google Shape;344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5" name="Google Shape;345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 rotWithShape="1">
          <a:blip r:embed="rId4">
            <a:alphaModFix/>
          </a:blip>
          <a:srcRect b="10550" l="32879" r="19324" t="38286"/>
          <a:stretch/>
        </p:blipFill>
        <p:spPr>
          <a:xfrm>
            <a:off x="108475" y="2262100"/>
            <a:ext cx="1443749" cy="108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 rotWithShape="1">
          <a:blip r:embed="rId5">
            <a:alphaModFix/>
          </a:blip>
          <a:srcRect b="43580" l="18021" r="60886" t="18647"/>
          <a:stretch/>
        </p:blipFill>
        <p:spPr>
          <a:xfrm>
            <a:off x="8011650" y="2156975"/>
            <a:ext cx="1005424" cy="1193324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25200" y="3350300"/>
            <a:ext cx="141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User Browser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7830125" y="3260200"/>
            <a:ext cx="128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Database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2029325" y="2040375"/>
            <a:ext cx="1193400" cy="15891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JS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{{JINJA}}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1920875" y="3552950"/>
            <a:ext cx="141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Template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3465225" y="3714775"/>
            <a:ext cx="1509300" cy="10866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File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Using 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3488025" y="4725175"/>
            <a:ext cx="141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View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5514425" y="2262900"/>
            <a:ext cx="1509300" cy="10866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File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Using Django Models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5563938" y="3370625"/>
            <a:ext cx="141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5464950" y="3863125"/>
            <a:ext cx="1509300" cy="914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Application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Logic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in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3465225" y="1349775"/>
            <a:ext cx="1509300" cy="10866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File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with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URL Routing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5"/>
          <p:cNvSpPr/>
          <p:nvPr/>
        </p:nvSpPr>
        <p:spPr>
          <a:xfrm rot="5400000">
            <a:off x="7406150" y="2331300"/>
            <a:ext cx="272100" cy="9498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 rot="3360724">
            <a:off x="5102931" y="3205162"/>
            <a:ext cx="272084" cy="638023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6661950" y="3360614"/>
            <a:ext cx="272100" cy="4914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 rot="5400000">
            <a:off x="5084175" y="4012364"/>
            <a:ext cx="272100" cy="4914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4057125" y="2492021"/>
            <a:ext cx="272100" cy="10881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 flipH="1" rot="10800000">
            <a:off x="3019200" y="2986975"/>
            <a:ext cx="868500" cy="665400"/>
          </a:xfrm>
          <a:prstGeom prst="leftUpArrow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/>
          <p:nvPr/>
        </p:nvSpPr>
        <p:spPr>
          <a:xfrm rot="5400000">
            <a:off x="1631323" y="2547151"/>
            <a:ext cx="215700" cy="5181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" name="Google Shape;351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Inside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models.py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2" name="Google Shape;352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3" name="Google Shape;353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9100" y="1727525"/>
            <a:ext cx="4865800" cy="142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0" name="Google Shape;360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Inside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models.py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Automatically converted to SQL: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1" name="Google Shape;361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2" name="Google Shape;362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9100" y="1727525"/>
            <a:ext cx="4865800" cy="142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66813" y="3618650"/>
            <a:ext cx="4010367" cy="142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0" name="Google Shape;370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Django Model Key Concepts: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Inherits from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models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class.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fields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to define both data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data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constraints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you may want to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require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information, like a user’s email address, in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which case you can add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 NULL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constraint.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1" name="Google Shape;371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2" name="Google Shape;372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8" name="Google Shape;378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Django Model Key Concepts: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Inherits from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models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class.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fields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to define both data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data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constraints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may want to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require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unique entries, like a unique user email (no duplicate accounts) with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UNIQUE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constraint.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9" name="Google Shape;37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0" name="Google Shape;380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6" name="Google Shape;386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Fields are chosen for data type: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7" name="Google Shape;387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8" name="Google Shape;388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9100" y="1727525"/>
            <a:ext cx="4865800" cy="142845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46"/>
          <p:cNvSpPr/>
          <p:nvPr/>
        </p:nvSpPr>
        <p:spPr>
          <a:xfrm>
            <a:off x="4521700" y="2577775"/>
            <a:ext cx="966000" cy="223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6" name="Google Shape;396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Field arguments specify constraints: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9100" y="1727525"/>
            <a:ext cx="4865800" cy="142845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47"/>
          <p:cNvSpPr/>
          <p:nvPr/>
        </p:nvSpPr>
        <p:spPr>
          <a:xfrm>
            <a:off x="5523825" y="2583825"/>
            <a:ext cx="1292100" cy="223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6" name="Google Shape;406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Django Models can also be connected through keys: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7" name="Google Shape;407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8" name="Google Shape;408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0750" y="2166075"/>
            <a:ext cx="5905224" cy="2729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5" name="Google Shape;415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continue our discussion by exploring how to create a model and add fields.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in future sections we’ll be able to drastically advance our Django abilities by automatically creating templates simply by connecting them to a model (Class Based Views).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6" name="Google Shape;416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7" name="Google Shape;417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0"/>
          <p:cNvSpPr txBox="1"/>
          <p:nvPr>
            <p:ph type="ctrTitle"/>
          </p:nvPr>
        </p:nvSpPr>
        <p:spPr>
          <a:xfrm>
            <a:off x="311700" y="1354175"/>
            <a:ext cx="8520600" cy="18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Creating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Models and Fields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3" name="Google Shape;423;p5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424" name="Google Shape;424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5" name="Google Shape;425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1" name="Google Shape;431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lecture we will: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new project and app.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Register a database in settings.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Run a migrate command to create the database (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manage.py migrate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an example model with fields.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2" name="Google Shape;432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3" name="Google Shape;433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7" name="Google Shape;97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" name="Google Shape;98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 rotWithShape="1">
          <a:blip r:embed="rId4">
            <a:alphaModFix/>
          </a:blip>
          <a:srcRect b="10550" l="32879" r="19324" t="38286"/>
          <a:stretch/>
        </p:blipFill>
        <p:spPr>
          <a:xfrm>
            <a:off x="108475" y="2262100"/>
            <a:ext cx="1443749" cy="108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/>
          <p:cNvPicPr preferRelativeResize="0"/>
          <p:nvPr/>
        </p:nvPicPr>
        <p:blipFill rotWithShape="1">
          <a:blip r:embed="rId5">
            <a:alphaModFix/>
          </a:blip>
          <a:srcRect b="43580" l="18021" r="60886" t="18647"/>
          <a:stretch/>
        </p:blipFill>
        <p:spPr>
          <a:xfrm>
            <a:off x="8011650" y="2156975"/>
            <a:ext cx="1005424" cy="1193324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6"/>
          <p:cNvSpPr txBox="1"/>
          <p:nvPr/>
        </p:nvSpPr>
        <p:spPr>
          <a:xfrm>
            <a:off x="125200" y="3350300"/>
            <a:ext cx="141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User Browser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7830125" y="3260200"/>
            <a:ext cx="128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Database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2029325" y="2040375"/>
            <a:ext cx="1193400" cy="15891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JS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{{JINJA}}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1920875" y="3552950"/>
            <a:ext cx="141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Template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3465225" y="3714775"/>
            <a:ext cx="1509300" cy="10866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File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Using 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3488025" y="4725175"/>
            <a:ext cx="141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View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5514425" y="2262900"/>
            <a:ext cx="1509300" cy="10866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File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Using Django Models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5563938" y="3370625"/>
            <a:ext cx="141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5464950" y="3863125"/>
            <a:ext cx="1509300" cy="914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Application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Logic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in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3465225" y="1349775"/>
            <a:ext cx="1509300" cy="10866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File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with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URL Routing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16"/>
          <p:cNvSpPr/>
          <p:nvPr/>
        </p:nvSpPr>
        <p:spPr>
          <a:xfrm rot="5400000">
            <a:off x="7406150" y="2331300"/>
            <a:ext cx="272100" cy="9498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/>
          <p:nvPr/>
        </p:nvSpPr>
        <p:spPr>
          <a:xfrm rot="3360724">
            <a:off x="5102931" y="3205162"/>
            <a:ext cx="272084" cy="638023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/>
          <p:nvPr/>
        </p:nvSpPr>
        <p:spPr>
          <a:xfrm>
            <a:off x="6661950" y="3360614"/>
            <a:ext cx="272100" cy="4914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6"/>
          <p:cNvSpPr/>
          <p:nvPr/>
        </p:nvSpPr>
        <p:spPr>
          <a:xfrm rot="5400000">
            <a:off x="5084175" y="4012364"/>
            <a:ext cx="272100" cy="4914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4057125" y="2492021"/>
            <a:ext cx="272100" cy="10881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6"/>
          <p:cNvSpPr/>
          <p:nvPr/>
        </p:nvSpPr>
        <p:spPr>
          <a:xfrm flipH="1" rot="10800000">
            <a:off x="3019200" y="2986975"/>
            <a:ext cx="868500" cy="665400"/>
          </a:xfrm>
          <a:prstGeom prst="leftUpArrow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6"/>
          <p:cNvSpPr/>
          <p:nvPr/>
        </p:nvSpPr>
        <p:spPr>
          <a:xfrm rot="5400000">
            <a:off x="1631323" y="2547151"/>
            <a:ext cx="215700" cy="5181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6"/>
          <p:cNvSpPr/>
          <p:nvPr/>
        </p:nvSpPr>
        <p:spPr>
          <a:xfrm>
            <a:off x="5334000" y="1950725"/>
            <a:ext cx="3781800" cy="18645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9" name="Google Shape;439;p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we’ve been hired by a dentist office to create some software for their office to keep track of patients.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would be great if we could store patient information in a database, like their name and age.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0" name="Google Shape;440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1" name="Google Shape;441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7" name="Google Shape;447;p5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do this, we’ll also be exploring the documentation as we code along, including: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Setting up databases in settings.py.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Different backends available.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Different fields that are available for Django Models.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8" name="Google Shape;448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9" name="Google Shape;449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5" name="Google Shape;455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Note, in the next lecture we’ll continue with a further discussion on migrations, including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makemigrations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command.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6" name="Google Shape;456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7" name="Google Shape;457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5"/>
          <p:cNvSpPr txBox="1"/>
          <p:nvPr>
            <p:ph type="ctrTitle"/>
          </p:nvPr>
        </p:nvSpPr>
        <p:spPr>
          <a:xfrm>
            <a:off x="311700" y="1125575"/>
            <a:ext cx="8520600" cy="18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Migrations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3" name="Google Shape;463;p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464" name="Google Shape;464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Google Shape;465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5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general,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migrations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the act of connecting changes in your Django project or app to the database.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includes things like adding new models within an application, adding a new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application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updating models with a new column/attribute, and more.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3" name="Google Shape;473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typically see these commands done through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manage.py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file.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discuss the migrate based commands you can run: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akemigrations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igrate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sqlmigrate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7" name="Google Shape;487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ython manage.py makemigrations app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actually creates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(but does not run)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set of instructions that will apply changes to the database.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Note, the default applications in Django (e.g. Admin, Auth) already have their SQL makemigrations code ready (just not run yet).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8" name="Google Shape;488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9" name="Google Shape;489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5" name="Google Shape;495;p5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manage.py makemigrations app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actually see these migration files created under: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migrations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4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0001_initial.py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6" name="Google Shape;496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7" name="Google Shape;497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3" name="Google Shape;503;p6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manage.py migrate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Runs any existing migrations (typically created through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makemigrations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command).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actually running the files under the migrations directory from the previous command.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4" name="Google Shape;504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5" name="Google Shape;505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1" name="Google Shape;511;p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manage.py sqlmigrate app 0001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ran make migrations, then you’ve already created a migration .py code file.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wanted to see what the SQL code looked like, you could run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sqlmigrate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command to view it.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2" name="Google Shape;512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3" name="Google Shape;513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Models allow us to interact with a database with Python and Django.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includes the key interactions with a database - CRUD: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Read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Delete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" name="Google Shape;125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" name="Google Shape;126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9" name="Google Shape;519;p6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 that typically we won’t review the files created under the migrations directory or run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sqlmigrate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we’ll simply run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makemigrations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migrate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think of the very first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migrate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command we run as executing the default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makemigrations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that was already created for you upon creating the project.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0" name="Google Shape;520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1" name="Google Shape;521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7" name="Google Shape;527;p6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Steps for migrations: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Initial project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migrate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command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app and create models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Register app in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INSTALLED_APPS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settings.py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makemigrations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for new app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migrate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for new migrations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8" name="Google Shape;528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9" name="Google Shape;529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5" name="Google Shape;535;p6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these concepts based on the Patient model class created in the previous lecture!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6" name="Google Shape;536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7" name="Google Shape;537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65"/>
          <p:cNvSpPr txBox="1"/>
          <p:nvPr>
            <p:ph type="ctrTitle"/>
          </p:nvPr>
        </p:nvSpPr>
        <p:spPr>
          <a:xfrm>
            <a:off x="311700" y="1125575"/>
            <a:ext cx="8520600" cy="18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Interaction: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Creation and Insertion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3" name="Google Shape;543;p6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44" name="Google Shape;544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5" name="Google Shape;545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1" name="Google Shape;551;p6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Inserting new data into a SQL table is easy with Django Models.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Since the models are represented by a class, we can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easily create a new instance of the class object in Python, and then call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.save()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method to create an INSERT call to the SQL database.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2" name="Google Shape;552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3" name="Google Shape;553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9" name="Google Shape;559;p6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Alternatively, you can use the built-in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.objects.create()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method to both create and save the new data entry in a single line.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0" name="Google Shape;560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1" name="Google Shape;561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7" name="Google Shape;567;p6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instances where you want to create multiple new data entries in bulk, you can use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.objects.bulk_create()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method to pass in a list of newly created objects.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8" name="Google Shape;568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9" name="Google Shape;569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5" name="Google Shape;575;p6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these 3 methods of creating new data entries with a model: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Object 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.save()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objects.create()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objects.bulk_create()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6" name="Google Shape;576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7" name="Google Shape;577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70"/>
          <p:cNvSpPr txBox="1"/>
          <p:nvPr>
            <p:ph type="ctrTitle"/>
          </p:nvPr>
        </p:nvSpPr>
        <p:spPr>
          <a:xfrm>
            <a:off x="311700" y="1125575"/>
            <a:ext cx="8520600" cy="18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Interaction: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Reading and Querying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3" name="Google Shape;583;p7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84" name="Google Shape;584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5" name="Google Shape;585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1" name="Google Shape;591;p7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Model you create comes with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Manager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that allows you to create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QuerySet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which can then be used to retrieve entries from the database.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 that the QuerySet is actually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lazily evaluated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meaning that it doesn’t hit the database until its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explicitly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asked to grab the information.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2" name="Google Shape;592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3" name="Google Shape;593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we’ll be exploring how to store, retrieve, update, and delete data from a SQL based database using Django’s built-in models tools and functionality.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" name="Google Shape;133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" name="Google Shape;134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9" name="Google Shape;599;p7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we used something like: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MyModel.objects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the Django Model Manager.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Manager can then actually read the database through the use of method calls, like .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all()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.get()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narrow down results with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.filter()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.exclude()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0" name="Google Shape;600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1" name="Google Shape;601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7" name="Google Shape;607;p7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lecture we’re going to focus on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.all()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method which allows us to grab all the entries in a database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Typically, we won’t want everything, so we’ll need to filter our results, but we’ll discuss that in more detail later 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8" name="Google Shape;608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9" name="Google Shape;609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5" name="Google Shape;615;p7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Great resource on queries with examples: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docs.djangoproject.com/en/4.0/  topics/db/queries/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now let’s explore the basics of reading in data from the database and what changes we can make to the model to make results more human readable.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6" name="Google Shape;616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7" name="Google Shape;617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75"/>
          <p:cNvSpPr txBox="1"/>
          <p:nvPr>
            <p:ph type="ctrTitle"/>
          </p:nvPr>
        </p:nvSpPr>
        <p:spPr>
          <a:xfrm>
            <a:off x="311700" y="1735175"/>
            <a:ext cx="8520600" cy="18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Interaction: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Filtering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filter() and get()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3" name="Google Shape;623;p7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624" name="Google Shape;624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5" name="Google Shape;625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1" name="Google Shape;631;p7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.get()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operation allows us to grab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single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item from the Model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typically reserved for something where you are sure there is only a single unique entry, like the default primary key that is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automatically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created by Django (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pk=N)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2" name="Google Shape;632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3" name="Google Shape;633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9" name="Google Shape;639;p7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we want to further filter our results (rather than grab all or get a single item), we can use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.filter()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method to narrow down based on conditions.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.filter()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methods can be chained together.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0" name="Google Shape;640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1" name="Google Shape;641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7" name="Google Shape;647;p7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Django also provides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operators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for QuerySets, which allows us to directly use logic like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operators need to be imported from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django.db.models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from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8" name="Google Shape;648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9" name="Google Shape;649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5" name="Google Shape;655;p7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the following topics: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.get()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.filter()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operators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56" name="Google Shape;656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7" name="Google Shape;657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80"/>
          <p:cNvSpPr txBox="1"/>
          <p:nvPr>
            <p:ph type="ctrTitle"/>
          </p:nvPr>
        </p:nvSpPr>
        <p:spPr>
          <a:xfrm>
            <a:off x="311700" y="1735175"/>
            <a:ext cx="8520600" cy="18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Interaction: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Filtering with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Field Lookups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3" name="Google Shape;663;p8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664" name="Google Shape;664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5" name="Google Shape;665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1" name="Google Shape;671;p8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far we’ve had to use equality statements in our filtering (age=30 or last_name= ‘smith’).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about more general comparison operators: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Greater than or less than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Starts with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2" name="Google Shape;672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3" name="Google Shape;673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Database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Models and Databases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Models and Fields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Migrations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Interaction - CRUD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Database and Template Interaction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9" name="Google Shape;679;p8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more complex filtering operations we use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field lookups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with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filter()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call: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Model.objects.filter()</a:t>
            </a:r>
            <a:endParaRPr b="1" sz="29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watermark.jpg" id="680" name="Google Shape;680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1" name="Google Shape;681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7" name="Google Shape;687;p8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more complex filtering operations we use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field lookups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with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filter()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call: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Model.objects.filter(name)</a:t>
            </a:r>
            <a:endParaRPr b="1" sz="29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watermark.jpg" id="688" name="Google Shape;688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9" name="Google Shape;689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5" name="Google Shape;695;p8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more complex filtering operations we use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field lookups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with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filter()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call: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Model.objects.filter(name__)</a:t>
            </a:r>
            <a:endParaRPr b="1" sz="29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watermark.jpg" id="696" name="Google Shape;696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97" name="Google Shape;697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3" name="Google Shape;703;p8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more complex filtering operations we use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field lookups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with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filter()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call: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Model.objects.filter(name__startswith)</a:t>
            </a:r>
            <a:endParaRPr b="1" sz="29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watermark.jpg" id="704" name="Google Shape;704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05" name="Google Shape;705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1" name="Google Shape;711;p8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more complex filtering operations we use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field lookups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with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filter()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call: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Model.objects.filter(name__startswith= “s”)</a:t>
            </a:r>
            <a:endParaRPr b="1" sz="29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watermark.jpg" id="712" name="Google Shape;712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3" name="Google Shape;713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9" name="Google Shape;719;p8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field lookup calls available: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docs.djangoproject.com/en/4.0/ref/ models/querysets/#field-lookups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0" name="Google Shape;720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1" name="Google Shape;721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7" name="Google Shape;727;p8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a few of these field lookup methods!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8" name="Google Shape;728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9" name="Google Shape;729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89"/>
          <p:cNvSpPr txBox="1"/>
          <p:nvPr>
            <p:ph type="ctrTitle"/>
          </p:nvPr>
        </p:nvSpPr>
        <p:spPr>
          <a:xfrm>
            <a:off x="311700" y="1125575"/>
            <a:ext cx="8520600" cy="18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Interaction: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Updating 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5" name="Google Shape;735;p8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736" name="Google Shape;736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7" name="Google Shape;737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3" name="Google Shape;743;p9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may come a time when you need to create a new column or attribute for a model.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easily update existing models by simply adding a new model class attribute and then migrating those changes.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44" name="Google Shape;744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5" name="Google Shape;745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9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1" name="Google Shape;751;p9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should note that when adding new fields, the existing entries will need to have some default value inserted (even if it’s just null).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fact, when we attempt to run migrations without taking care of these issues, Django will specifically request us to make a decision.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52" name="Google Shape;752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53" name="Google Shape;753;p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ctrTitle"/>
          </p:nvPr>
        </p:nvSpPr>
        <p:spPr>
          <a:xfrm>
            <a:off x="311700" y="1125575"/>
            <a:ext cx="8520600" cy="180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49" name="Google Shape;149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" name="Google Shape;150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9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9" name="Google Shape;759;p9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You’ll be given two options: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Choose a default value on the spot when making the migrations file.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Cancel the migration and create a default value within the model.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It’s usually more robust to have the default live in the model, but each case is different.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60" name="Google Shape;760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61" name="Google Shape;761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9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7" name="Google Shape;767;p9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these ideas further in our code, we’ll also touch on the idea of using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validators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with fields, which add hard-coded constraints that will reject non valid entries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68" name="Google Shape;768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69" name="Google Shape;769;p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94"/>
          <p:cNvSpPr txBox="1"/>
          <p:nvPr>
            <p:ph type="ctrTitle"/>
          </p:nvPr>
        </p:nvSpPr>
        <p:spPr>
          <a:xfrm>
            <a:off x="311700" y="1125575"/>
            <a:ext cx="8520600" cy="239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Interaction: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Updating Existing Entries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5" name="Google Shape;775;p9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776" name="Google Shape;776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77" name="Google Shape;777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9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3" name="Google Shape;783;p9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Django makes it very easy to update existing entries.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simply grab the existing data entry, update any attributes, then .save() the changes to write the update to the database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check it out!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4" name="Google Shape;784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85" name="Google Shape;785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96"/>
          <p:cNvSpPr txBox="1"/>
          <p:nvPr>
            <p:ph type="ctrTitle"/>
          </p:nvPr>
        </p:nvSpPr>
        <p:spPr>
          <a:xfrm>
            <a:off x="311700" y="1125575"/>
            <a:ext cx="8520600" cy="18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Interaction: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Deleting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1" name="Google Shape;791;p9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792" name="Google Shape;792;p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3" name="Google Shape;793;p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97"/>
          <p:cNvSpPr txBox="1"/>
          <p:nvPr>
            <p:ph type="ctrTitle"/>
          </p:nvPr>
        </p:nvSpPr>
        <p:spPr>
          <a:xfrm>
            <a:off x="311700" y="1125575"/>
            <a:ext cx="8520600" cy="18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Connecting 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To Templates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9" name="Google Shape;799;p9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00" name="Google Shape;800;p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1" name="Google Shape;801;p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7" name="Google Shape;807;p9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have a lot of the knowledge and tools needed to make a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functioning website!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know all the details necessary to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connect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 user to a backend database and have the user interact with the data (create, read, update, and delete).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8" name="Google Shape;808;p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9" name="Google Shape;809;p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9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5" name="Google Shape;815;p9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lecture, we’ll explore how we could report back information from the database to the user in a template.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However, we want you to keep in mind there are two major ideas we have yet to learn about...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16" name="Google Shape;816;p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7" name="Google Shape;817;p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10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3" name="Google Shape;823;p10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Two Major Features: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Django Forms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Allows Django to automatically create forms from Python to template.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Class Based Views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Automatically generates views based on a Model.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24" name="Google Shape;824;p1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25" name="Google Shape;825;p1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1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1" name="Google Shape;831;p10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two features are so powerful that you should really learn them first 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jumping straight into using Django based on what you know so far.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we have a lot of capabilities already, those features will drastically reduce your development time!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32" name="Google Shape;832;p10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3" name="Google Shape;833;p1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ctrTitle"/>
          </p:nvPr>
        </p:nvSpPr>
        <p:spPr>
          <a:xfrm>
            <a:off x="311708" y="1125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57" name="Google Shape;157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8" name="Google Shape;158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10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9" name="Google Shape;839;p10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now let’s show a simple example of a template that could be used report back information from a database.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40" name="Google Shape;840;p1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41" name="Google Shape;841;p10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