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a9d3fb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aa9d3fb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aa9d3fb0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aa9d3fb0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a9d3fb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aa9d3fb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aa9d3fb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aa9d3fb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aa9d3fb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aa9d3fb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aa9d3fb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aa9d3fb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aa9d3fb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aa9d3fb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aa9d3fb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aa9d3fb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aa9d3fb0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aa9d3fb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aa9d3fb0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aa9d3fb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be02811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be02811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aa9d3fb0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aa9d3fb0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aa9d3fb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aa9d3fb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aa9d3fb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aa9d3fb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aa9d3fb0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aa9d3fb0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aa9d3fb0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aa9d3fb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aa9d3fb0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aa9d3fb0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aa9d3fb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aa9d3fb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aa9d3fb0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aa9d3fb0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aa9d3fb0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aa9d3fb0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86a7d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a86a7d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aa9d3fb0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aa9d3fb0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aa9d3fb0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aa9d3fb0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aa9d3fb0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aa9d3fb0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aa9d3fb0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aa9d3fb0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a9d3fb0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a9d3fb0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aa9d3fb0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aa9d3fb0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aa9d3fb0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aa9d3fb0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aa9d3fb0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aa9d3fb0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aa9d3fb0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aa9d3fb0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a9d3fb0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a9d3fb0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86a7d2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86a7d2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aa9d3fb0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aa9d3fb0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aa9d3fb0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aa9d3fb0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aa9d3fb0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aa9d3fb0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aa9d3fb0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aa9d3fb0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aa9d3fb0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0aa9d3fb0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aa9d3fb0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aa9d3fb0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aa9d3fb0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aa9d3fb0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0aa9d3fb0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0aa9d3fb0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aa9d3fb0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aa9d3fb0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aa9d3fb0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0aa9d3fb0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86a7d2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86a7d2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aa9d3fb0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0aa9d3fb0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a9d3fb0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a9d3fb0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0aa9d3fb0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0aa9d3fb0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aa9d3fb00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0aa9d3fb0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aa9d3fb00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aa9d3fb00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0aa9d3fb00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0aa9d3fb00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0aa9d3fb00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0aa9d3fb0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0aa9d3fb0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0aa9d3fb0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86a7d2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a86a7d2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86a7d2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86a7d2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a9d3f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a9d3f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e0281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e0281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 defines a variety of methods for interactions.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methods we need to understand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methods, which we’ve already seen used in HTML forms.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Requests data from a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Requests to send data to a server to create/update a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the tricky terminology that can be confusing, both GET and POST are HTTP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request methods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even though you will commonly see GET as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requesting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information and POST as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information, they are technically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 Requests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143125" y="2009775"/>
            <a:ext cx="4086300" cy="476400"/>
          </a:xfrm>
          <a:prstGeom prst="bentArrow">
            <a:avLst>
              <a:gd fmla="val 25000" name="adj1"/>
              <a:gd fmla="val 26991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 rot="10800000">
            <a:off x="2257575" y="3817425"/>
            <a:ext cx="4600500" cy="42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2143125" y="2009775"/>
            <a:ext cx="4086300" cy="476400"/>
          </a:xfrm>
          <a:prstGeom prst="bentArrow">
            <a:avLst>
              <a:gd fmla="val 25000" name="adj1"/>
              <a:gd fmla="val 26991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3562350" y="1876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- Request Data from Resource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2143125" y="2009775"/>
            <a:ext cx="4086300" cy="476400"/>
          </a:xfrm>
          <a:prstGeom prst="bentArrow">
            <a:avLst>
              <a:gd fmla="val 25000" name="adj1"/>
              <a:gd fmla="val 26991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3562350" y="1876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-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this is a default form method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2143125" y="2009775"/>
            <a:ext cx="4086300" cy="476400"/>
          </a:xfrm>
          <a:prstGeom prst="bentArrow">
            <a:avLst>
              <a:gd fmla="val 25000" name="adj1"/>
              <a:gd fmla="val 26991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3562350" y="1876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- Request Data from Resource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2143125" y="2009775"/>
            <a:ext cx="4086300" cy="476400"/>
          </a:xfrm>
          <a:prstGeom prst="bentArrow">
            <a:avLst>
              <a:gd fmla="val 25000" name="adj1"/>
              <a:gd fmla="val 26991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562350" y="1876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2476150" y="2533650"/>
            <a:ext cx="3753300" cy="476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http://domain.com/?key=value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- Request Data from Resource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/>
          <p:nvPr/>
        </p:nvSpPr>
        <p:spPr>
          <a:xfrm>
            <a:off x="2143125" y="2009775"/>
            <a:ext cx="4086300" cy="476400"/>
          </a:xfrm>
          <a:prstGeom prst="bentArrow">
            <a:avLst>
              <a:gd fmla="val 25000" name="adj1"/>
              <a:gd fmla="val 26991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 rot="10800000">
            <a:off x="2257575" y="3817425"/>
            <a:ext cx="4600500" cy="42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3562350" y="1876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3562350" y="3817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2476150" y="2533650"/>
            <a:ext cx="3753300" cy="476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http://domain.com/?key=value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been able to use HTML forms to allow client users send information in their browser to the backend of our Django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Django website can then Create/Read/Update/Delete information in the database based on the HTML forms.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GET request is sent in the URL. This means a few things: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 can be bookmarked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 saved in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 can be cached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 has length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GET request can only request data, not modify or update anything.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 to send information for the specific purpose of updating some backend information?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would not want that information in the URL and our main concern is no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 back, but instead sending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Request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4" name="Google Shape;25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2143125" y="2009775"/>
            <a:ext cx="4086300" cy="476400"/>
          </a:xfrm>
          <a:prstGeom prst="bentArrow">
            <a:avLst>
              <a:gd fmla="val 25000" name="adj1"/>
              <a:gd fmla="val 26991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 rot="10800000">
            <a:off x="2257575" y="3817425"/>
            <a:ext cx="4600500" cy="42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3562350" y="1876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562350" y="3817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3029225" y="2486175"/>
            <a:ext cx="2733900" cy="476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http://domain.com/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3029225" y="2999625"/>
            <a:ext cx="2733900" cy="476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HTTP    {‘key’:’value’}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Request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828675" y="2575625"/>
            <a:ext cx="1647474" cy="12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6316200" y="2009775"/>
            <a:ext cx="1443751" cy="1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/>
          <p:nvPr/>
        </p:nvSpPr>
        <p:spPr>
          <a:xfrm>
            <a:off x="2143125" y="2009775"/>
            <a:ext cx="4086300" cy="476400"/>
          </a:xfrm>
          <a:prstGeom prst="bentArrow">
            <a:avLst>
              <a:gd fmla="val 25000" name="adj1"/>
              <a:gd fmla="val 26991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 rot="10800000">
            <a:off x="2257575" y="3817425"/>
            <a:ext cx="4600500" cy="42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3562350" y="1876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3562350" y="3817425"/>
            <a:ext cx="1647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3029225" y="2486175"/>
            <a:ext cx="2733900" cy="476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http://domain.com/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7001150" y="1723275"/>
            <a:ext cx="1647600" cy="76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{‘key’:’value’}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see that HTML forms are actually quite readable by the browser, how can we make sure the HTML form on the page is being correctly used by the appropriate user?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 malicious actor try 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fake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HTML form?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this forgery attempt…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#1: Bank Website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#2: Hacker Forges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#2: Hacker Forges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0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#2: Hacker Forges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1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1"/>
          <p:cNvSpPr/>
          <p:nvPr/>
        </p:nvSpPr>
        <p:spPr>
          <a:xfrm>
            <a:off x="5882625" y="1906150"/>
            <a:ext cx="2949600" cy="12021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POST Request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{“send_money”: “Tom”}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interactions based on HTML forms are extremely common across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HTML forms require a lot of processing to connect with Django, especially when we want to later connect these inputs to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#2: Hacker Forges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2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2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5882625" y="1906150"/>
            <a:ext cx="2949600" cy="12021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POST Request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{“send_money”: “Tom”}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1042425" y="1906150"/>
            <a:ext cx="2949600" cy="12021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POST Request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{“send_money”: “Tom”}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#2: Hacker Forges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3"/>
          <p:cNvSpPr/>
          <p:nvPr/>
        </p:nvSpPr>
        <p:spPr>
          <a:xfrm>
            <a:off x="5882625" y="1906150"/>
            <a:ext cx="2949600" cy="12021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POST Request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{“send_money”: “Tom”}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3"/>
          <p:cNvSpPr/>
          <p:nvPr/>
        </p:nvSpPr>
        <p:spPr>
          <a:xfrm>
            <a:off x="739125" y="1906150"/>
            <a:ext cx="3391800" cy="12021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POST Request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{“send_money”: “Hacker”}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#3: Phishing to send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4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4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4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#3: Phishing to send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5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5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" name="Google Shape;392;p45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#3: Phishing to send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6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6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6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6"/>
          <p:cNvSpPr/>
          <p:nvPr/>
        </p:nvSpPr>
        <p:spPr>
          <a:xfrm>
            <a:off x="2968050" y="193837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6"/>
          <p:cNvSpPr/>
          <p:nvPr/>
        </p:nvSpPr>
        <p:spPr>
          <a:xfrm>
            <a:off x="1528875" y="2318625"/>
            <a:ext cx="1306200" cy="921300"/>
          </a:xfrm>
          <a:prstGeom prst="bentArrow">
            <a:avLst>
              <a:gd fmla="val 20881" name="adj1"/>
              <a:gd fmla="val 20881" name="adj2"/>
              <a:gd fmla="val 25000" name="adj3"/>
              <a:gd fmla="val 43750" name="adj4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#4: Sends Form Request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7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7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7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7"/>
          <p:cNvSpPr/>
          <p:nvPr/>
        </p:nvSpPr>
        <p:spPr>
          <a:xfrm>
            <a:off x="2968050" y="193837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#4: Sends Form Request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8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8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789550" y="3351375"/>
            <a:ext cx="1551326" cy="127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8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/>
          <p:nvPr/>
        </p:nvSpPr>
        <p:spPr>
          <a:xfrm>
            <a:off x="5975175" y="171562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8"/>
          <p:cNvSpPr/>
          <p:nvPr/>
        </p:nvSpPr>
        <p:spPr>
          <a:xfrm rot="5400000">
            <a:off x="6862100" y="2230125"/>
            <a:ext cx="1068300" cy="921300"/>
          </a:xfrm>
          <a:prstGeom prst="bentArrow">
            <a:avLst>
              <a:gd fmla="val 20881" name="adj1"/>
              <a:gd fmla="val 20881" name="adj2"/>
              <a:gd fmla="val 25000" name="adj3"/>
              <a:gd fmla="val 43750" name="adj4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8"/>
          <p:cNvSpPr/>
          <p:nvPr/>
        </p:nvSpPr>
        <p:spPr>
          <a:xfrm>
            <a:off x="5012513" y="2110425"/>
            <a:ext cx="911400" cy="34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CSRF - Cross-Site Request Forgery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9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9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1113750" y="3175650"/>
            <a:ext cx="1690875" cy="13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9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49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prevent this attack?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generate a random cryptographic token with every form during each session.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server could then confirm if the token matches with the current session.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prevent this attack?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each session has a unique token, only the true original form would be accepted as authentic.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Django comes with a built-in Forms class which can be used with Django and Python to create forms and then send that form to the template through a simple Tag call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{{form}}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CSRF Token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2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2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1113750" y="3175650"/>
            <a:ext cx="1690875" cy="13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2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2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2"/>
          <p:cNvSpPr/>
          <p:nvPr/>
        </p:nvSpPr>
        <p:spPr>
          <a:xfrm>
            <a:off x="8089875" y="3391875"/>
            <a:ext cx="742500" cy="475800"/>
          </a:xfrm>
          <a:prstGeom prst="bevel">
            <a:avLst>
              <a:gd fmla="val 125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474" name="Google Shape;474;p52"/>
          <p:cNvSpPr/>
          <p:nvPr/>
        </p:nvSpPr>
        <p:spPr>
          <a:xfrm>
            <a:off x="6855150" y="2916000"/>
            <a:ext cx="742500" cy="475800"/>
          </a:xfrm>
          <a:prstGeom prst="bevel">
            <a:avLst>
              <a:gd fmla="val 125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CSRF Token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3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3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1113750" y="3175650"/>
            <a:ext cx="1690875" cy="13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3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3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3"/>
          <p:cNvSpPr/>
          <p:nvPr/>
        </p:nvSpPr>
        <p:spPr>
          <a:xfrm>
            <a:off x="8089875" y="3391875"/>
            <a:ext cx="742500" cy="475800"/>
          </a:xfrm>
          <a:prstGeom prst="bevel">
            <a:avLst>
              <a:gd fmla="val 125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488" name="Google Shape;488;p53"/>
          <p:cNvSpPr/>
          <p:nvPr/>
        </p:nvSpPr>
        <p:spPr>
          <a:xfrm>
            <a:off x="6855150" y="2916000"/>
            <a:ext cx="742500" cy="475800"/>
          </a:xfrm>
          <a:prstGeom prst="bevel">
            <a:avLst>
              <a:gd fmla="val 125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489" name="Google Shape;489;p53"/>
          <p:cNvSpPr/>
          <p:nvPr/>
        </p:nvSpPr>
        <p:spPr>
          <a:xfrm>
            <a:off x="7421625" y="2571750"/>
            <a:ext cx="516300" cy="516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3"/>
          <p:cNvSpPr/>
          <p:nvPr/>
        </p:nvSpPr>
        <p:spPr>
          <a:xfrm>
            <a:off x="8556825" y="3017775"/>
            <a:ext cx="516300" cy="516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53"/>
          <p:cNvCxnSpPr>
            <a:stCxn id="489" idx="0"/>
          </p:cNvCxnSpPr>
          <p:nvPr/>
        </p:nvCxnSpPr>
        <p:spPr>
          <a:xfrm>
            <a:off x="7679775" y="2571750"/>
            <a:ext cx="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3"/>
          <p:cNvCxnSpPr/>
          <p:nvPr/>
        </p:nvCxnSpPr>
        <p:spPr>
          <a:xfrm>
            <a:off x="8814975" y="3017250"/>
            <a:ext cx="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3"/>
          <p:cNvCxnSpPr/>
          <p:nvPr/>
        </p:nvCxnSpPr>
        <p:spPr>
          <a:xfrm>
            <a:off x="8818875" y="3300750"/>
            <a:ext cx="148500" cy="14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3"/>
          <p:cNvCxnSpPr>
            <a:endCxn id="489" idx="5"/>
          </p:cNvCxnSpPr>
          <p:nvPr/>
        </p:nvCxnSpPr>
        <p:spPr>
          <a:xfrm>
            <a:off x="7685015" y="2855240"/>
            <a:ext cx="177300" cy="15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CSRF Token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4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4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1113750" y="3175650"/>
            <a:ext cx="1690875" cy="13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4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4"/>
          <p:cNvSpPr/>
          <p:nvPr/>
        </p:nvSpPr>
        <p:spPr>
          <a:xfrm>
            <a:off x="7361775" y="3667375"/>
            <a:ext cx="890100" cy="1134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54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4"/>
          <p:cNvSpPr/>
          <p:nvPr/>
        </p:nvSpPr>
        <p:spPr>
          <a:xfrm>
            <a:off x="8089875" y="3391875"/>
            <a:ext cx="742500" cy="475800"/>
          </a:xfrm>
          <a:prstGeom prst="bevel">
            <a:avLst>
              <a:gd fmla="val 125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509" name="Google Shape;509;p54"/>
          <p:cNvSpPr/>
          <p:nvPr/>
        </p:nvSpPr>
        <p:spPr>
          <a:xfrm>
            <a:off x="6855150" y="2916000"/>
            <a:ext cx="742500" cy="475800"/>
          </a:xfrm>
          <a:prstGeom prst="bevel">
            <a:avLst>
              <a:gd fmla="val 12500" name="adj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510" name="Google Shape;510;p54"/>
          <p:cNvSpPr/>
          <p:nvPr/>
        </p:nvSpPr>
        <p:spPr>
          <a:xfrm>
            <a:off x="2804625" y="3391875"/>
            <a:ext cx="742500" cy="475800"/>
          </a:xfrm>
          <a:prstGeom prst="bevel">
            <a:avLst>
              <a:gd fmla="val 125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511" name="Google Shape;511;p54"/>
          <p:cNvSpPr/>
          <p:nvPr/>
        </p:nvSpPr>
        <p:spPr>
          <a:xfrm>
            <a:off x="7421625" y="2571750"/>
            <a:ext cx="516300" cy="516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54"/>
          <p:cNvCxnSpPr>
            <a:stCxn id="511" idx="0"/>
          </p:cNvCxnSpPr>
          <p:nvPr/>
        </p:nvCxnSpPr>
        <p:spPr>
          <a:xfrm>
            <a:off x="7679775" y="2571750"/>
            <a:ext cx="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54"/>
          <p:cNvCxnSpPr>
            <a:endCxn id="511" idx="5"/>
          </p:cNvCxnSpPr>
          <p:nvPr/>
        </p:nvCxnSpPr>
        <p:spPr>
          <a:xfrm>
            <a:off x="7685015" y="2855240"/>
            <a:ext cx="177300" cy="15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CSRF Token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5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5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1113750" y="3175650"/>
            <a:ext cx="1690875" cy="13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5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5"/>
          <p:cNvSpPr/>
          <p:nvPr/>
        </p:nvSpPr>
        <p:spPr>
          <a:xfrm>
            <a:off x="2178300" y="3667375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5"/>
          <p:cNvSpPr/>
          <p:nvPr/>
        </p:nvSpPr>
        <p:spPr>
          <a:xfrm>
            <a:off x="6855150" y="2916000"/>
            <a:ext cx="742500" cy="475800"/>
          </a:xfrm>
          <a:prstGeom prst="bevel">
            <a:avLst>
              <a:gd fmla="val 12500" name="adj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527" name="Google Shape;527;p55"/>
          <p:cNvSpPr/>
          <p:nvPr/>
        </p:nvSpPr>
        <p:spPr>
          <a:xfrm>
            <a:off x="2804625" y="3391875"/>
            <a:ext cx="742500" cy="475800"/>
          </a:xfrm>
          <a:prstGeom prst="bevel">
            <a:avLst>
              <a:gd fmla="val 125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528" name="Google Shape;528;p55"/>
          <p:cNvSpPr/>
          <p:nvPr/>
        </p:nvSpPr>
        <p:spPr>
          <a:xfrm>
            <a:off x="7421625" y="2571750"/>
            <a:ext cx="516300" cy="516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55"/>
          <p:cNvCxnSpPr>
            <a:stCxn id="528" idx="0"/>
          </p:cNvCxnSpPr>
          <p:nvPr/>
        </p:nvCxnSpPr>
        <p:spPr>
          <a:xfrm>
            <a:off x="7679775" y="2571750"/>
            <a:ext cx="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5"/>
          <p:cNvCxnSpPr>
            <a:endCxn id="528" idx="5"/>
          </p:cNvCxnSpPr>
          <p:nvPr/>
        </p:nvCxnSpPr>
        <p:spPr>
          <a:xfrm>
            <a:off x="7685015" y="2855240"/>
            <a:ext cx="177300" cy="15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CSRF Token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6"/>
          <p:cNvPicPr preferRelativeResize="0"/>
          <p:nvPr/>
        </p:nvPicPr>
        <p:blipFill rotWithShape="1">
          <a:blip r:embed="rId4">
            <a:alphaModFix/>
          </a:blip>
          <a:srcRect b="8350" l="16591" r="8501" t="7636"/>
          <a:stretch/>
        </p:blipFill>
        <p:spPr>
          <a:xfrm>
            <a:off x="5882625" y="3204012"/>
            <a:ext cx="2369251" cy="1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6"/>
          <p:cNvPicPr preferRelativeResize="0"/>
          <p:nvPr/>
        </p:nvPicPr>
        <p:blipFill rotWithShape="1">
          <a:blip r:embed="rId5">
            <a:alphaModFix/>
          </a:blip>
          <a:srcRect b="6352" l="7714" r="20983" t="6976"/>
          <a:stretch/>
        </p:blipFill>
        <p:spPr>
          <a:xfrm>
            <a:off x="1113750" y="3175650"/>
            <a:ext cx="1690875" cy="13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6"/>
          <p:cNvPicPr preferRelativeResize="0"/>
          <p:nvPr/>
        </p:nvPicPr>
        <p:blipFill rotWithShape="1">
          <a:blip r:embed="rId6">
            <a:alphaModFix/>
          </a:blip>
          <a:srcRect b="9378" l="13064" r="13578" t="10054"/>
          <a:stretch/>
        </p:blipFill>
        <p:spPr>
          <a:xfrm>
            <a:off x="3817125" y="1782325"/>
            <a:ext cx="1144124" cy="1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6"/>
          <p:cNvSpPr/>
          <p:nvPr/>
        </p:nvSpPr>
        <p:spPr>
          <a:xfrm>
            <a:off x="5988363" y="1607000"/>
            <a:ext cx="890100" cy="1134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6855150" y="2916000"/>
            <a:ext cx="742500" cy="475800"/>
          </a:xfrm>
          <a:prstGeom prst="bevel">
            <a:avLst>
              <a:gd fmla="val 12500" name="adj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544" name="Google Shape;544;p56"/>
          <p:cNvSpPr/>
          <p:nvPr/>
        </p:nvSpPr>
        <p:spPr>
          <a:xfrm>
            <a:off x="6614688" y="1331500"/>
            <a:ext cx="742500" cy="475800"/>
          </a:xfrm>
          <a:prstGeom prst="bevel">
            <a:avLst>
              <a:gd fmla="val 125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CSRF</a:t>
            </a:r>
            <a:endParaRPr b="1" sz="1200"/>
          </a:p>
        </p:txBody>
      </p:sp>
      <p:sp>
        <p:nvSpPr>
          <p:cNvPr id="545" name="Google Shape;545;p56"/>
          <p:cNvSpPr/>
          <p:nvPr/>
        </p:nvSpPr>
        <p:spPr>
          <a:xfrm>
            <a:off x="2288250" y="1994700"/>
            <a:ext cx="1306200" cy="921300"/>
          </a:xfrm>
          <a:prstGeom prst="bentArrow">
            <a:avLst>
              <a:gd fmla="val 20881" name="adj1"/>
              <a:gd fmla="val 20881" name="adj2"/>
              <a:gd fmla="val 25000" name="adj3"/>
              <a:gd fmla="val 43750" name="adj4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6"/>
          <p:cNvSpPr/>
          <p:nvPr/>
        </p:nvSpPr>
        <p:spPr>
          <a:xfrm rot="5400000">
            <a:off x="6944475" y="2183925"/>
            <a:ext cx="1068300" cy="921300"/>
          </a:xfrm>
          <a:prstGeom prst="bentArrow">
            <a:avLst>
              <a:gd fmla="val 20881" name="adj1"/>
              <a:gd fmla="val 20881" name="adj2"/>
              <a:gd fmla="val 25000" name="adj3"/>
              <a:gd fmla="val 43750" name="adj4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6"/>
          <p:cNvSpPr/>
          <p:nvPr/>
        </p:nvSpPr>
        <p:spPr>
          <a:xfrm>
            <a:off x="5012513" y="2110425"/>
            <a:ext cx="911400" cy="34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creates these CSRF tokens for us automatically with a simple tag call!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simply remember to provide: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csrf_token %}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information on Django’s built-in CSRF protection system: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docs.djangoproject.com/en/4.0/ref/csrf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Form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0" name="Google Shape;57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new Django project and Django app and then we can use Django Forms instead of a manually created HTML form!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the steps we will perform in this lecture to create a car rental review feedback form…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Project and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Templates, Views, and URLs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forms.py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Django Form Class inside forms.py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Django Form to View for context insertion inside Template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rapidly develop forms for the client while only needing to work mainly with Django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huge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productivity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improvement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make our overall website code more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2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Form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Rendering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94" name="Google Shape;59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passing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{{form}}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template, we saw that the HTML tags rendered by the Django Form Widgets are all in the same line and don’t look visually appealing.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details around template rendering inside the .html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2" name="Google Shape;60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3" name="Google Shape;60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4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Form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Widgets and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10" name="Google Shape;61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 Form Field inside forms.py ends up generating a Django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widget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in turn renders the actual HTML form input/label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have more control over styling and presentation, we can access widget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linking a static files directory to hold our custom CSS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app/static/app/custom.css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Load static directory in 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static CSS file connection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migrate to load new app in settings.py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7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ModelForm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34" name="Google Shape;63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use forms to directly interact with a model, such as creating a new instance of a data point inside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Django provides the ModelForm class which automatically creates a Form with fields connected to each model field.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9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ModelForm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Customization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50" name="Google Shape;65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Form 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and CSRF Review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Form Class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 Fields and 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 Widgets and  CSS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GET, POST, and CSRF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HTTP (Hyptertext Transfer Protocol) is the foundation for the method of sending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over the world wide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Recall, HTTPS is simply an encrypted version of HTTP.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