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b5de4075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b5de4075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b5de4075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b5de4075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5de40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b5de40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b5de407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b5de407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b5de407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b5de407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b5de407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b5de407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b5de407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b5de407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b5de4075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b5de4075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b5de407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b5de407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b5de4075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b5de4075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b5de4075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b5de4075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b5de4075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b5de4075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b5de4075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b5de4075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b5de4075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b5de4075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b5de4075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b5de4075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b5de4075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b5de4075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b5de4075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b5de4075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b5de4075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b5de4075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b5de4075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b5de4075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b5de4075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b5de4075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b5de4075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b5de4075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b5de4075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b5de4075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b5de4075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b5de4075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b5de4075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b5de4075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b5de4075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b5de4075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b5de4075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b5de4075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b5de4075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b5de4075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b5de407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b5de407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b5de4075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b5de4075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b5de4075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b5de4075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b5de4075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b5de4075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b5de4075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b5de4075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b5de4075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b5de4075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jp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Django Deployment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a:t>
            </a:r>
            <a:r>
              <a:rPr b="1" lang="en">
                <a:latin typeface="Montserrat"/>
                <a:ea typeface="Montserrat"/>
                <a:cs typeface="Montserrat"/>
                <a:sym typeface="Montserrat"/>
              </a:rPr>
              <a:t>n Linode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Version Control: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a way to edit our websites code and keep track of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this we use a system called </a:t>
            </a:r>
            <a:r>
              <a:rPr b="1" lang="en" sz="2900">
                <a:solidFill>
                  <a:srgbClr val="434343"/>
                </a:solidFill>
                <a:latin typeface="Montserrat"/>
                <a:ea typeface="Montserrat"/>
                <a:cs typeface="Montserrat"/>
                <a:sym typeface="Montserrat"/>
              </a:rPr>
              <a:t>git</a:t>
            </a:r>
            <a:r>
              <a:rPr lang="en" sz="2900">
                <a:solidFill>
                  <a:srgbClr val="434343"/>
                </a:solidFill>
                <a:latin typeface="Montserrat"/>
                <a:ea typeface="Montserrat"/>
                <a:cs typeface="Montserrat"/>
                <a:sym typeface="Montserrat"/>
              </a:rPr>
              <a:t> that keeps track of versions, and we use </a:t>
            </a:r>
            <a:r>
              <a:rPr b="1" lang="en" sz="2900">
                <a:solidFill>
                  <a:srgbClr val="434343"/>
                </a:solidFill>
                <a:latin typeface="Montserrat"/>
                <a:ea typeface="Montserrat"/>
                <a:cs typeface="Montserrat"/>
                <a:sym typeface="Montserrat"/>
              </a:rPr>
              <a:t>GitHub</a:t>
            </a:r>
            <a:r>
              <a:rPr lang="en" sz="2900">
                <a:solidFill>
                  <a:srgbClr val="434343"/>
                </a:solidFill>
                <a:latin typeface="Montserrat"/>
                <a:ea typeface="Montserrat"/>
                <a:cs typeface="Montserrat"/>
                <a:sym typeface="Montserrat"/>
              </a:rPr>
              <a:t> to store our code.</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visualize our website hosting structure and version control structure…</a:t>
            </a:r>
            <a:endParaRPr sz="29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43" name="Google Shape;143;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 name="Google Shape;145;p24"/>
          <p:cNvSpPr/>
          <p:nvPr/>
        </p:nvSpPr>
        <p:spPr>
          <a:xfrm>
            <a:off x="2719650" y="1465125"/>
            <a:ext cx="2080200" cy="2543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SERVER</a:t>
            </a:r>
            <a:endParaRPr b="1" sz="21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51" name="Google Shape;151;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 name="Google Shape;153;p25"/>
          <p:cNvSpPr/>
          <p:nvPr/>
        </p:nvSpPr>
        <p:spPr>
          <a:xfrm>
            <a:off x="2719650" y="1465125"/>
            <a:ext cx="2080200" cy="2543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SERVER</a:t>
            </a:r>
            <a:endParaRPr b="1" sz="2100">
              <a:latin typeface="Montserrat"/>
              <a:ea typeface="Montserrat"/>
              <a:cs typeface="Montserrat"/>
              <a:sym typeface="Montserrat"/>
            </a:endParaRPr>
          </a:p>
        </p:txBody>
      </p:sp>
      <p:sp>
        <p:nvSpPr>
          <p:cNvPr id="154" name="Google Shape;154;p25"/>
          <p:cNvSpPr/>
          <p:nvPr/>
        </p:nvSpPr>
        <p:spPr>
          <a:xfrm>
            <a:off x="2925000" y="2405700"/>
            <a:ext cx="1669500" cy="14235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DJANGO</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WEB</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APP</a:t>
            </a:r>
            <a:endParaRPr b="1" sz="21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2" name="Google Shape;162;p26"/>
          <p:cNvSpPr/>
          <p:nvPr/>
        </p:nvSpPr>
        <p:spPr>
          <a:xfrm>
            <a:off x="2719650" y="1465125"/>
            <a:ext cx="2080200" cy="2543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SERVER</a:t>
            </a:r>
            <a:endParaRPr b="1" sz="2100">
              <a:latin typeface="Montserrat"/>
              <a:ea typeface="Montserrat"/>
              <a:cs typeface="Montserrat"/>
              <a:sym typeface="Montserrat"/>
            </a:endParaRPr>
          </a:p>
        </p:txBody>
      </p:sp>
      <p:pic>
        <p:nvPicPr>
          <p:cNvPr id="163" name="Google Shape;163;p26"/>
          <p:cNvPicPr preferRelativeResize="0"/>
          <p:nvPr/>
        </p:nvPicPr>
        <p:blipFill rotWithShape="1">
          <a:blip r:embed="rId4">
            <a:alphaModFix/>
          </a:blip>
          <a:srcRect b="10550" l="32879" r="19324" t="38286"/>
          <a:stretch/>
        </p:blipFill>
        <p:spPr>
          <a:xfrm>
            <a:off x="223000" y="1992775"/>
            <a:ext cx="1443749" cy="1088199"/>
          </a:xfrm>
          <a:prstGeom prst="rect">
            <a:avLst/>
          </a:prstGeom>
          <a:noFill/>
          <a:ln>
            <a:noFill/>
          </a:ln>
        </p:spPr>
      </p:pic>
      <p:sp>
        <p:nvSpPr>
          <p:cNvPr id="164" name="Google Shape;164;p26"/>
          <p:cNvSpPr txBox="1"/>
          <p:nvPr/>
        </p:nvSpPr>
        <p:spPr>
          <a:xfrm>
            <a:off x="239725" y="30809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165" name="Google Shape;165;p26"/>
          <p:cNvSpPr/>
          <p:nvPr/>
        </p:nvSpPr>
        <p:spPr>
          <a:xfrm rot="5400000">
            <a:off x="1984150" y="2088300"/>
            <a:ext cx="332100" cy="966900"/>
          </a:xfrm>
          <a:prstGeom prst="upDownArrow">
            <a:avLst>
              <a:gd fmla="val 50000" name="adj1"/>
              <a:gd fmla="val 50000" name="adj2"/>
            </a:avLst>
          </a:prstGeom>
          <a:solidFill>
            <a:srgbClr val="EFEFEF"/>
          </a:solidFill>
          <a:ln cap="flat" cmpd="sng" w="1905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2925000" y="2405700"/>
            <a:ext cx="1669500" cy="14235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DJANGO</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WEB</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APP</a:t>
            </a:r>
            <a:endParaRPr b="1" sz="21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2581412" y="3720000"/>
            <a:ext cx="2356673" cy="1423500"/>
          </a:xfrm>
          <a:prstGeom prst="rect">
            <a:avLst/>
          </a:prstGeom>
          <a:noFill/>
          <a:ln>
            <a:noFill/>
          </a:ln>
        </p:spPr>
      </p:pic>
      <p:sp>
        <p:nvSpPr>
          <p:cNvPr id="172" name="Google Shape;172;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73" name="Google Shape;173;p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175" name="Google Shape;175;p27"/>
          <p:cNvSpPr/>
          <p:nvPr/>
        </p:nvSpPr>
        <p:spPr>
          <a:xfrm>
            <a:off x="2719650" y="1465125"/>
            <a:ext cx="2080200" cy="2543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SERVER</a:t>
            </a:r>
            <a:endParaRPr b="1" sz="2100">
              <a:latin typeface="Montserrat"/>
              <a:ea typeface="Montserrat"/>
              <a:cs typeface="Montserrat"/>
              <a:sym typeface="Montserrat"/>
            </a:endParaRPr>
          </a:p>
        </p:txBody>
      </p:sp>
      <p:pic>
        <p:nvPicPr>
          <p:cNvPr id="176" name="Google Shape;176;p27"/>
          <p:cNvPicPr preferRelativeResize="0"/>
          <p:nvPr/>
        </p:nvPicPr>
        <p:blipFill rotWithShape="1">
          <a:blip r:embed="rId5">
            <a:alphaModFix/>
          </a:blip>
          <a:srcRect b="10550" l="32879" r="19324" t="38286"/>
          <a:stretch/>
        </p:blipFill>
        <p:spPr>
          <a:xfrm>
            <a:off x="223000" y="1992775"/>
            <a:ext cx="1443749" cy="1088199"/>
          </a:xfrm>
          <a:prstGeom prst="rect">
            <a:avLst/>
          </a:prstGeom>
          <a:noFill/>
          <a:ln>
            <a:noFill/>
          </a:ln>
        </p:spPr>
      </p:pic>
      <p:sp>
        <p:nvSpPr>
          <p:cNvPr id="177" name="Google Shape;177;p27"/>
          <p:cNvSpPr txBox="1"/>
          <p:nvPr/>
        </p:nvSpPr>
        <p:spPr>
          <a:xfrm>
            <a:off x="239725" y="30809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178" name="Google Shape;178;p27"/>
          <p:cNvSpPr/>
          <p:nvPr/>
        </p:nvSpPr>
        <p:spPr>
          <a:xfrm rot="5400000">
            <a:off x="1984150" y="2088300"/>
            <a:ext cx="332100" cy="966900"/>
          </a:xfrm>
          <a:prstGeom prst="upDownArrow">
            <a:avLst>
              <a:gd fmla="val 50000" name="adj1"/>
              <a:gd fmla="val 50000" name="adj2"/>
            </a:avLst>
          </a:prstGeom>
          <a:solidFill>
            <a:srgbClr val="EFEFEF"/>
          </a:solidFill>
          <a:ln cap="flat" cmpd="sng" w="1905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2925000" y="2405700"/>
            <a:ext cx="1669500" cy="14235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DJANGO</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WEB</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APP</a:t>
            </a:r>
            <a:endParaRPr b="1" sz="21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a:blip r:embed="rId3">
            <a:alphaModFix/>
          </a:blip>
          <a:stretch>
            <a:fillRect/>
          </a:stretch>
        </p:blipFill>
        <p:spPr>
          <a:xfrm>
            <a:off x="6171575" y="4008825"/>
            <a:ext cx="1669500" cy="921834"/>
          </a:xfrm>
          <a:prstGeom prst="rect">
            <a:avLst/>
          </a:prstGeom>
          <a:noFill/>
          <a:ln>
            <a:noFill/>
          </a:ln>
        </p:spPr>
      </p:pic>
      <p:sp>
        <p:nvSpPr>
          <p:cNvPr id="185" name="Google Shape;185;p28"/>
          <p:cNvSpPr/>
          <p:nvPr/>
        </p:nvSpPr>
        <p:spPr>
          <a:xfrm>
            <a:off x="5966225" y="1465125"/>
            <a:ext cx="2080200" cy="25437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REPO</a:t>
            </a:r>
            <a:endParaRPr b="1" sz="2100">
              <a:latin typeface="Montserrat"/>
              <a:ea typeface="Montserrat"/>
              <a:cs typeface="Montserrat"/>
              <a:sym typeface="Montserrat"/>
            </a:endParaRPr>
          </a:p>
        </p:txBody>
      </p:sp>
      <p:pic>
        <p:nvPicPr>
          <p:cNvPr id="186" name="Google Shape;186;p28"/>
          <p:cNvPicPr preferRelativeResize="0"/>
          <p:nvPr/>
        </p:nvPicPr>
        <p:blipFill>
          <a:blip r:embed="rId4">
            <a:alphaModFix/>
          </a:blip>
          <a:stretch>
            <a:fillRect/>
          </a:stretch>
        </p:blipFill>
        <p:spPr>
          <a:xfrm>
            <a:off x="2581412" y="3720000"/>
            <a:ext cx="2356673" cy="1423500"/>
          </a:xfrm>
          <a:prstGeom prst="rect">
            <a:avLst/>
          </a:prstGeom>
          <a:noFill/>
          <a:ln>
            <a:noFill/>
          </a:ln>
        </p:spPr>
      </p:pic>
      <p:sp>
        <p:nvSpPr>
          <p:cNvPr id="187" name="Google Shape;187;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188" name="Google Shape;188;p28"/>
          <p:cNvPicPr preferRelativeResize="0"/>
          <p:nvPr/>
        </p:nvPicPr>
        <p:blipFill rotWithShape="1">
          <a:blip r:embed="rId5">
            <a:alphaModFix/>
          </a:blip>
          <a:srcRect b="38251" l="51048" r="35216" t="14424"/>
          <a:stretch/>
        </p:blipFill>
        <p:spPr>
          <a:xfrm>
            <a:off x="152400" y="152400"/>
            <a:ext cx="890025" cy="859476"/>
          </a:xfrm>
          <a:prstGeom prst="rect">
            <a:avLst/>
          </a:prstGeom>
          <a:noFill/>
          <a:ln>
            <a:noFill/>
          </a:ln>
        </p:spPr>
      </p:pic>
      <p:pic>
        <p:nvPicPr>
          <p:cNvPr descr="watermark.jpg" id="189" name="Google Shape;189;p28"/>
          <p:cNvPicPr preferRelativeResize="0"/>
          <p:nvPr/>
        </p:nvPicPr>
        <p:blipFill rotWithShape="1">
          <a:blip r:embed="rId5">
            <a:alphaModFix/>
          </a:blip>
          <a:srcRect b="38442" l="-230" r="230" t="8854"/>
          <a:stretch/>
        </p:blipFill>
        <p:spPr>
          <a:xfrm>
            <a:off x="-76200" y="4801375"/>
            <a:ext cx="2315821" cy="342126"/>
          </a:xfrm>
          <a:prstGeom prst="rect">
            <a:avLst/>
          </a:prstGeom>
          <a:noFill/>
          <a:ln>
            <a:noFill/>
          </a:ln>
        </p:spPr>
      </p:pic>
      <p:sp>
        <p:nvSpPr>
          <p:cNvPr id="190" name="Google Shape;190;p28"/>
          <p:cNvSpPr/>
          <p:nvPr/>
        </p:nvSpPr>
        <p:spPr>
          <a:xfrm>
            <a:off x="2719650" y="1465125"/>
            <a:ext cx="2080200" cy="25437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SERVER</a:t>
            </a:r>
            <a:endParaRPr b="1" sz="2100">
              <a:latin typeface="Montserrat"/>
              <a:ea typeface="Montserrat"/>
              <a:cs typeface="Montserrat"/>
              <a:sym typeface="Montserrat"/>
            </a:endParaRPr>
          </a:p>
        </p:txBody>
      </p:sp>
      <p:pic>
        <p:nvPicPr>
          <p:cNvPr id="191" name="Google Shape;191;p28"/>
          <p:cNvPicPr preferRelativeResize="0"/>
          <p:nvPr/>
        </p:nvPicPr>
        <p:blipFill rotWithShape="1">
          <a:blip r:embed="rId6">
            <a:alphaModFix/>
          </a:blip>
          <a:srcRect b="10550" l="32879" r="19324" t="38286"/>
          <a:stretch/>
        </p:blipFill>
        <p:spPr>
          <a:xfrm>
            <a:off x="223000" y="1992775"/>
            <a:ext cx="1443749" cy="1088199"/>
          </a:xfrm>
          <a:prstGeom prst="rect">
            <a:avLst/>
          </a:prstGeom>
          <a:noFill/>
          <a:ln>
            <a:noFill/>
          </a:ln>
        </p:spPr>
      </p:pic>
      <p:sp>
        <p:nvSpPr>
          <p:cNvPr id="192" name="Google Shape;192;p28"/>
          <p:cNvSpPr txBox="1"/>
          <p:nvPr/>
        </p:nvSpPr>
        <p:spPr>
          <a:xfrm>
            <a:off x="239725" y="30809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193" name="Google Shape;193;p28"/>
          <p:cNvSpPr/>
          <p:nvPr/>
        </p:nvSpPr>
        <p:spPr>
          <a:xfrm rot="5400000">
            <a:off x="1984150" y="2088300"/>
            <a:ext cx="332100" cy="966900"/>
          </a:xfrm>
          <a:prstGeom prst="upDownArrow">
            <a:avLst>
              <a:gd fmla="val 50000" name="adj1"/>
              <a:gd fmla="val 50000" name="adj2"/>
            </a:avLst>
          </a:prstGeom>
          <a:solidFill>
            <a:srgbClr val="EFEFEF"/>
          </a:solidFill>
          <a:ln cap="flat" cmpd="sng" w="1905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2925000" y="2405700"/>
            <a:ext cx="1669500" cy="14235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DJANGO</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WEB</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APP</a:t>
            </a:r>
            <a:endParaRPr b="1" sz="2100">
              <a:latin typeface="Montserrat"/>
              <a:ea typeface="Montserrat"/>
              <a:cs typeface="Montserrat"/>
              <a:sym typeface="Montserrat"/>
            </a:endParaRPr>
          </a:p>
        </p:txBody>
      </p:sp>
      <p:sp>
        <p:nvSpPr>
          <p:cNvPr id="195" name="Google Shape;195;p28"/>
          <p:cNvSpPr/>
          <p:nvPr/>
        </p:nvSpPr>
        <p:spPr>
          <a:xfrm>
            <a:off x="6171575" y="2405700"/>
            <a:ext cx="1669500" cy="14235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COPY OF</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WEBSITE</a:t>
            </a:r>
            <a:endParaRPr b="1" sz="2100">
              <a:latin typeface="Montserrat"/>
              <a:ea typeface="Montserrat"/>
              <a:cs typeface="Montserrat"/>
              <a:sym typeface="Montserrat"/>
            </a:endParaRPr>
          </a:p>
          <a:p>
            <a:pPr indent="0" lvl="0" marL="0" rtl="0" algn="ctr">
              <a:spcBef>
                <a:spcPts val="0"/>
              </a:spcBef>
              <a:spcAft>
                <a:spcPts val="0"/>
              </a:spcAft>
              <a:buNone/>
            </a:pPr>
            <a:r>
              <a:rPr b="1" lang="en" sz="2100">
                <a:latin typeface="Montserrat"/>
                <a:ea typeface="Montserrat"/>
                <a:cs typeface="Montserrat"/>
                <a:sym typeface="Montserrat"/>
              </a:rPr>
              <a:t>CODE</a:t>
            </a:r>
            <a:endParaRPr b="1" sz="2100">
              <a:latin typeface="Montserrat"/>
              <a:ea typeface="Montserrat"/>
              <a:cs typeface="Montserrat"/>
              <a:sym typeface="Montserrat"/>
            </a:endParaRPr>
          </a:p>
        </p:txBody>
      </p:sp>
      <p:sp>
        <p:nvSpPr>
          <p:cNvPr id="196" name="Google Shape;196;p28"/>
          <p:cNvSpPr/>
          <p:nvPr/>
        </p:nvSpPr>
        <p:spPr>
          <a:xfrm rot="5400000">
            <a:off x="5230175" y="2254175"/>
            <a:ext cx="332100" cy="1550700"/>
          </a:xfrm>
          <a:prstGeom prst="upDownArrow">
            <a:avLst>
              <a:gd fmla="val 50000" name="adj1"/>
              <a:gd fmla="val 50000" name="adj2"/>
            </a:avLst>
          </a:prstGeom>
          <a:solidFill>
            <a:srgbClr val="FFF2CC"/>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9"/>
          <p:cNvPicPr preferRelativeResize="0"/>
          <p:nvPr/>
        </p:nvPicPr>
        <p:blipFill>
          <a:blip r:embed="rId3">
            <a:alphaModFix/>
          </a:blip>
          <a:stretch>
            <a:fillRect/>
          </a:stretch>
        </p:blipFill>
        <p:spPr>
          <a:xfrm>
            <a:off x="6503820" y="4209902"/>
            <a:ext cx="1373646" cy="758474"/>
          </a:xfrm>
          <a:prstGeom prst="rect">
            <a:avLst/>
          </a:prstGeom>
          <a:noFill/>
          <a:ln>
            <a:noFill/>
          </a:ln>
        </p:spPr>
      </p:pic>
      <p:sp>
        <p:nvSpPr>
          <p:cNvPr id="202" name="Google Shape;202;p29"/>
          <p:cNvSpPr/>
          <p:nvPr/>
        </p:nvSpPr>
        <p:spPr>
          <a:xfrm>
            <a:off x="6334860" y="2116975"/>
            <a:ext cx="1711500" cy="20928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GIT</a:t>
            </a:r>
            <a:endParaRPr b="1" sz="1500">
              <a:latin typeface="Montserrat"/>
              <a:ea typeface="Montserrat"/>
              <a:cs typeface="Montserrat"/>
              <a:sym typeface="Montserrat"/>
            </a:endParaRPr>
          </a:p>
          <a:p>
            <a:pPr indent="0" lvl="0" marL="0" rtl="0" algn="ctr">
              <a:spcBef>
                <a:spcPts val="0"/>
              </a:spcBef>
              <a:spcAft>
                <a:spcPts val="0"/>
              </a:spcAft>
              <a:buNone/>
            </a:pPr>
            <a:r>
              <a:rPr b="1" lang="en" sz="1500">
                <a:latin typeface="Montserrat"/>
                <a:ea typeface="Montserrat"/>
                <a:cs typeface="Montserrat"/>
                <a:sym typeface="Montserrat"/>
              </a:rPr>
              <a:t>REPO</a:t>
            </a:r>
            <a:endParaRPr b="1" sz="1500">
              <a:latin typeface="Montserrat"/>
              <a:ea typeface="Montserrat"/>
              <a:cs typeface="Montserrat"/>
              <a:sym typeface="Montserrat"/>
            </a:endParaRPr>
          </a:p>
        </p:txBody>
      </p:sp>
      <p:pic>
        <p:nvPicPr>
          <p:cNvPr id="203" name="Google Shape;203;p29"/>
          <p:cNvPicPr preferRelativeResize="0"/>
          <p:nvPr/>
        </p:nvPicPr>
        <p:blipFill>
          <a:blip r:embed="rId4">
            <a:alphaModFix/>
          </a:blip>
          <a:stretch>
            <a:fillRect/>
          </a:stretch>
        </p:blipFill>
        <p:spPr>
          <a:xfrm>
            <a:off x="3549875" y="3972260"/>
            <a:ext cx="1939044" cy="1171240"/>
          </a:xfrm>
          <a:prstGeom prst="rect">
            <a:avLst/>
          </a:prstGeom>
          <a:noFill/>
          <a:ln>
            <a:noFill/>
          </a:ln>
        </p:spPr>
      </p:pic>
      <p:sp>
        <p:nvSpPr>
          <p:cNvPr id="204" name="Google Shape;20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pic>
        <p:nvPicPr>
          <p:cNvPr descr="watermark.jpg" id="205" name="Google Shape;205;p29"/>
          <p:cNvPicPr preferRelativeResize="0"/>
          <p:nvPr/>
        </p:nvPicPr>
        <p:blipFill rotWithShape="1">
          <a:blip r:embed="rId5">
            <a:alphaModFix/>
          </a:blip>
          <a:srcRect b="38251" l="51048" r="35216" t="14424"/>
          <a:stretch/>
        </p:blipFill>
        <p:spPr>
          <a:xfrm>
            <a:off x="152400" y="152400"/>
            <a:ext cx="890025" cy="859476"/>
          </a:xfrm>
          <a:prstGeom prst="rect">
            <a:avLst/>
          </a:prstGeom>
          <a:noFill/>
          <a:ln>
            <a:noFill/>
          </a:ln>
        </p:spPr>
      </p:pic>
      <p:pic>
        <p:nvPicPr>
          <p:cNvPr descr="watermark.jpg" id="206" name="Google Shape;206;p29"/>
          <p:cNvPicPr preferRelativeResize="0"/>
          <p:nvPr/>
        </p:nvPicPr>
        <p:blipFill rotWithShape="1">
          <a:blip r:embed="rId5">
            <a:alphaModFix/>
          </a:blip>
          <a:srcRect b="38442" l="-230" r="230" t="8854"/>
          <a:stretch/>
        </p:blipFill>
        <p:spPr>
          <a:xfrm>
            <a:off x="-76200" y="4801375"/>
            <a:ext cx="2315821" cy="342126"/>
          </a:xfrm>
          <a:prstGeom prst="rect">
            <a:avLst/>
          </a:prstGeom>
          <a:noFill/>
          <a:ln>
            <a:noFill/>
          </a:ln>
        </p:spPr>
      </p:pic>
      <p:sp>
        <p:nvSpPr>
          <p:cNvPr id="207" name="Google Shape;207;p29"/>
          <p:cNvSpPr/>
          <p:nvPr/>
        </p:nvSpPr>
        <p:spPr>
          <a:xfrm>
            <a:off x="3663615" y="2116975"/>
            <a:ext cx="1711500" cy="20928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SERVER</a:t>
            </a:r>
            <a:endParaRPr b="1" sz="1500">
              <a:latin typeface="Montserrat"/>
              <a:ea typeface="Montserrat"/>
              <a:cs typeface="Montserrat"/>
              <a:sym typeface="Montserrat"/>
            </a:endParaRPr>
          </a:p>
        </p:txBody>
      </p:sp>
      <p:pic>
        <p:nvPicPr>
          <p:cNvPr id="208" name="Google Shape;208;p29"/>
          <p:cNvPicPr preferRelativeResize="0"/>
          <p:nvPr/>
        </p:nvPicPr>
        <p:blipFill rotWithShape="1">
          <a:blip r:embed="rId6">
            <a:alphaModFix/>
          </a:blip>
          <a:srcRect b="10550" l="32879" r="19324" t="38286"/>
          <a:stretch/>
        </p:blipFill>
        <p:spPr>
          <a:xfrm>
            <a:off x="1042425" y="3023375"/>
            <a:ext cx="1443749" cy="1088199"/>
          </a:xfrm>
          <a:prstGeom prst="rect">
            <a:avLst/>
          </a:prstGeom>
          <a:noFill/>
          <a:ln>
            <a:noFill/>
          </a:ln>
        </p:spPr>
      </p:pic>
      <p:sp>
        <p:nvSpPr>
          <p:cNvPr id="209" name="Google Shape;209;p29"/>
          <p:cNvSpPr txBox="1"/>
          <p:nvPr/>
        </p:nvSpPr>
        <p:spPr>
          <a:xfrm>
            <a:off x="1124675" y="411157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User Browser</a:t>
            </a:r>
            <a:endParaRPr>
              <a:latin typeface="Montserrat"/>
              <a:ea typeface="Montserrat"/>
              <a:cs typeface="Montserrat"/>
              <a:sym typeface="Montserrat"/>
            </a:endParaRPr>
          </a:p>
        </p:txBody>
      </p:sp>
      <p:sp>
        <p:nvSpPr>
          <p:cNvPr id="210" name="Google Shape;210;p29"/>
          <p:cNvSpPr/>
          <p:nvPr/>
        </p:nvSpPr>
        <p:spPr>
          <a:xfrm rot="5400000">
            <a:off x="2947975" y="3163775"/>
            <a:ext cx="332100" cy="966900"/>
          </a:xfrm>
          <a:prstGeom prst="upDownArrow">
            <a:avLst>
              <a:gd fmla="val 50000" name="adj1"/>
              <a:gd fmla="val 50000" name="adj2"/>
            </a:avLst>
          </a:prstGeom>
          <a:solidFill>
            <a:srgbClr val="EFEFEF"/>
          </a:solidFill>
          <a:ln cap="flat" cmpd="sng" w="1905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3832575" y="2890869"/>
            <a:ext cx="1373700" cy="1171200"/>
          </a:xfrm>
          <a:prstGeom prst="roundRect">
            <a:avLst>
              <a:gd fmla="val 16667" name="adj"/>
            </a:avLst>
          </a:prstGeom>
          <a:solidFill>
            <a:srgbClr val="B6D7A8"/>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DJANGO</a:t>
            </a:r>
            <a:endParaRPr b="1" sz="1500">
              <a:latin typeface="Montserrat"/>
              <a:ea typeface="Montserrat"/>
              <a:cs typeface="Montserrat"/>
              <a:sym typeface="Montserrat"/>
            </a:endParaRPr>
          </a:p>
          <a:p>
            <a:pPr indent="0" lvl="0" marL="0" rtl="0" algn="ctr">
              <a:spcBef>
                <a:spcPts val="0"/>
              </a:spcBef>
              <a:spcAft>
                <a:spcPts val="0"/>
              </a:spcAft>
              <a:buNone/>
            </a:pPr>
            <a:r>
              <a:rPr b="1" lang="en" sz="1500">
                <a:latin typeface="Montserrat"/>
                <a:ea typeface="Montserrat"/>
                <a:cs typeface="Montserrat"/>
                <a:sym typeface="Montserrat"/>
              </a:rPr>
              <a:t>WEB</a:t>
            </a:r>
            <a:endParaRPr b="1" sz="1500">
              <a:latin typeface="Montserrat"/>
              <a:ea typeface="Montserrat"/>
              <a:cs typeface="Montserrat"/>
              <a:sym typeface="Montserrat"/>
            </a:endParaRPr>
          </a:p>
          <a:p>
            <a:pPr indent="0" lvl="0" marL="0" rtl="0" algn="ctr">
              <a:spcBef>
                <a:spcPts val="0"/>
              </a:spcBef>
              <a:spcAft>
                <a:spcPts val="0"/>
              </a:spcAft>
              <a:buNone/>
            </a:pPr>
            <a:r>
              <a:rPr b="1" lang="en" sz="1500">
                <a:latin typeface="Montserrat"/>
                <a:ea typeface="Montserrat"/>
                <a:cs typeface="Montserrat"/>
                <a:sym typeface="Montserrat"/>
              </a:rPr>
              <a:t>APP</a:t>
            </a:r>
            <a:endParaRPr b="1" sz="1500">
              <a:latin typeface="Montserrat"/>
              <a:ea typeface="Montserrat"/>
              <a:cs typeface="Montserrat"/>
              <a:sym typeface="Montserrat"/>
            </a:endParaRPr>
          </a:p>
        </p:txBody>
      </p:sp>
      <p:sp>
        <p:nvSpPr>
          <p:cNvPr id="212" name="Google Shape;212;p29"/>
          <p:cNvSpPr/>
          <p:nvPr/>
        </p:nvSpPr>
        <p:spPr>
          <a:xfrm>
            <a:off x="6503820" y="2890869"/>
            <a:ext cx="1373700" cy="11712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COPY OF</a:t>
            </a:r>
            <a:endParaRPr b="1" sz="1500">
              <a:latin typeface="Montserrat"/>
              <a:ea typeface="Montserrat"/>
              <a:cs typeface="Montserrat"/>
              <a:sym typeface="Montserrat"/>
            </a:endParaRPr>
          </a:p>
          <a:p>
            <a:pPr indent="0" lvl="0" marL="0" rtl="0" algn="ctr">
              <a:spcBef>
                <a:spcPts val="0"/>
              </a:spcBef>
              <a:spcAft>
                <a:spcPts val="0"/>
              </a:spcAft>
              <a:buNone/>
            </a:pPr>
            <a:r>
              <a:rPr b="1" lang="en" sz="1500">
                <a:latin typeface="Montserrat"/>
                <a:ea typeface="Montserrat"/>
                <a:cs typeface="Montserrat"/>
                <a:sym typeface="Montserrat"/>
              </a:rPr>
              <a:t>WEBSITE</a:t>
            </a:r>
            <a:endParaRPr b="1" sz="1500">
              <a:latin typeface="Montserrat"/>
              <a:ea typeface="Montserrat"/>
              <a:cs typeface="Montserrat"/>
              <a:sym typeface="Montserrat"/>
            </a:endParaRPr>
          </a:p>
          <a:p>
            <a:pPr indent="0" lvl="0" marL="0" rtl="0" algn="ctr">
              <a:spcBef>
                <a:spcPts val="0"/>
              </a:spcBef>
              <a:spcAft>
                <a:spcPts val="0"/>
              </a:spcAft>
              <a:buNone/>
            </a:pPr>
            <a:r>
              <a:rPr b="1" lang="en" sz="1500">
                <a:latin typeface="Montserrat"/>
                <a:ea typeface="Montserrat"/>
                <a:cs typeface="Montserrat"/>
                <a:sym typeface="Montserrat"/>
              </a:rPr>
              <a:t>CODE</a:t>
            </a:r>
            <a:endParaRPr b="1" sz="1500">
              <a:latin typeface="Montserrat"/>
              <a:ea typeface="Montserrat"/>
              <a:cs typeface="Montserrat"/>
              <a:sym typeface="Montserrat"/>
            </a:endParaRPr>
          </a:p>
        </p:txBody>
      </p:sp>
      <p:sp>
        <p:nvSpPr>
          <p:cNvPr id="213" name="Google Shape;213;p29"/>
          <p:cNvSpPr/>
          <p:nvPr/>
        </p:nvSpPr>
        <p:spPr>
          <a:xfrm rot="5400000">
            <a:off x="5729220" y="2766221"/>
            <a:ext cx="273300" cy="1275900"/>
          </a:xfrm>
          <a:prstGeom prst="upDownArrow">
            <a:avLst>
              <a:gd fmla="val 50000" name="adj1"/>
              <a:gd fmla="val 50000" name="adj2"/>
            </a:avLst>
          </a:prstGeom>
          <a:solidFill>
            <a:srgbClr val="FFF2CC"/>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29"/>
          <p:cNvPicPr preferRelativeResize="0"/>
          <p:nvPr/>
        </p:nvPicPr>
        <p:blipFill rotWithShape="1">
          <a:blip r:embed="rId6">
            <a:alphaModFix/>
          </a:blip>
          <a:srcRect b="10550" l="32879" r="19324" t="38286"/>
          <a:stretch/>
        </p:blipFill>
        <p:spPr>
          <a:xfrm>
            <a:off x="6636050" y="437025"/>
            <a:ext cx="1275899" cy="961686"/>
          </a:xfrm>
          <a:prstGeom prst="rect">
            <a:avLst/>
          </a:prstGeom>
          <a:noFill/>
          <a:ln>
            <a:noFill/>
          </a:ln>
        </p:spPr>
      </p:pic>
      <p:sp>
        <p:nvSpPr>
          <p:cNvPr id="215" name="Google Shape;215;p29"/>
          <p:cNvSpPr txBox="1"/>
          <p:nvPr/>
        </p:nvSpPr>
        <p:spPr>
          <a:xfrm>
            <a:off x="6418250" y="1292638"/>
            <a:ext cx="171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Our Computer</a:t>
            </a:r>
            <a:endParaRPr>
              <a:latin typeface="Montserrat"/>
              <a:ea typeface="Montserrat"/>
              <a:cs typeface="Montserrat"/>
              <a:sym typeface="Montserrat"/>
            </a:endParaRPr>
          </a:p>
        </p:txBody>
      </p:sp>
      <p:sp>
        <p:nvSpPr>
          <p:cNvPr id="216" name="Google Shape;216;p29"/>
          <p:cNvSpPr/>
          <p:nvPr/>
        </p:nvSpPr>
        <p:spPr>
          <a:xfrm rot="10800000">
            <a:off x="4120850" y="706175"/>
            <a:ext cx="2515200" cy="1345500"/>
          </a:xfrm>
          <a:prstGeom prst="leftUpArrow">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txBox="1"/>
          <p:nvPr/>
        </p:nvSpPr>
        <p:spPr>
          <a:xfrm>
            <a:off x="4522700" y="1011863"/>
            <a:ext cx="171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SSH Connection</a:t>
            </a:r>
            <a:endParaRPr>
              <a:latin typeface="Montserrat"/>
              <a:ea typeface="Montserrat"/>
              <a:cs typeface="Montserrat"/>
              <a:sym typeface="Montserrat"/>
            </a:endParaRPr>
          </a:p>
        </p:txBody>
      </p:sp>
      <p:sp>
        <p:nvSpPr>
          <p:cNvPr id="218" name="Google Shape;218;p29"/>
          <p:cNvSpPr txBox="1"/>
          <p:nvPr/>
        </p:nvSpPr>
        <p:spPr>
          <a:xfrm>
            <a:off x="5285788" y="2816175"/>
            <a:ext cx="1138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Montserrat"/>
                <a:ea typeface="Montserrat"/>
                <a:cs typeface="Montserrat"/>
                <a:sym typeface="Montserrat"/>
              </a:rPr>
              <a:t>Git</a:t>
            </a:r>
            <a:endParaRPr b="1" sz="1200">
              <a:latin typeface="Montserrat"/>
              <a:ea typeface="Montserrat"/>
              <a:cs typeface="Montserrat"/>
              <a:sym typeface="Montserrat"/>
            </a:endParaRPr>
          </a:p>
          <a:p>
            <a:pPr indent="0" lvl="0" marL="0" rtl="0" algn="ctr">
              <a:spcBef>
                <a:spcPts val="0"/>
              </a:spcBef>
              <a:spcAft>
                <a:spcPts val="0"/>
              </a:spcAft>
              <a:buNone/>
            </a:pPr>
            <a:r>
              <a:rPr b="1" lang="en" sz="1200">
                <a:latin typeface="Montserrat"/>
                <a:ea typeface="Montserrat"/>
                <a:cs typeface="Montserrat"/>
                <a:sym typeface="Montserrat"/>
              </a:rPr>
              <a:t>Commands</a:t>
            </a:r>
            <a:endParaRPr b="1" sz="12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24" name="Google Shape;224;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start off by setting up our Django Web Application using Linode’s marketplace.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will do a lot of setup work for us automatically, by starting a new Django project and linking it to an IP address on the web at a port.</a:t>
            </a:r>
            <a:endParaRPr sz="2900">
              <a:solidFill>
                <a:srgbClr val="434343"/>
              </a:solidFill>
              <a:latin typeface="Montserrat"/>
              <a:ea typeface="Montserrat"/>
              <a:cs typeface="Montserrat"/>
              <a:sym typeface="Montserrat"/>
            </a:endParaRPr>
          </a:p>
        </p:txBody>
      </p:sp>
      <p:pic>
        <p:nvPicPr>
          <p:cNvPr descr="watermark.jpg" id="225" name="Google Shape;225;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 name="Google Shape;22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32" name="Google Shape;232;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we’ll setup a connection to our own code repository base so we can push/pull updates.</a:t>
            </a:r>
            <a:endParaRPr sz="2900">
              <a:solidFill>
                <a:srgbClr val="434343"/>
              </a:solidFill>
              <a:latin typeface="Montserrat"/>
              <a:ea typeface="Montserrat"/>
              <a:cs typeface="Montserrat"/>
              <a:sym typeface="Montserrat"/>
            </a:endParaRPr>
          </a:p>
        </p:txBody>
      </p:sp>
      <p:pic>
        <p:nvPicPr>
          <p:cNvPr descr="watermark.jpg" id="233" name="Google Shape;23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 name="Google Shape;23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how to deploy our Django application to the web so anyone can visit our site!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think about our key requirements…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ctrTitle"/>
          </p:nvPr>
        </p:nvSpPr>
        <p:spPr>
          <a:xfrm>
            <a:off x="311700" y="1125575"/>
            <a:ext cx="8520600" cy="177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Linode Setup</a:t>
            </a:r>
            <a:endParaRPr b="1">
              <a:latin typeface="Montserrat"/>
              <a:ea typeface="Montserrat"/>
              <a:cs typeface="Montserrat"/>
              <a:sym typeface="Montserrat"/>
            </a:endParaRPr>
          </a:p>
        </p:txBody>
      </p:sp>
      <p:sp>
        <p:nvSpPr>
          <p:cNvPr id="240" name="Google Shape;24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41" name="Google Shape;241;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48" name="Google Shape;248;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Pierian Data Link for $100 Linode Credit: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1155CC"/>
              </a:buClr>
              <a:buSzPts val="2900"/>
              <a:buFont typeface="Montserrat"/>
              <a:buChar char="○"/>
            </a:pPr>
            <a:r>
              <a:rPr b="1" lang="en" sz="2900" u="sng">
                <a:solidFill>
                  <a:srgbClr val="1155CC"/>
                </a:solidFill>
                <a:latin typeface="Montserrat"/>
                <a:ea typeface="Montserrat"/>
                <a:cs typeface="Montserrat"/>
                <a:sym typeface="Montserrat"/>
              </a:rPr>
              <a:t>www.linode.com/lp/try/?ifso=pierian</a:t>
            </a:r>
            <a:endParaRPr b="1" sz="2900" u="sng">
              <a:solidFill>
                <a:srgbClr val="1155CC"/>
              </a:solidFill>
              <a:latin typeface="Montserrat"/>
              <a:ea typeface="Montserrat"/>
              <a:cs typeface="Montserrat"/>
              <a:sym typeface="Montserrat"/>
            </a:endParaRPr>
          </a:p>
        </p:txBody>
      </p:sp>
      <p:pic>
        <p:nvPicPr>
          <p:cNvPr descr="watermark.jpg" id="249" name="Google Shape;24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 name="Google Shape;250;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ctrTitle"/>
          </p:nvPr>
        </p:nvSpPr>
        <p:spPr>
          <a:xfrm>
            <a:off x="311700" y="1125575"/>
            <a:ext cx="8520600" cy="177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SSH Connection</a:t>
            </a:r>
            <a:endParaRPr b="1">
              <a:latin typeface="Montserrat"/>
              <a:ea typeface="Montserrat"/>
              <a:cs typeface="Montserrat"/>
              <a:sym typeface="Montserrat"/>
            </a:endParaRPr>
          </a:p>
        </p:txBody>
      </p:sp>
      <p:sp>
        <p:nvSpPr>
          <p:cNvPr id="256" name="Google Shape;256;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7" name="Google Shape;25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 name="Google Shape;25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64" name="Google Shape;264;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SSH (</a:t>
            </a:r>
            <a:r>
              <a:rPr b="1" lang="en" sz="2900">
                <a:solidFill>
                  <a:srgbClr val="434343"/>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ecure </a:t>
            </a:r>
            <a:r>
              <a:rPr b="1" lang="en" sz="2900">
                <a:solidFill>
                  <a:srgbClr val="434343"/>
                </a:solidFill>
                <a:latin typeface="Montserrat"/>
                <a:ea typeface="Montserrat"/>
                <a:cs typeface="Montserrat"/>
                <a:sym typeface="Montserrat"/>
              </a:rPr>
              <a:t>SH</a:t>
            </a:r>
            <a:r>
              <a:rPr lang="en" sz="2900">
                <a:solidFill>
                  <a:srgbClr val="434343"/>
                </a:solidFill>
                <a:latin typeface="Montserrat"/>
                <a:ea typeface="Montserrat"/>
                <a:cs typeface="Montserrat"/>
                <a:sym typeface="Montserrat"/>
              </a:rPr>
              <a:t>ell) allows us to securely connect to the Linode server that is hosting our Django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want just anybody to be able to visit this computer without permission, so we do it through SSH which requires the password you setup during the Linode Setup process in the previous lecture.</a:t>
            </a:r>
            <a:endParaRPr sz="2900">
              <a:solidFill>
                <a:srgbClr val="434343"/>
              </a:solidFill>
              <a:latin typeface="Montserrat"/>
              <a:ea typeface="Montserrat"/>
              <a:cs typeface="Montserrat"/>
              <a:sym typeface="Montserrat"/>
            </a:endParaRPr>
          </a:p>
        </p:txBody>
      </p:sp>
      <p:pic>
        <p:nvPicPr>
          <p:cNvPr descr="watermark.jpg" id="265" name="Google Shape;265;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 name="Google Shape;266;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72" name="Google Shape;272;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SSH can be intimidating for first time users, but it’s actually a simple way of connecting to a computer through the internet securely.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point to the computer (IP Address) and confirm permission through the Password.</a:t>
            </a:r>
            <a:endParaRPr sz="2900">
              <a:solidFill>
                <a:srgbClr val="434343"/>
              </a:solidFill>
              <a:latin typeface="Montserrat"/>
              <a:ea typeface="Montserrat"/>
              <a:cs typeface="Montserrat"/>
              <a:sym typeface="Montserrat"/>
            </a:endParaRPr>
          </a:p>
        </p:txBody>
      </p:sp>
      <p:pic>
        <p:nvPicPr>
          <p:cNvPr descr="watermark.jpg" id="273" name="Google Shape;273;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80" name="Google Shape;28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Once we connect through SSH, we’ll have access to the Debian Linux shell located at our Linode Server.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we’ll be able to use Linux Commands at the Terminal for installations and setups.</a:t>
            </a:r>
            <a:endParaRPr sz="2900">
              <a:solidFill>
                <a:srgbClr val="434343"/>
              </a:solidFill>
              <a:latin typeface="Montserrat"/>
              <a:ea typeface="Montserrat"/>
              <a:cs typeface="Montserrat"/>
              <a:sym typeface="Montserrat"/>
            </a:endParaRPr>
          </a:p>
        </p:txBody>
      </p:sp>
      <p:pic>
        <p:nvPicPr>
          <p:cNvPr descr="watermark.jpg" id="281" name="Google Shape;28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88" name="Google Shape;288;p38"/>
          <p:cNvSpPr txBox="1"/>
          <p:nvPr>
            <p:ph idx="1" type="body"/>
          </p:nvPr>
        </p:nvSpPr>
        <p:spPr>
          <a:xfrm>
            <a:off x="311700" y="1152475"/>
            <a:ext cx="8684100" cy="2225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Detailed instructions on connecting to Linode through SSH: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www.linode.com/docs/guides/ connect-to-server-over-ssh-on-mac/</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www.linode.com/docs/guides/ connect-to-server-over-ssh-on-windows/</a:t>
            </a:r>
            <a:endParaRPr b="1" sz="2900">
              <a:solidFill>
                <a:srgbClr val="434343"/>
              </a:solidFill>
              <a:latin typeface="Montserrat"/>
              <a:ea typeface="Montserrat"/>
              <a:cs typeface="Montserrat"/>
              <a:sym typeface="Montserrat"/>
            </a:endParaRPr>
          </a:p>
        </p:txBody>
      </p:sp>
      <p:pic>
        <p:nvPicPr>
          <p:cNvPr descr="watermark.jpg" id="289" name="Google Shape;289;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296" name="Google Shape;296;p39"/>
          <p:cNvSpPr txBox="1"/>
          <p:nvPr>
            <p:ph idx="1" type="body"/>
          </p:nvPr>
        </p:nvSpPr>
        <p:spPr>
          <a:xfrm>
            <a:off x="311700" y="1152475"/>
            <a:ext cx="8684100" cy="2225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MacOS/Linux Users: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Simply copy/paste SSH command from Linode panel at terminal:</a:t>
            </a:r>
            <a:endParaRPr sz="2900">
              <a:solidFill>
                <a:srgbClr val="434343"/>
              </a:solidFill>
              <a:latin typeface="Montserrat"/>
              <a:ea typeface="Montserrat"/>
              <a:cs typeface="Montserrat"/>
              <a:sym typeface="Montserrat"/>
            </a:endParaRPr>
          </a:p>
        </p:txBody>
      </p:sp>
      <p:pic>
        <p:nvPicPr>
          <p:cNvPr descr="watermark.jpg" id="297" name="Google Shape;29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8" name="Google Shape;298;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9" name="Google Shape;299;p39"/>
          <p:cNvPicPr preferRelativeResize="0"/>
          <p:nvPr/>
        </p:nvPicPr>
        <p:blipFill>
          <a:blip r:embed="rId4">
            <a:alphaModFix/>
          </a:blip>
          <a:stretch>
            <a:fillRect/>
          </a:stretch>
        </p:blipFill>
        <p:spPr>
          <a:xfrm>
            <a:off x="998738" y="3238500"/>
            <a:ext cx="7629525" cy="1123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05" name="Google Shape;305;p40"/>
          <p:cNvSpPr txBox="1"/>
          <p:nvPr>
            <p:ph idx="1" type="body"/>
          </p:nvPr>
        </p:nvSpPr>
        <p:spPr>
          <a:xfrm>
            <a:off x="311700" y="1152475"/>
            <a:ext cx="8684100" cy="2225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MacOS/Linux Users: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Simply copy/paste SSH command from Linode panel at terminal:</a:t>
            </a:r>
            <a:endParaRPr sz="2900">
              <a:solidFill>
                <a:srgbClr val="434343"/>
              </a:solidFill>
              <a:latin typeface="Montserrat"/>
              <a:ea typeface="Montserrat"/>
              <a:cs typeface="Montserrat"/>
              <a:sym typeface="Montserrat"/>
            </a:endParaRPr>
          </a:p>
        </p:txBody>
      </p:sp>
      <p:pic>
        <p:nvPicPr>
          <p:cNvPr descr="watermark.jpg" id="306" name="Google Shape;30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7" name="Google Shape;30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8" name="Google Shape;308;p40"/>
          <p:cNvPicPr preferRelativeResize="0"/>
          <p:nvPr/>
        </p:nvPicPr>
        <p:blipFill>
          <a:blip r:embed="rId4">
            <a:alphaModFix/>
          </a:blip>
          <a:stretch>
            <a:fillRect/>
          </a:stretch>
        </p:blipFill>
        <p:spPr>
          <a:xfrm>
            <a:off x="998738" y="3238500"/>
            <a:ext cx="7629525" cy="1123950"/>
          </a:xfrm>
          <a:prstGeom prst="rect">
            <a:avLst/>
          </a:prstGeom>
          <a:noFill/>
          <a:ln>
            <a:noFill/>
          </a:ln>
        </p:spPr>
      </p:pic>
      <p:sp>
        <p:nvSpPr>
          <p:cNvPr id="309" name="Google Shape;309;p40"/>
          <p:cNvSpPr/>
          <p:nvPr/>
        </p:nvSpPr>
        <p:spPr>
          <a:xfrm>
            <a:off x="3686175" y="3876675"/>
            <a:ext cx="447600" cy="4095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15" name="Google Shape;315;p41"/>
          <p:cNvSpPr txBox="1"/>
          <p:nvPr>
            <p:ph idx="1" type="body"/>
          </p:nvPr>
        </p:nvSpPr>
        <p:spPr>
          <a:xfrm>
            <a:off x="311700" y="1152475"/>
            <a:ext cx="8684100" cy="2225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MacOS/Linux Users: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Simply copy/paste SSH command from Linode panel at terminal:</a:t>
            </a:r>
            <a:endParaRPr sz="2900">
              <a:solidFill>
                <a:srgbClr val="434343"/>
              </a:solidFill>
              <a:latin typeface="Montserrat"/>
              <a:ea typeface="Montserrat"/>
              <a:cs typeface="Montserrat"/>
              <a:sym typeface="Montserrat"/>
            </a:endParaRPr>
          </a:p>
        </p:txBody>
      </p:sp>
      <p:pic>
        <p:nvPicPr>
          <p:cNvPr descr="watermark.jpg" id="316" name="Google Shape;31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18" name="Google Shape;318;p41"/>
          <p:cNvPicPr preferRelativeResize="0"/>
          <p:nvPr/>
        </p:nvPicPr>
        <p:blipFill>
          <a:blip r:embed="rId4">
            <a:alphaModFix/>
          </a:blip>
          <a:stretch>
            <a:fillRect/>
          </a:stretch>
        </p:blipFill>
        <p:spPr>
          <a:xfrm>
            <a:off x="998738" y="3238500"/>
            <a:ext cx="7629525" cy="1123950"/>
          </a:xfrm>
          <a:prstGeom prst="rect">
            <a:avLst/>
          </a:prstGeom>
          <a:noFill/>
          <a:ln>
            <a:noFill/>
          </a:ln>
        </p:spPr>
      </p:pic>
      <p:sp>
        <p:nvSpPr>
          <p:cNvPr id="319" name="Google Shape;319;p41"/>
          <p:cNvSpPr/>
          <p:nvPr/>
        </p:nvSpPr>
        <p:spPr>
          <a:xfrm>
            <a:off x="4171950" y="3867150"/>
            <a:ext cx="1886100" cy="4095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Key Requirements: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Anyone can visit our website online.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want to concern ourselves about uptime or resiliency.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Need to support Python/Django.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Need to connect to cloud server.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Need to be able to push updates to our code and have version control.</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25" name="Google Shape;32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Windows Users: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Windows users can use PowerShell to connect, but we first must install:</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OpenSSH Client</a:t>
            </a:r>
            <a:endParaRPr sz="2900">
              <a:solidFill>
                <a:srgbClr val="434343"/>
              </a:solidFill>
              <a:latin typeface="Montserrat"/>
              <a:ea typeface="Montserrat"/>
              <a:cs typeface="Montserrat"/>
              <a:sym typeface="Montserrat"/>
            </a:endParaRPr>
          </a:p>
          <a:p>
            <a:pPr indent="-412750" lvl="3" marL="22860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Done </a:t>
            </a:r>
            <a:r>
              <a:rPr lang="en" sz="2900">
                <a:solidFill>
                  <a:srgbClr val="434343"/>
                </a:solidFill>
                <a:latin typeface="Montserrat"/>
                <a:ea typeface="Montserrat"/>
                <a:cs typeface="Montserrat"/>
                <a:sym typeface="Montserrat"/>
              </a:rPr>
              <a:t>through</a:t>
            </a:r>
            <a:r>
              <a:rPr lang="en" sz="2900">
                <a:solidFill>
                  <a:srgbClr val="434343"/>
                </a:solidFill>
                <a:latin typeface="Montserrat"/>
                <a:ea typeface="Montserrat"/>
                <a:cs typeface="Montserrat"/>
                <a:sym typeface="Montserrat"/>
              </a:rPr>
              <a:t> “manage optional features” on Windows.</a:t>
            </a:r>
            <a:endParaRPr sz="2900">
              <a:solidFill>
                <a:srgbClr val="434343"/>
              </a:solidFill>
              <a:latin typeface="Montserrat"/>
              <a:ea typeface="Montserrat"/>
              <a:cs typeface="Montserrat"/>
              <a:sym typeface="Montserrat"/>
            </a:endParaRPr>
          </a:p>
        </p:txBody>
      </p:sp>
      <p:pic>
        <p:nvPicPr>
          <p:cNvPr descr="watermark.jpg" id="326" name="Google Shape;32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33" name="Google Shape;333;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quickly install OpenSSH Client on a Windows machine, get SSH access, and then all users can follow along at the Debian terminal with the same commands.</a:t>
            </a:r>
            <a:endParaRPr sz="2900">
              <a:solidFill>
                <a:srgbClr val="434343"/>
              </a:solidFill>
              <a:latin typeface="Montserrat"/>
              <a:ea typeface="Montserrat"/>
              <a:cs typeface="Montserrat"/>
              <a:sym typeface="Montserrat"/>
            </a:endParaRPr>
          </a:p>
        </p:txBody>
      </p:sp>
      <p:pic>
        <p:nvPicPr>
          <p:cNvPr descr="watermark.jpg" id="334" name="Google Shape;3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ctrTitle"/>
          </p:nvPr>
        </p:nvSpPr>
        <p:spPr>
          <a:xfrm>
            <a:off x="311700" y="1125575"/>
            <a:ext cx="8520600" cy="177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Version Control</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git and GitHub</a:t>
            </a:r>
            <a:endParaRPr b="1">
              <a:latin typeface="Montserrat"/>
              <a:ea typeface="Montserrat"/>
              <a:cs typeface="Montserrat"/>
              <a:sym typeface="Montserrat"/>
            </a:endParaRPr>
          </a:p>
        </p:txBody>
      </p:sp>
      <p:sp>
        <p:nvSpPr>
          <p:cNvPr id="341" name="Google Shape;341;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42" name="Google Shape;34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49" name="Google Shape;349;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final step is to be able to store a copy of our code on GitHub (either public or private) and then update our server’s Django project code with any code we’ve updated on GitHub.</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 free GitHub account before continuing.</a:t>
            </a:r>
            <a:endParaRPr sz="2900">
              <a:solidFill>
                <a:srgbClr val="434343"/>
              </a:solidFill>
              <a:latin typeface="Montserrat"/>
              <a:ea typeface="Montserrat"/>
              <a:cs typeface="Montserrat"/>
              <a:sym typeface="Montserrat"/>
            </a:endParaRPr>
          </a:p>
        </p:txBody>
      </p:sp>
      <p:pic>
        <p:nvPicPr>
          <p:cNvPr descr="watermark.jpg" id="350" name="Google Shape;35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1" name="Google Shape;35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57" name="Google Shape;357;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lecture assumes some very basic knowledge of git and GitHub and its overall use for version control.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have never used GitHub or git before, do the GitHub tutorial first!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docs.github.com/en/get-started/ quickstart/hello-world</a:t>
            </a:r>
            <a:endParaRPr b="1" sz="2900">
              <a:solidFill>
                <a:srgbClr val="434343"/>
              </a:solidFill>
              <a:latin typeface="Montserrat"/>
              <a:ea typeface="Montserrat"/>
              <a:cs typeface="Montserrat"/>
              <a:sym typeface="Montserrat"/>
            </a:endParaRPr>
          </a:p>
        </p:txBody>
      </p:sp>
      <p:pic>
        <p:nvPicPr>
          <p:cNvPr descr="watermark.jpg" id="358" name="Google Shape;35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9" name="Google Shape;35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365" name="Google Shape;365;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need to perform the following steps: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SSH Connection to Linode Server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git on Linode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GitHub Repository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Connect Linode git repo to GitHub</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Connect to Github Repo Locally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Push/Pull Changes from Local Computer to Linode Server</a:t>
            </a:r>
            <a:endParaRPr sz="2900">
              <a:solidFill>
                <a:srgbClr val="434343"/>
              </a:solidFill>
              <a:latin typeface="Montserrat"/>
              <a:ea typeface="Montserrat"/>
              <a:cs typeface="Montserrat"/>
              <a:sym typeface="Montserrat"/>
            </a:endParaRPr>
          </a:p>
        </p:txBody>
      </p:sp>
      <p:pic>
        <p:nvPicPr>
          <p:cNvPr descr="watermark.jpg" id="366" name="Google Shape;36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7" name="Google Shape;36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Cloud Service Provider: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Hosts a computer/server with our Django application.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t>
            </a:r>
            <a:r>
              <a:rPr b="1" i="1" lang="en" sz="2900" u="sng">
                <a:solidFill>
                  <a:srgbClr val="434343"/>
                </a:solidFill>
                <a:latin typeface="Montserrat"/>
                <a:ea typeface="Montserrat"/>
                <a:cs typeface="Montserrat"/>
                <a:sym typeface="Montserrat"/>
              </a:rPr>
              <a:t>many</a:t>
            </a:r>
            <a:r>
              <a:rPr i="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cloud service providers!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it is a trade-off between ease of use and price.</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Cloud Service Provider: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cloud provider with an nice balance between price and ease of use is </a:t>
            </a:r>
            <a:r>
              <a:rPr b="1" lang="en" sz="2900">
                <a:solidFill>
                  <a:srgbClr val="434343"/>
                </a:solidFill>
                <a:latin typeface="Montserrat"/>
                <a:ea typeface="Montserrat"/>
                <a:cs typeface="Montserrat"/>
                <a:sym typeface="Montserrat"/>
              </a:rPr>
              <a:t>Linode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Linode to setup an online server that contains our Django Web Application.</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Pierian Data Link for $100 Linode Credit: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1155CC"/>
              </a:buClr>
              <a:buSzPts val="2900"/>
              <a:buFont typeface="Montserrat"/>
              <a:buChar char="○"/>
            </a:pPr>
            <a:r>
              <a:rPr b="1" lang="en" sz="2900" u="sng">
                <a:solidFill>
                  <a:srgbClr val="1155CC"/>
                </a:solidFill>
                <a:latin typeface="Montserrat"/>
                <a:ea typeface="Montserrat"/>
                <a:cs typeface="Montserrat"/>
                <a:sym typeface="Montserrat"/>
              </a:rPr>
              <a:t>www.linode.com/lp/try/?ifso=pierian</a:t>
            </a:r>
            <a:endParaRPr b="1" sz="2900" u="sng">
              <a:solidFill>
                <a:srgbClr val="1155CC"/>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IMPORTANT NOTE:</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Any major cloud service provider will require your credit card information in case you go beyond the credit or free tier limits.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continuing with this section of the course, you understand that you may be charged if you exceed the limits.</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IMPORTANT NOTE:</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we show in this lecture should easily fall within the $100 credit limit, but cloud services charge monthly, and eventually the credits will be used up! </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IMPORTANT NOTE:</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have any questions on pricing or charge information, contact your cloud hosting provider.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t>
            </a:r>
            <a:r>
              <a:rPr b="1" lang="en" sz="2900" u="sng">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give any advice regarding payments or credit limits.</a:t>
            </a:r>
            <a:endParaRPr sz="29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