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9144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3312" y="-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A9139-5C6D-4F74-8CAE-9DD751791D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0E98-9924-4EDB-80D5-5C58626EEA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3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A9139-5C6D-4F74-8CAE-9DD751791D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0E98-9924-4EDB-80D5-5C58626EEA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510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A9139-5C6D-4F74-8CAE-9DD751791D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0E98-9924-4EDB-80D5-5C58626EEA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82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A9139-5C6D-4F74-8CAE-9DD751791D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0E98-9924-4EDB-80D5-5C58626EEA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765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A9139-5C6D-4F74-8CAE-9DD751791D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0E98-9924-4EDB-80D5-5C58626EEA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21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A9139-5C6D-4F74-8CAE-9DD751791D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0E98-9924-4EDB-80D5-5C58626EEA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13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A9139-5C6D-4F74-8CAE-9DD751791D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0E98-9924-4EDB-80D5-5C58626EEA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59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A9139-5C6D-4F74-8CAE-9DD751791D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0E98-9924-4EDB-80D5-5C58626EEA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12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A9139-5C6D-4F74-8CAE-9DD751791D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0E98-9924-4EDB-80D5-5C58626EEA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292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A9139-5C6D-4F74-8CAE-9DD751791D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0E98-9924-4EDB-80D5-5C58626EEA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0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A9139-5C6D-4F74-8CAE-9DD751791D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0E98-9924-4EDB-80D5-5C58626EEA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06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A9139-5C6D-4F74-8CAE-9DD751791D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D0E98-9924-4EDB-80D5-5C58626EEA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46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304800" y="457202"/>
            <a:ext cx="4724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prstClr val="black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S1 Table. </a:t>
            </a:r>
            <a:r>
              <a:rPr lang="en-US" sz="1200" b="1" dirty="0" err="1">
                <a:solidFill>
                  <a:prstClr val="black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Oligonucleotides</a:t>
            </a:r>
            <a:r>
              <a:rPr lang="en-US" sz="1200" b="1" dirty="0">
                <a:solidFill>
                  <a:prstClr val="black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used in vector construction.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4800" y="990600"/>
          <a:ext cx="6172200" cy="6858000"/>
        </p:xfrm>
        <a:graphic>
          <a:graphicData uri="http://schemas.openxmlformats.org/drawingml/2006/table">
            <a:tbl>
              <a:tblPr/>
              <a:tblGrid>
                <a:gridCol w="1345223"/>
                <a:gridCol w="4826977"/>
              </a:tblGrid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SimSun"/>
                          <a:cs typeface="Times New Roman"/>
                        </a:rPr>
                        <a:t>Name</a:t>
                      </a:r>
                    </a:p>
                  </a:txBody>
                  <a:tcPr marL="22412" marR="22412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Sequence (5' → 3')</a:t>
                      </a:r>
                    </a:p>
                  </a:txBody>
                  <a:tcPr marL="22412" marR="22412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RbcSTPXbaF</a:t>
                      </a:r>
                    </a:p>
                  </a:txBody>
                  <a:tcPr marL="22412" marR="22412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AATT</a:t>
                      </a:r>
                      <a:r>
                        <a:rPr lang="en-US" sz="1200" b="1" i="1" u="sng">
                          <a:latin typeface="Times New Roman"/>
                          <a:ea typeface="SimSun"/>
                          <a:cs typeface="Times New Roman"/>
                        </a:rPr>
                        <a:t>TCTAGA</a:t>
                      </a: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ATGGCTTCCTCTATGCTCTCTTC</a:t>
                      </a:r>
                    </a:p>
                  </a:txBody>
                  <a:tcPr marL="22412" marR="22412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/>
                          <a:ea typeface="SimSun"/>
                          <a:cs typeface="Times New Roman"/>
                        </a:rPr>
                        <a:t>RbcSTPKpnBamHR</a:t>
                      </a:r>
                      <a:endParaRPr lang="en-US" sz="12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22412" marR="224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SimSun"/>
                          <a:cs typeface="Times New Roman"/>
                        </a:rPr>
                        <a:t>TATT</a:t>
                      </a:r>
                      <a:r>
                        <a:rPr lang="en-US" sz="1200" b="1" i="1" u="sng" dirty="0">
                          <a:latin typeface="Times New Roman"/>
                          <a:ea typeface="SimSun"/>
                          <a:cs typeface="Times New Roman"/>
                        </a:rPr>
                        <a:t>GGATCCGGTACC</a:t>
                      </a:r>
                      <a:r>
                        <a:rPr lang="en-US" sz="1200" dirty="0">
                          <a:latin typeface="Times New Roman"/>
                          <a:ea typeface="SimSun"/>
                          <a:cs typeface="Times New Roman"/>
                        </a:rPr>
                        <a:t>GGAATCGGTAAGGTCAGGAAG</a:t>
                      </a:r>
                    </a:p>
                  </a:txBody>
                  <a:tcPr marL="22412" marR="224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LSTPXbaF</a:t>
                      </a:r>
                    </a:p>
                  </a:txBody>
                  <a:tcPr marL="22412" marR="224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CTAG</a:t>
                      </a:r>
                      <a:r>
                        <a:rPr lang="en-US" sz="1200" b="1" i="1" u="sng">
                          <a:latin typeface="Times New Roman"/>
                          <a:ea typeface="SimSun"/>
                          <a:cs typeface="Times New Roman"/>
                        </a:rPr>
                        <a:t>TCTAGA</a:t>
                      </a: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ATGGTTTCAATATTGAGTAACAT</a:t>
                      </a:r>
                    </a:p>
                  </a:txBody>
                  <a:tcPr marL="22412" marR="224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LSTPKpnBamHR</a:t>
                      </a:r>
                    </a:p>
                  </a:txBody>
                  <a:tcPr marL="22412" marR="224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GTT</a:t>
                      </a:r>
                      <a:r>
                        <a:rPr lang="en-US" sz="1200" b="1" i="1" u="sng">
                          <a:latin typeface="Times New Roman"/>
                          <a:ea typeface="SimSun"/>
                          <a:cs typeface="Times New Roman"/>
                        </a:rPr>
                        <a:t>GGATCCGGTACC</a:t>
                      </a: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GGAAATAGGATGTGAGTGCTTAG</a:t>
                      </a:r>
                    </a:p>
                  </a:txBody>
                  <a:tcPr marL="22412" marR="224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SaSSyKpnF</a:t>
                      </a:r>
                    </a:p>
                  </a:txBody>
                  <a:tcPr marL="22412" marR="224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AAT</a:t>
                      </a:r>
                      <a:r>
                        <a:rPr lang="en-US" sz="1200" b="1" i="1" u="sng">
                          <a:latin typeface="Times New Roman"/>
                          <a:ea typeface="SimSun"/>
                          <a:cs typeface="Times New Roman"/>
                        </a:rPr>
                        <a:t>GGTACC</a:t>
                      </a: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ATGGACTCGTCGACCGCCAC</a:t>
                      </a:r>
                    </a:p>
                  </a:txBody>
                  <a:tcPr marL="22412" marR="224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SaSSyBamHR</a:t>
                      </a:r>
                    </a:p>
                  </a:txBody>
                  <a:tcPr marL="22412" marR="224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SimSun"/>
                          <a:cs typeface="Times New Roman"/>
                        </a:rPr>
                        <a:t>TAA</a:t>
                      </a:r>
                      <a:r>
                        <a:rPr lang="en-US" sz="1200" b="1" i="1" u="sng" dirty="0">
                          <a:latin typeface="Times New Roman"/>
                          <a:ea typeface="SimSun"/>
                          <a:cs typeface="Times New Roman"/>
                        </a:rPr>
                        <a:t>GGATCC</a:t>
                      </a:r>
                      <a:r>
                        <a:rPr lang="en-US" sz="1200" dirty="0">
                          <a:latin typeface="Times New Roman"/>
                          <a:ea typeface="SimSun"/>
                          <a:cs typeface="Times New Roman"/>
                        </a:rPr>
                        <a:t>AACTCCTCGCCGAGGGGGATG</a:t>
                      </a:r>
                    </a:p>
                  </a:txBody>
                  <a:tcPr marL="22412" marR="224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FPSKpnF</a:t>
                      </a:r>
                    </a:p>
                  </a:txBody>
                  <a:tcPr marL="22412" marR="224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TTAA</a:t>
                      </a:r>
                      <a:r>
                        <a:rPr lang="en-US" sz="1200" b="1" i="1" u="sng">
                          <a:latin typeface="Times New Roman"/>
                          <a:ea typeface="SimSun"/>
                          <a:cs typeface="Times New Roman"/>
                        </a:rPr>
                        <a:t>GGTACC</a:t>
                      </a: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ATGAGTGTGAGTTGTTGTTGTAG</a:t>
                      </a:r>
                    </a:p>
                  </a:txBody>
                  <a:tcPr marL="22412" marR="224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FPSBamhR</a:t>
                      </a:r>
                    </a:p>
                  </a:txBody>
                  <a:tcPr marL="22412" marR="224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SimSun"/>
                          <a:cs typeface="Times New Roman"/>
                        </a:rPr>
                        <a:t>AATT</a:t>
                      </a:r>
                      <a:r>
                        <a:rPr lang="en-US" sz="1200" b="1" i="1" u="sng" dirty="0">
                          <a:latin typeface="Times New Roman"/>
                          <a:ea typeface="SimSun"/>
                          <a:cs typeface="Times New Roman"/>
                        </a:rPr>
                        <a:t>GGATCC</a:t>
                      </a:r>
                      <a:r>
                        <a:rPr lang="en-US" sz="1200" dirty="0">
                          <a:latin typeface="Times New Roman"/>
                          <a:ea typeface="SimSun"/>
                          <a:cs typeface="Times New Roman"/>
                        </a:rPr>
                        <a:t>TCCTTCTGCCTCTTGTAGATC</a:t>
                      </a:r>
                    </a:p>
                  </a:txBody>
                  <a:tcPr marL="22412" marR="224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FPSXbaF</a:t>
                      </a:r>
                    </a:p>
                  </a:txBody>
                  <a:tcPr marL="22412" marR="224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SimSun"/>
                          <a:cs typeface="Times New Roman"/>
                        </a:rPr>
                        <a:t>GCC</a:t>
                      </a:r>
                      <a:r>
                        <a:rPr lang="en-US" sz="1200" b="1" i="1" u="sng" dirty="0">
                          <a:latin typeface="Times New Roman"/>
                          <a:ea typeface="SimSun"/>
                          <a:cs typeface="Times New Roman"/>
                        </a:rPr>
                        <a:t>TCTAGA</a:t>
                      </a:r>
                      <a:r>
                        <a:rPr lang="en-US" sz="1200" dirty="0">
                          <a:latin typeface="Times New Roman"/>
                          <a:ea typeface="SimSun"/>
                          <a:cs typeface="Times New Roman"/>
                        </a:rPr>
                        <a:t>ATGAGTGTGAGTTGTTGTTG</a:t>
                      </a:r>
                    </a:p>
                  </a:txBody>
                  <a:tcPr marL="22412" marR="224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FPSAscR</a:t>
                      </a:r>
                    </a:p>
                  </a:txBody>
                  <a:tcPr marL="22412" marR="224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ATT</a:t>
                      </a:r>
                      <a:r>
                        <a:rPr lang="en-US" sz="1200" b="1" i="1" u="sng">
                          <a:latin typeface="Times New Roman"/>
                          <a:ea typeface="SimSun"/>
                          <a:cs typeface="Times New Roman"/>
                        </a:rPr>
                        <a:t>GGCGCGCC</a:t>
                      </a: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CTTCTGCCTCTTGTAGATC</a:t>
                      </a:r>
                    </a:p>
                  </a:txBody>
                  <a:tcPr marL="22412" marR="224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SaSSyXbaF</a:t>
                      </a:r>
                    </a:p>
                  </a:txBody>
                  <a:tcPr marL="22412" marR="224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AAT</a:t>
                      </a:r>
                      <a:r>
                        <a:rPr lang="en-US" sz="1200" b="1" i="1" u="sng">
                          <a:latin typeface="Times New Roman"/>
                          <a:ea typeface="SimSun"/>
                          <a:cs typeface="Times New Roman"/>
                        </a:rPr>
                        <a:t>TCTAGA</a:t>
                      </a: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ATGGACTCGTCGACCGCCAC</a:t>
                      </a:r>
                    </a:p>
                  </a:txBody>
                  <a:tcPr marL="22412" marR="224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RbcSPPstF</a:t>
                      </a:r>
                    </a:p>
                  </a:txBody>
                  <a:tcPr marL="22412" marR="224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TGC</a:t>
                      </a:r>
                      <a:r>
                        <a:rPr lang="en-US" sz="1200" b="1" i="1" u="sng">
                          <a:latin typeface="Times New Roman"/>
                          <a:ea typeface="SimSun"/>
                          <a:cs typeface="Times New Roman"/>
                        </a:rPr>
                        <a:t>CTGCAG</a:t>
                      </a: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TTTCAATTAAAAGTGCATGATAT</a:t>
                      </a:r>
                    </a:p>
                  </a:txBody>
                  <a:tcPr marL="22412" marR="224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RbcSPAvrR</a:t>
                      </a:r>
                    </a:p>
                  </a:txBody>
                  <a:tcPr marL="22412" marR="224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CGT</a:t>
                      </a:r>
                      <a:r>
                        <a:rPr lang="en-US" sz="1200" b="1" i="1" u="sng">
                          <a:latin typeface="Times New Roman"/>
                          <a:ea typeface="SimSun"/>
                          <a:cs typeface="Times New Roman"/>
                        </a:rPr>
                        <a:t>CCTAGG</a:t>
                      </a: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TGTTCTTCTTTACTCTTTGTGT</a:t>
                      </a:r>
                    </a:p>
                  </a:txBody>
                  <a:tcPr marL="22412" marR="224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HMGRBamHF</a:t>
                      </a:r>
                    </a:p>
                  </a:txBody>
                  <a:tcPr marL="22412" marR="224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ACA</a:t>
                      </a:r>
                      <a:r>
                        <a:rPr lang="en-US" sz="1200" b="1" i="1" u="sng">
                          <a:latin typeface="Times New Roman"/>
                          <a:ea typeface="SimSun"/>
                          <a:cs typeface="Times New Roman"/>
                        </a:rPr>
                        <a:t>GGATCC</a:t>
                      </a: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ATGAAGAAAAAGCAAGCTGGTC</a:t>
                      </a:r>
                    </a:p>
                  </a:txBody>
                  <a:tcPr marL="22412" marR="224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HMGRXbaR</a:t>
                      </a:r>
                    </a:p>
                  </a:txBody>
                  <a:tcPr marL="22412" marR="224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TGA</a:t>
                      </a:r>
                      <a:r>
                        <a:rPr lang="en-US" sz="1200" b="1" i="1" u="sng">
                          <a:latin typeface="Times New Roman"/>
                          <a:ea typeface="SimSun"/>
                          <a:cs typeface="Times New Roman"/>
                        </a:rPr>
                        <a:t>TCTAGA</a:t>
                      </a: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TCATGTTGTTGTTGTTGTCGTTG</a:t>
                      </a:r>
                    </a:p>
                  </a:txBody>
                  <a:tcPr marL="22412" marR="224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tHMGRBamHF</a:t>
                      </a:r>
                    </a:p>
                  </a:txBody>
                  <a:tcPr marL="22412" marR="224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ACA</a:t>
                      </a:r>
                      <a:r>
                        <a:rPr lang="en-US" sz="1200" b="1" i="1" u="sng">
                          <a:latin typeface="Times New Roman"/>
                          <a:ea typeface="SimSun"/>
                          <a:cs typeface="Times New Roman"/>
                        </a:rPr>
                        <a:t>GGATCC</a:t>
                      </a: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ATGGATCTCCGTCGGAGGCC</a:t>
                      </a:r>
                    </a:p>
                  </a:txBody>
                  <a:tcPr marL="22412" marR="224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HMGR-BP-F</a:t>
                      </a:r>
                    </a:p>
                  </a:txBody>
                  <a:tcPr marL="22412" marR="224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GGGGACAAGTTTGTACAAAAAAGCAGGCT</a:t>
                      </a: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TCATGAAGAAAAAGCAAGCTGGTCCC</a:t>
                      </a:r>
                    </a:p>
                  </a:txBody>
                  <a:tcPr marL="22412" marR="224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HMGR-BP-R</a:t>
                      </a:r>
                    </a:p>
                  </a:txBody>
                  <a:tcPr marL="22412" marR="224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GGGGACCACTTTGTACAAGAAAGCTGGGTC</a:t>
                      </a: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TCATGTTGTTGTTGTTGTCGT</a:t>
                      </a:r>
                    </a:p>
                  </a:txBody>
                  <a:tcPr marL="22412" marR="224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/>
                          <a:ea typeface="SimSun"/>
                          <a:cs typeface="Times New Roman"/>
                        </a:rPr>
                        <a:t>tHMGR</a:t>
                      </a:r>
                      <a:r>
                        <a:rPr lang="en-US" sz="1200" dirty="0">
                          <a:latin typeface="Times New Roman"/>
                          <a:ea typeface="SimSun"/>
                          <a:cs typeface="Times New Roman"/>
                        </a:rPr>
                        <a:t>-BP-F</a:t>
                      </a:r>
                    </a:p>
                  </a:txBody>
                  <a:tcPr marL="22412" marR="224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GGGGACAAGTTTGTACAAAAAAGCAGGCTT</a:t>
                      </a: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CATGGATCTCCGTCGGAGGCC</a:t>
                      </a:r>
                    </a:p>
                  </a:txBody>
                  <a:tcPr marL="22412" marR="224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>
                          <a:latin typeface="Times New Roman"/>
                          <a:ea typeface="SimSun"/>
                          <a:cs typeface="Times New Roman"/>
                        </a:rPr>
                        <a:t>F39v1</a:t>
                      </a: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AvrF</a:t>
                      </a:r>
                    </a:p>
                  </a:txBody>
                  <a:tcPr marL="22412" marR="224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CCG</a:t>
                      </a:r>
                      <a:r>
                        <a:rPr lang="en-US" sz="1200" b="1" i="1" u="sng">
                          <a:latin typeface="Times New Roman"/>
                          <a:ea typeface="SimSun"/>
                          <a:cs typeface="Times New Roman"/>
                        </a:rPr>
                        <a:t>CCTAGG</a:t>
                      </a: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ATGGACTTCTTAAGTTGTATCC</a:t>
                      </a:r>
                    </a:p>
                  </a:txBody>
                  <a:tcPr marL="22412" marR="224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>
                          <a:latin typeface="Times New Roman"/>
                          <a:ea typeface="SimSun"/>
                          <a:cs typeface="Times New Roman"/>
                        </a:rPr>
                        <a:t>F39v1</a:t>
                      </a: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XohR</a:t>
                      </a:r>
                    </a:p>
                  </a:txBody>
                  <a:tcPr marL="22412" marR="224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SimSun"/>
                          <a:cs typeface="Times New Roman"/>
                        </a:rPr>
                        <a:t>GTAA</a:t>
                      </a:r>
                      <a:r>
                        <a:rPr lang="en-US" sz="1200" b="1" i="1" u="sng" dirty="0">
                          <a:latin typeface="Times New Roman"/>
                          <a:ea typeface="SimSun"/>
                          <a:cs typeface="Times New Roman"/>
                        </a:rPr>
                        <a:t>CTCGAG</a:t>
                      </a:r>
                      <a:r>
                        <a:rPr lang="en-US" sz="1200" dirty="0">
                          <a:latin typeface="Times New Roman"/>
                          <a:ea typeface="SimSun"/>
                          <a:cs typeface="Times New Roman"/>
                        </a:rPr>
                        <a:t>TTACCCCCGGATTGGGACAGC</a:t>
                      </a:r>
                    </a:p>
                  </a:txBody>
                  <a:tcPr marL="22412" marR="224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05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64</Words>
  <Application>Microsoft Office PowerPoint</Application>
  <PresentationFormat>全屏显示(4:3)</PresentationFormat>
  <Paragraphs>48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尹俊林</dc:creator>
  <cp:lastModifiedBy>尹俊林</cp:lastModifiedBy>
  <cp:revision>1</cp:revision>
  <dcterms:created xsi:type="dcterms:W3CDTF">2018-12-27T07:43:35Z</dcterms:created>
  <dcterms:modified xsi:type="dcterms:W3CDTF">2018-12-27T07:45:17Z</dcterms:modified>
</cp:coreProperties>
</file>