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63" name="AutoShape 167"/>
          <p:cNvSpPr>
            <a:spLocks noChangeAspect="1" noChangeArrowheads="1" noTextEdit="1"/>
          </p:cNvSpPr>
          <p:nvPr/>
        </p:nvSpPr>
        <p:spPr bwMode="auto">
          <a:xfrm>
            <a:off x="1250356" y="1311276"/>
            <a:ext cx="4038600" cy="3047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62" name="AutoShape 166"/>
          <p:cNvSpPr>
            <a:spLocks noChangeArrowheads="1"/>
          </p:cNvSpPr>
          <p:nvPr/>
        </p:nvSpPr>
        <p:spPr bwMode="auto">
          <a:xfrm>
            <a:off x="1539188" y="1311276"/>
            <a:ext cx="577665" cy="304799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61" name="Rectangle 165"/>
          <p:cNvSpPr>
            <a:spLocks noChangeArrowheads="1"/>
          </p:cNvSpPr>
          <p:nvPr/>
        </p:nvSpPr>
        <p:spPr bwMode="auto">
          <a:xfrm>
            <a:off x="2523385" y="1372325"/>
            <a:ext cx="588496" cy="182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60" name="Rectangle 164"/>
          <p:cNvSpPr>
            <a:spLocks noChangeArrowheads="1"/>
          </p:cNvSpPr>
          <p:nvPr/>
        </p:nvSpPr>
        <p:spPr bwMode="auto">
          <a:xfrm>
            <a:off x="3633946" y="1372325"/>
            <a:ext cx="561057" cy="182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59" name="AutoShape 163"/>
          <p:cNvSpPr>
            <a:spLocks noChangeShapeType="1"/>
          </p:cNvSpPr>
          <p:nvPr/>
        </p:nvSpPr>
        <p:spPr bwMode="auto">
          <a:xfrm>
            <a:off x="4195003" y="1463676"/>
            <a:ext cx="288832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57" name="Rectangle 161"/>
          <p:cNvSpPr>
            <a:spLocks noChangeArrowheads="1"/>
          </p:cNvSpPr>
          <p:nvPr/>
        </p:nvSpPr>
        <p:spPr bwMode="auto">
          <a:xfrm>
            <a:off x="3108271" y="1372325"/>
            <a:ext cx="525675" cy="182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56" name="Rectangle 160"/>
          <p:cNvSpPr>
            <a:spLocks noChangeArrowheads="1"/>
          </p:cNvSpPr>
          <p:nvPr/>
        </p:nvSpPr>
        <p:spPr bwMode="auto">
          <a:xfrm>
            <a:off x="2116853" y="1372325"/>
            <a:ext cx="406532" cy="182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LTP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55" name="Rectangle 159"/>
          <p:cNvSpPr>
            <a:spLocks noChangeArrowheads="1"/>
          </p:cNvSpPr>
          <p:nvPr/>
        </p:nvSpPr>
        <p:spPr bwMode="auto">
          <a:xfrm>
            <a:off x="4483835" y="1372325"/>
            <a:ext cx="516288" cy="182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52" name="AutoShape 156"/>
          <p:cNvSpPr>
            <a:spLocks noChangeAspect="1" noChangeArrowheads="1" noTextEdit="1"/>
          </p:cNvSpPr>
          <p:nvPr/>
        </p:nvSpPr>
        <p:spPr bwMode="auto">
          <a:xfrm>
            <a:off x="1250357" y="1692275"/>
            <a:ext cx="4343399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51" name="AutoShape 155"/>
          <p:cNvSpPr>
            <a:spLocks noChangeArrowheads="1"/>
          </p:cNvSpPr>
          <p:nvPr/>
        </p:nvSpPr>
        <p:spPr bwMode="auto">
          <a:xfrm>
            <a:off x="1538859" y="1692275"/>
            <a:ext cx="577004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50" name="Rectangle 154"/>
          <p:cNvSpPr>
            <a:spLocks noChangeArrowheads="1"/>
          </p:cNvSpPr>
          <p:nvPr/>
        </p:nvSpPr>
        <p:spPr bwMode="auto">
          <a:xfrm>
            <a:off x="2523372" y="1753324"/>
            <a:ext cx="587823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49" name="Rectangle 153"/>
          <p:cNvSpPr>
            <a:spLocks noChangeArrowheads="1"/>
          </p:cNvSpPr>
          <p:nvPr/>
        </p:nvSpPr>
        <p:spPr bwMode="auto">
          <a:xfrm>
            <a:off x="3612468" y="1753324"/>
            <a:ext cx="580610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48" name="AutoShape 152"/>
          <p:cNvSpPr>
            <a:spLocks noChangeShapeType="1"/>
          </p:cNvSpPr>
          <p:nvPr/>
        </p:nvSpPr>
        <p:spPr bwMode="auto">
          <a:xfrm>
            <a:off x="4193078" y="1844675"/>
            <a:ext cx="288502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46" name="Rectangle 150"/>
          <p:cNvSpPr>
            <a:spLocks noChangeArrowheads="1"/>
          </p:cNvSpPr>
          <p:nvPr/>
        </p:nvSpPr>
        <p:spPr bwMode="auto">
          <a:xfrm>
            <a:off x="3107589" y="1753324"/>
            <a:ext cx="504879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45" name="Rectangle 149"/>
          <p:cNvSpPr>
            <a:spLocks noChangeArrowheads="1"/>
          </p:cNvSpPr>
          <p:nvPr/>
        </p:nvSpPr>
        <p:spPr bwMode="auto">
          <a:xfrm>
            <a:off x="2115863" y="1753324"/>
            <a:ext cx="407509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LTP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44" name="Rectangle 148"/>
          <p:cNvSpPr>
            <a:spLocks noChangeArrowheads="1"/>
          </p:cNvSpPr>
          <p:nvPr/>
        </p:nvSpPr>
        <p:spPr bwMode="auto">
          <a:xfrm>
            <a:off x="4480859" y="1753324"/>
            <a:ext cx="515697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41" name="AutoShape 145"/>
          <p:cNvSpPr>
            <a:spLocks noChangeAspect="1" noChangeArrowheads="1" noTextEdit="1"/>
          </p:cNvSpPr>
          <p:nvPr/>
        </p:nvSpPr>
        <p:spPr bwMode="auto">
          <a:xfrm>
            <a:off x="1250357" y="2073275"/>
            <a:ext cx="411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40" name="AutoShape 144"/>
          <p:cNvSpPr>
            <a:spLocks noChangeArrowheads="1"/>
          </p:cNvSpPr>
          <p:nvPr/>
        </p:nvSpPr>
        <p:spPr bwMode="auto">
          <a:xfrm>
            <a:off x="1544534" y="2073275"/>
            <a:ext cx="588354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39" name="Rectangle 143"/>
          <p:cNvSpPr>
            <a:spLocks noChangeArrowheads="1"/>
          </p:cNvSpPr>
          <p:nvPr/>
        </p:nvSpPr>
        <p:spPr bwMode="auto">
          <a:xfrm>
            <a:off x="2546942" y="2134324"/>
            <a:ext cx="599386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38" name="Rectangle 142"/>
          <p:cNvSpPr>
            <a:spLocks noChangeArrowheads="1"/>
          </p:cNvSpPr>
          <p:nvPr/>
        </p:nvSpPr>
        <p:spPr bwMode="auto">
          <a:xfrm>
            <a:off x="3668491" y="2134324"/>
            <a:ext cx="580999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37" name="AutoShape 141"/>
          <p:cNvSpPr>
            <a:spLocks noChangeShapeType="1"/>
          </p:cNvSpPr>
          <p:nvPr/>
        </p:nvSpPr>
        <p:spPr bwMode="auto">
          <a:xfrm>
            <a:off x="4249491" y="2225675"/>
            <a:ext cx="236812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35" name="Rectangle 139"/>
          <p:cNvSpPr>
            <a:spLocks noChangeArrowheads="1"/>
          </p:cNvSpPr>
          <p:nvPr/>
        </p:nvSpPr>
        <p:spPr bwMode="auto">
          <a:xfrm>
            <a:off x="3146327" y="2134324"/>
            <a:ext cx="522164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34" name="Rectangle 138"/>
          <p:cNvSpPr>
            <a:spLocks noChangeArrowheads="1"/>
          </p:cNvSpPr>
          <p:nvPr/>
        </p:nvSpPr>
        <p:spPr bwMode="auto">
          <a:xfrm>
            <a:off x="2132888" y="2134324"/>
            <a:ext cx="414054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RTP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33" name="Rectangle 137"/>
          <p:cNvSpPr>
            <a:spLocks noChangeArrowheads="1"/>
          </p:cNvSpPr>
          <p:nvPr/>
        </p:nvSpPr>
        <p:spPr bwMode="auto">
          <a:xfrm>
            <a:off x="4486303" y="2134324"/>
            <a:ext cx="525841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30" name="AutoShape 134"/>
          <p:cNvSpPr>
            <a:spLocks noChangeAspect="1" noChangeArrowheads="1" noTextEdit="1"/>
          </p:cNvSpPr>
          <p:nvPr/>
        </p:nvSpPr>
        <p:spPr bwMode="auto">
          <a:xfrm>
            <a:off x="1250356" y="2454275"/>
            <a:ext cx="40386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29" name="AutoShape 133"/>
          <p:cNvSpPr>
            <a:spLocks noChangeArrowheads="1"/>
          </p:cNvSpPr>
          <p:nvPr/>
        </p:nvSpPr>
        <p:spPr bwMode="auto">
          <a:xfrm>
            <a:off x="1544072" y="2454275"/>
            <a:ext cx="587433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28" name="Rectangle 132"/>
          <p:cNvSpPr>
            <a:spLocks noChangeArrowheads="1"/>
          </p:cNvSpPr>
          <p:nvPr/>
        </p:nvSpPr>
        <p:spPr bwMode="auto">
          <a:xfrm>
            <a:off x="2544911" y="2515324"/>
            <a:ext cx="598447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27" name="Rectangle 131"/>
          <p:cNvSpPr>
            <a:spLocks noChangeArrowheads="1"/>
          </p:cNvSpPr>
          <p:nvPr/>
        </p:nvSpPr>
        <p:spPr bwMode="auto">
          <a:xfrm>
            <a:off x="3664705" y="2515324"/>
            <a:ext cx="580090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26" name="AutoShape 130"/>
          <p:cNvSpPr>
            <a:spLocks noChangeShapeType="1"/>
          </p:cNvSpPr>
          <p:nvPr/>
        </p:nvSpPr>
        <p:spPr bwMode="auto">
          <a:xfrm>
            <a:off x="4244794" y="2606675"/>
            <a:ext cx="236442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24" name="Rectangle 128"/>
          <p:cNvSpPr>
            <a:spLocks noChangeArrowheads="1"/>
          </p:cNvSpPr>
          <p:nvPr/>
        </p:nvSpPr>
        <p:spPr bwMode="auto">
          <a:xfrm>
            <a:off x="3143358" y="2515324"/>
            <a:ext cx="521347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23" name="Rectangle 127"/>
          <p:cNvSpPr>
            <a:spLocks noChangeArrowheads="1"/>
          </p:cNvSpPr>
          <p:nvPr/>
        </p:nvSpPr>
        <p:spPr bwMode="auto">
          <a:xfrm>
            <a:off x="2131505" y="2515324"/>
            <a:ext cx="413406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RTP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22" name="Rectangle 126"/>
          <p:cNvSpPr>
            <a:spLocks noChangeArrowheads="1"/>
          </p:cNvSpPr>
          <p:nvPr/>
        </p:nvSpPr>
        <p:spPr bwMode="auto">
          <a:xfrm>
            <a:off x="4479767" y="2515324"/>
            <a:ext cx="525018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19" name="AutoShape 123"/>
          <p:cNvSpPr>
            <a:spLocks noChangeAspect="1" noChangeArrowheads="1" noTextEdit="1"/>
          </p:cNvSpPr>
          <p:nvPr/>
        </p:nvSpPr>
        <p:spPr bwMode="auto">
          <a:xfrm>
            <a:off x="1250356" y="2835275"/>
            <a:ext cx="38100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18" name="AutoShape 122"/>
          <p:cNvSpPr>
            <a:spLocks noChangeArrowheads="1"/>
          </p:cNvSpPr>
          <p:nvPr/>
        </p:nvSpPr>
        <p:spPr bwMode="auto">
          <a:xfrm>
            <a:off x="1532578" y="2835275"/>
            <a:ext cx="564444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17" name="Rectangle 121"/>
          <p:cNvSpPr>
            <a:spLocks noChangeArrowheads="1"/>
          </p:cNvSpPr>
          <p:nvPr/>
        </p:nvSpPr>
        <p:spPr bwMode="auto">
          <a:xfrm>
            <a:off x="2097023" y="2896324"/>
            <a:ext cx="635000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16" name="Rectangle 120"/>
          <p:cNvSpPr>
            <a:spLocks noChangeArrowheads="1"/>
          </p:cNvSpPr>
          <p:nvPr/>
        </p:nvSpPr>
        <p:spPr bwMode="auto">
          <a:xfrm>
            <a:off x="3277417" y="2896324"/>
            <a:ext cx="583494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15" name="AutoShape 119"/>
          <p:cNvSpPr>
            <a:spLocks noChangeShapeType="1"/>
          </p:cNvSpPr>
          <p:nvPr/>
        </p:nvSpPr>
        <p:spPr bwMode="auto">
          <a:xfrm>
            <a:off x="3860912" y="2987675"/>
            <a:ext cx="227189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13" name="Rectangle 117"/>
          <p:cNvSpPr>
            <a:spLocks noChangeArrowheads="1"/>
          </p:cNvSpPr>
          <p:nvPr/>
        </p:nvSpPr>
        <p:spPr bwMode="auto">
          <a:xfrm>
            <a:off x="2732023" y="2896324"/>
            <a:ext cx="545394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12" name="Rectangle 116"/>
          <p:cNvSpPr>
            <a:spLocks noChangeArrowheads="1"/>
          </p:cNvSpPr>
          <p:nvPr/>
        </p:nvSpPr>
        <p:spPr bwMode="auto">
          <a:xfrm>
            <a:off x="4088100" y="2896324"/>
            <a:ext cx="504472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09" name="AutoShape 113"/>
          <p:cNvSpPr>
            <a:spLocks noChangeAspect="1" noChangeArrowheads="1" noTextEdit="1"/>
          </p:cNvSpPr>
          <p:nvPr/>
        </p:nvSpPr>
        <p:spPr bwMode="auto">
          <a:xfrm>
            <a:off x="1250356" y="3216275"/>
            <a:ext cx="36576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08" name="AutoShape 112"/>
          <p:cNvSpPr>
            <a:spLocks noChangeArrowheads="1"/>
          </p:cNvSpPr>
          <p:nvPr/>
        </p:nvSpPr>
        <p:spPr bwMode="auto">
          <a:xfrm>
            <a:off x="1535939" y="3216275"/>
            <a:ext cx="571165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07" name="Rectangle 111"/>
          <p:cNvSpPr>
            <a:spLocks noChangeArrowheads="1"/>
          </p:cNvSpPr>
          <p:nvPr/>
        </p:nvSpPr>
        <p:spPr bwMode="auto">
          <a:xfrm>
            <a:off x="2107104" y="3277324"/>
            <a:ext cx="642561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06" name="Rectangle 110"/>
          <p:cNvSpPr>
            <a:spLocks noChangeArrowheads="1"/>
          </p:cNvSpPr>
          <p:nvPr/>
        </p:nvSpPr>
        <p:spPr bwMode="auto">
          <a:xfrm>
            <a:off x="3320830" y="3277324"/>
            <a:ext cx="571165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05" name="AutoShape 109"/>
          <p:cNvSpPr>
            <a:spLocks noChangeShapeType="1"/>
          </p:cNvSpPr>
          <p:nvPr/>
        </p:nvSpPr>
        <p:spPr bwMode="auto">
          <a:xfrm>
            <a:off x="3891996" y="3368675"/>
            <a:ext cx="214187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203" name="Rectangle 107"/>
          <p:cNvSpPr>
            <a:spLocks noChangeArrowheads="1"/>
          </p:cNvSpPr>
          <p:nvPr/>
        </p:nvSpPr>
        <p:spPr bwMode="auto">
          <a:xfrm>
            <a:off x="2749665" y="3277324"/>
            <a:ext cx="571165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02" name="Rectangle 106"/>
          <p:cNvSpPr>
            <a:spLocks noChangeArrowheads="1"/>
          </p:cNvSpPr>
          <p:nvPr/>
        </p:nvSpPr>
        <p:spPr bwMode="auto">
          <a:xfrm>
            <a:off x="4106183" y="3277324"/>
            <a:ext cx="491202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9" name="AutoShape 103"/>
          <p:cNvSpPr>
            <a:spLocks noChangeAspect="1" noChangeArrowheads="1" noTextEdit="1"/>
          </p:cNvSpPr>
          <p:nvPr/>
        </p:nvSpPr>
        <p:spPr bwMode="auto">
          <a:xfrm>
            <a:off x="1250356" y="3597275"/>
            <a:ext cx="411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98" name="AutoShape 102"/>
          <p:cNvSpPr>
            <a:spLocks noChangeArrowheads="1"/>
          </p:cNvSpPr>
          <p:nvPr/>
        </p:nvSpPr>
        <p:spPr bwMode="auto">
          <a:xfrm>
            <a:off x="1545430" y="3597275"/>
            <a:ext cx="590147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7" name="Rectangle 101"/>
          <p:cNvSpPr>
            <a:spLocks noChangeArrowheads="1"/>
          </p:cNvSpPr>
          <p:nvPr/>
        </p:nvSpPr>
        <p:spPr bwMode="auto">
          <a:xfrm>
            <a:off x="2550892" y="3658324"/>
            <a:ext cx="601212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3675860" y="3658324"/>
            <a:ext cx="582770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5" name="AutoShape 99"/>
          <p:cNvSpPr>
            <a:spLocks noChangeShapeType="1"/>
          </p:cNvSpPr>
          <p:nvPr/>
        </p:nvSpPr>
        <p:spPr bwMode="auto">
          <a:xfrm>
            <a:off x="4258630" y="3749675"/>
            <a:ext cx="237534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93" name="Rectangle 97"/>
          <p:cNvSpPr>
            <a:spLocks noChangeArrowheads="1"/>
          </p:cNvSpPr>
          <p:nvPr/>
        </p:nvSpPr>
        <p:spPr bwMode="auto">
          <a:xfrm>
            <a:off x="3152105" y="3658324"/>
            <a:ext cx="523755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2135577" y="3658324"/>
            <a:ext cx="415316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RTP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91" name="Rectangle 95"/>
          <p:cNvSpPr>
            <a:spLocks noChangeArrowheads="1"/>
          </p:cNvSpPr>
          <p:nvPr/>
        </p:nvSpPr>
        <p:spPr bwMode="auto">
          <a:xfrm>
            <a:off x="4494689" y="3658324"/>
            <a:ext cx="527444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60" name="AutoShape 64"/>
          <p:cNvSpPr>
            <a:spLocks noChangeAspect="1" noChangeArrowheads="1" noTextEdit="1"/>
          </p:cNvSpPr>
          <p:nvPr/>
        </p:nvSpPr>
        <p:spPr bwMode="auto">
          <a:xfrm>
            <a:off x="1250356" y="4740275"/>
            <a:ext cx="40386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59" name="AutoShape 63"/>
          <p:cNvSpPr>
            <a:spLocks noChangeArrowheads="1"/>
          </p:cNvSpPr>
          <p:nvPr/>
        </p:nvSpPr>
        <p:spPr bwMode="auto">
          <a:xfrm>
            <a:off x="1544072" y="4740275"/>
            <a:ext cx="587433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>
            <a:off x="2544911" y="4801324"/>
            <a:ext cx="1121262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3664705" y="4801324"/>
            <a:ext cx="580090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56" name="AutoShape 60"/>
          <p:cNvSpPr>
            <a:spLocks noChangeShapeType="1"/>
          </p:cNvSpPr>
          <p:nvPr/>
        </p:nvSpPr>
        <p:spPr bwMode="auto">
          <a:xfrm>
            <a:off x="4244794" y="4892675"/>
            <a:ext cx="236442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54" name="Rectangle 58"/>
          <p:cNvSpPr>
            <a:spLocks noChangeArrowheads="1"/>
          </p:cNvSpPr>
          <p:nvPr/>
        </p:nvSpPr>
        <p:spPr bwMode="auto">
          <a:xfrm>
            <a:off x="2131505" y="4801324"/>
            <a:ext cx="413406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RTP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53" name="Rectangle 57"/>
          <p:cNvSpPr>
            <a:spLocks noChangeArrowheads="1"/>
          </p:cNvSpPr>
          <p:nvPr/>
        </p:nvSpPr>
        <p:spPr bwMode="auto">
          <a:xfrm>
            <a:off x="4479767" y="4801324"/>
            <a:ext cx="525018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Basta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50" name="AutoShape 54"/>
          <p:cNvSpPr>
            <a:spLocks noChangeAspect="1" noChangeArrowheads="1" noTextEdit="1"/>
          </p:cNvSpPr>
          <p:nvPr/>
        </p:nvSpPr>
        <p:spPr bwMode="auto">
          <a:xfrm>
            <a:off x="1250356" y="5121275"/>
            <a:ext cx="4229822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1544043" y="5121275"/>
            <a:ext cx="587373" cy="304800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2131416" y="5182324"/>
            <a:ext cx="1534513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47" name="Rectangle 51"/>
          <p:cNvSpPr>
            <a:spLocks noChangeArrowheads="1"/>
          </p:cNvSpPr>
          <p:nvPr/>
        </p:nvSpPr>
        <p:spPr bwMode="auto">
          <a:xfrm>
            <a:off x="3664460" y="5182324"/>
            <a:ext cx="580031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46" name="AutoShape 50"/>
          <p:cNvSpPr>
            <a:spLocks noChangeShapeType="1"/>
          </p:cNvSpPr>
          <p:nvPr/>
        </p:nvSpPr>
        <p:spPr bwMode="auto">
          <a:xfrm>
            <a:off x="4244491" y="5273675"/>
            <a:ext cx="236418" cy="44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44" name="Rectangle 48"/>
          <p:cNvSpPr>
            <a:spLocks noChangeArrowheads="1"/>
          </p:cNvSpPr>
          <p:nvPr/>
        </p:nvSpPr>
        <p:spPr bwMode="auto">
          <a:xfrm>
            <a:off x="4480909" y="5182324"/>
            <a:ext cx="524965" cy="1827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Basta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41" name="AutoShape 45"/>
          <p:cNvSpPr>
            <a:spLocks noChangeAspect="1" noChangeArrowheads="1" noTextEdit="1"/>
          </p:cNvSpPr>
          <p:nvPr/>
        </p:nvSpPr>
        <p:spPr bwMode="auto">
          <a:xfrm>
            <a:off x="1174156" y="5502275"/>
            <a:ext cx="3744883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1541301" y="5502275"/>
            <a:ext cx="587433" cy="288925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2128734" y="5560144"/>
            <a:ext cx="1174865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HMGR</a:t>
            </a: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38" name="Rectangle 42"/>
          <p:cNvSpPr>
            <a:spLocks noChangeArrowheads="1"/>
          </p:cNvSpPr>
          <p:nvPr/>
        </p:nvSpPr>
        <p:spPr bwMode="auto">
          <a:xfrm>
            <a:off x="3303599" y="5560144"/>
            <a:ext cx="587433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37" name="AutoShape 41"/>
          <p:cNvSpPr>
            <a:spLocks noChangeShapeType="1"/>
          </p:cNvSpPr>
          <p:nvPr/>
        </p:nvSpPr>
        <p:spPr bwMode="auto">
          <a:xfrm>
            <a:off x="3891032" y="5646738"/>
            <a:ext cx="220287" cy="42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4111319" y="5560144"/>
            <a:ext cx="525018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Basta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32" name="AutoShape 36"/>
          <p:cNvSpPr>
            <a:spLocks noChangeAspect="1" noChangeArrowheads="1" noTextEdit="1"/>
          </p:cNvSpPr>
          <p:nvPr/>
        </p:nvSpPr>
        <p:spPr bwMode="auto">
          <a:xfrm>
            <a:off x="1174156" y="5883275"/>
            <a:ext cx="3744883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1541301" y="5883275"/>
            <a:ext cx="587433" cy="288925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2128734" y="5941144"/>
            <a:ext cx="1174865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tHMGR</a:t>
            </a: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3303599" y="5941144"/>
            <a:ext cx="587433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8" name="AutoShape 32"/>
          <p:cNvSpPr>
            <a:spLocks noChangeShapeType="1"/>
          </p:cNvSpPr>
          <p:nvPr/>
        </p:nvSpPr>
        <p:spPr bwMode="auto">
          <a:xfrm>
            <a:off x="3891032" y="6027738"/>
            <a:ext cx="220287" cy="42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4111319" y="5941144"/>
            <a:ext cx="525018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Basta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3" name="AutoShape 27"/>
          <p:cNvSpPr>
            <a:spLocks noChangeAspect="1" noChangeArrowheads="1" noTextEdit="1"/>
          </p:cNvSpPr>
          <p:nvPr/>
        </p:nvSpPr>
        <p:spPr bwMode="auto">
          <a:xfrm>
            <a:off x="1174156" y="6264275"/>
            <a:ext cx="3744883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1541301" y="6264275"/>
            <a:ext cx="587433" cy="288925"/>
          </a:xfrm>
          <a:prstGeom prst="rightArrow">
            <a:avLst>
              <a:gd name="adj1" fmla="val 50000"/>
              <a:gd name="adj2" fmla="val 292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2128734" y="6322144"/>
            <a:ext cx="1174865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</a:t>
            </a:r>
            <a:r>
              <a:rPr kumimoji="0" lang="pt-B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CYP76F39v1</a:t>
            </a: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303599" y="6322144"/>
            <a:ext cx="587433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19" name="AutoShape 23"/>
          <p:cNvSpPr>
            <a:spLocks noChangeShapeType="1"/>
          </p:cNvSpPr>
          <p:nvPr/>
        </p:nvSpPr>
        <p:spPr bwMode="auto">
          <a:xfrm>
            <a:off x="3891032" y="6408738"/>
            <a:ext cx="220287" cy="42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111319" y="6322144"/>
            <a:ext cx="525018" cy="173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Basta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" name="AutoShape 89"/>
          <p:cNvSpPr>
            <a:spLocks noChangeArrowheads="1"/>
          </p:cNvSpPr>
          <p:nvPr/>
        </p:nvSpPr>
        <p:spPr bwMode="auto">
          <a:xfrm>
            <a:off x="3705967" y="3978275"/>
            <a:ext cx="538688" cy="304800"/>
          </a:xfrm>
          <a:prstGeom prst="rightArrow">
            <a:avLst>
              <a:gd name="adj1" fmla="val 50000"/>
              <a:gd name="adj2" fmla="val 277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UBQ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5" name="Rectangle 88"/>
          <p:cNvSpPr>
            <a:spLocks noChangeArrowheads="1"/>
          </p:cNvSpPr>
          <p:nvPr/>
        </p:nvSpPr>
        <p:spPr bwMode="auto">
          <a:xfrm>
            <a:off x="4244655" y="4037421"/>
            <a:ext cx="639151" cy="1825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HMGR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4883806" y="4037421"/>
            <a:ext cx="613169" cy="1825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OCS-T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7" name="AutoShape 86"/>
          <p:cNvSpPr>
            <a:spLocks noChangeArrowheads="1"/>
          </p:cNvSpPr>
          <p:nvPr/>
        </p:nvSpPr>
        <p:spPr bwMode="auto">
          <a:xfrm>
            <a:off x="1544802" y="4001861"/>
            <a:ext cx="552545" cy="281214"/>
          </a:xfrm>
          <a:prstGeom prst="rightArrow">
            <a:avLst>
              <a:gd name="adj1" fmla="val 50000"/>
              <a:gd name="adj2" fmla="val 3087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8" name="Rectangle 85"/>
          <p:cNvSpPr>
            <a:spLocks noChangeArrowheads="1"/>
          </p:cNvSpPr>
          <p:nvPr/>
        </p:nvSpPr>
        <p:spPr bwMode="auto">
          <a:xfrm>
            <a:off x="2097348" y="4046492"/>
            <a:ext cx="554277" cy="1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9" name="Rectangle 84"/>
          <p:cNvSpPr>
            <a:spLocks noChangeArrowheads="1"/>
          </p:cNvSpPr>
          <p:nvPr/>
        </p:nvSpPr>
        <p:spPr bwMode="auto">
          <a:xfrm>
            <a:off x="3101975" y="4046492"/>
            <a:ext cx="504046" cy="1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3" name="Rectangle 80"/>
          <p:cNvSpPr>
            <a:spLocks noChangeArrowheads="1"/>
          </p:cNvSpPr>
          <p:nvPr/>
        </p:nvSpPr>
        <p:spPr bwMode="auto">
          <a:xfrm>
            <a:off x="2651625" y="4046492"/>
            <a:ext cx="450350" cy="1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" name="Rectangle 77"/>
          <p:cNvSpPr>
            <a:spLocks noChangeArrowheads="1"/>
          </p:cNvSpPr>
          <p:nvPr/>
        </p:nvSpPr>
        <p:spPr bwMode="auto">
          <a:xfrm>
            <a:off x="5584365" y="4054475"/>
            <a:ext cx="466591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4" name="Straight Connector 203"/>
          <p:cNvCxnSpPr>
            <a:stCxn id="186" idx="3"/>
            <a:endCxn id="194" idx="1"/>
          </p:cNvCxnSpPr>
          <p:nvPr/>
        </p:nvCxnSpPr>
        <p:spPr>
          <a:xfrm>
            <a:off x="5496975" y="4128680"/>
            <a:ext cx="87390" cy="1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89" idx="3"/>
            <a:endCxn id="184" idx="1"/>
          </p:cNvCxnSpPr>
          <p:nvPr/>
        </p:nvCxnSpPr>
        <p:spPr>
          <a:xfrm flipV="1">
            <a:off x="3606021" y="4130675"/>
            <a:ext cx="99946" cy="4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2" name="AutoShape 76"/>
          <p:cNvSpPr>
            <a:spLocks noChangeAspect="1" noChangeArrowheads="1" noTextEdit="1"/>
          </p:cNvSpPr>
          <p:nvPr/>
        </p:nvSpPr>
        <p:spPr bwMode="auto">
          <a:xfrm>
            <a:off x="1328975" y="4359275"/>
            <a:ext cx="4503504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/>
          </a:p>
        </p:txBody>
      </p:sp>
      <p:sp>
        <p:nvSpPr>
          <p:cNvPr id="4171" name="AutoShape 75"/>
          <p:cNvSpPr>
            <a:spLocks noChangeArrowheads="1"/>
          </p:cNvSpPr>
          <p:nvPr/>
        </p:nvSpPr>
        <p:spPr bwMode="auto">
          <a:xfrm>
            <a:off x="3730844" y="4359275"/>
            <a:ext cx="540768" cy="304800"/>
          </a:xfrm>
          <a:prstGeom prst="rightArrow">
            <a:avLst>
              <a:gd name="adj1" fmla="val 50000"/>
              <a:gd name="adj2" fmla="val 277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UBQ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70" name="Rectangle 74"/>
          <p:cNvSpPr>
            <a:spLocks noChangeArrowheads="1"/>
          </p:cNvSpPr>
          <p:nvPr/>
        </p:nvSpPr>
        <p:spPr bwMode="auto">
          <a:xfrm>
            <a:off x="4271612" y="4418421"/>
            <a:ext cx="641619" cy="1825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tHMGR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69" name="Rectangle 73"/>
          <p:cNvSpPr>
            <a:spLocks noChangeArrowheads="1"/>
          </p:cNvSpPr>
          <p:nvPr/>
        </p:nvSpPr>
        <p:spPr bwMode="auto">
          <a:xfrm>
            <a:off x="4913231" y="4418421"/>
            <a:ext cx="615537" cy="1825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OCS-T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68" name="AutoShape 72"/>
          <p:cNvSpPr>
            <a:spLocks noChangeArrowheads="1"/>
          </p:cNvSpPr>
          <p:nvPr/>
        </p:nvSpPr>
        <p:spPr bwMode="auto">
          <a:xfrm>
            <a:off x="1555155" y="4382861"/>
            <a:ext cx="573671" cy="281214"/>
          </a:xfrm>
          <a:prstGeom prst="rightArrow">
            <a:avLst>
              <a:gd name="adj1" fmla="val 50000"/>
              <a:gd name="adj2" fmla="val 3087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67" name="Rectangle 71"/>
          <p:cNvSpPr>
            <a:spLocks noChangeArrowheads="1"/>
          </p:cNvSpPr>
          <p:nvPr/>
        </p:nvSpPr>
        <p:spPr bwMode="auto">
          <a:xfrm>
            <a:off x="2128825" y="4427492"/>
            <a:ext cx="556417" cy="1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66" name="Rectangle 70"/>
          <p:cNvSpPr>
            <a:spLocks noChangeArrowheads="1"/>
          </p:cNvSpPr>
          <p:nvPr/>
        </p:nvSpPr>
        <p:spPr bwMode="auto">
          <a:xfrm>
            <a:off x="3137332" y="4427492"/>
            <a:ext cx="505993" cy="1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nos-T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62" name="Rectangle 66"/>
          <p:cNvSpPr>
            <a:spLocks noChangeArrowheads="1"/>
          </p:cNvSpPr>
          <p:nvPr/>
        </p:nvSpPr>
        <p:spPr bwMode="auto">
          <a:xfrm>
            <a:off x="2685243" y="4427492"/>
            <a:ext cx="452090" cy="177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GFP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73" name="Rectangle 77"/>
          <p:cNvSpPr>
            <a:spLocks noChangeArrowheads="1"/>
          </p:cNvSpPr>
          <p:nvPr/>
        </p:nvSpPr>
        <p:spPr bwMode="auto">
          <a:xfrm>
            <a:off x="5591195" y="4425950"/>
            <a:ext cx="504805" cy="161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7" name="Straight Connector 206"/>
          <p:cNvCxnSpPr>
            <a:stCxn id="4169" idx="3"/>
            <a:endCxn id="4173" idx="1"/>
          </p:cNvCxnSpPr>
          <p:nvPr/>
        </p:nvCxnSpPr>
        <p:spPr>
          <a:xfrm flipV="1">
            <a:off x="5528768" y="4506913"/>
            <a:ext cx="62427" cy="27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4166" idx="3"/>
            <a:endCxn id="4171" idx="1"/>
          </p:cNvCxnSpPr>
          <p:nvPr/>
        </p:nvCxnSpPr>
        <p:spPr>
          <a:xfrm flipV="1">
            <a:off x="3643324" y="4511675"/>
            <a:ext cx="87520" cy="4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4" name="Rectangle 258"/>
          <p:cNvSpPr>
            <a:spLocks noChangeArrowheads="1"/>
          </p:cNvSpPr>
          <p:nvPr/>
        </p:nvSpPr>
        <p:spPr bwMode="auto">
          <a:xfrm>
            <a:off x="685800" y="6797933"/>
            <a:ext cx="5791200" cy="172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  <a:ea typeface="SimSun"/>
              </a:rPr>
              <a:t>S1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</a:rPr>
              <a:t>Fig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Vector construction for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santalol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biosynthesis.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LTP,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Solanum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lycopersicum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linalool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synthase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transit peptide; RTP,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Arabidopsis thaliana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ribulose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bisphosphate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carboxylase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small subunit transit peptide;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35S,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CaMV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promoter;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RbcS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ribulose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1.5-biphophate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carboxylase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small subunit promoter; UBQ,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A. thaliana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ubiquitin-10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promoter;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Santalum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album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santalene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synthase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FPS,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A. thaliana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farnesyl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diphosphate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synthase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HMGR,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A. thaliana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3-hydroxy-3-methylglutaryl-CoA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reductase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tHMGR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thaliana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truncated HMGR; CYP76F39v1, </a:t>
            </a:r>
            <a:r>
              <a:rPr kumimoji="0" lang="pt-B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Santalum album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santalene/bergamotene oxidase(CYP76F39v1); GFP, green fluorescent protein; nos-T, NOS terminator; Hyg: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Hygromycin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Office PowerPoint</Application>
  <PresentationFormat>全屏显示(4:3)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3</cp:revision>
  <dcterms:created xsi:type="dcterms:W3CDTF">2018-12-27T07:45:28Z</dcterms:created>
  <dcterms:modified xsi:type="dcterms:W3CDTF">2018-12-27T07:47:28Z</dcterms:modified>
</cp:coreProperties>
</file>