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</p:sldIdLst>
  <p:sldSz cx="6858000" cy="9144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3312" y="-84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63728-2728-4746-89D7-414F97CB25B4}" type="datetimeFigureOut">
              <a:rPr lang="zh-CN" altLang="en-US" smtClean="0"/>
              <a:t>2018/12/27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26C69-91AC-4E2D-A459-F98A9DA640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4327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63728-2728-4746-89D7-414F97CB25B4}" type="datetimeFigureOut">
              <a:rPr lang="zh-CN" altLang="en-US" smtClean="0"/>
              <a:t>2018/12/27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26C69-91AC-4E2D-A459-F98A9DA640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6640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63728-2728-4746-89D7-414F97CB25B4}" type="datetimeFigureOut">
              <a:rPr lang="zh-CN" altLang="en-US" smtClean="0"/>
              <a:t>2018/12/27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26C69-91AC-4E2D-A459-F98A9DA640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9228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63728-2728-4746-89D7-414F97CB25B4}" type="datetimeFigureOut">
              <a:rPr lang="zh-CN" altLang="en-US" smtClean="0"/>
              <a:t>2018/12/27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26C69-91AC-4E2D-A459-F98A9DA640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0934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63728-2728-4746-89D7-414F97CB25B4}" type="datetimeFigureOut">
              <a:rPr lang="zh-CN" altLang="en-US" smtClean="0"/>
              <a:t>2018/12/27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26C69-91AC-4E2D-A459-F98A9DA640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9713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63728-2728-4746-89D7-414F97CB25B4}" type="datetimeFigureOut">
              <a:rPr lang="zh-CN" altLang="en-US" smtClean="0"/>
              <a:t>2018/12/27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26C69-91AC-4E2D-A459-F98A9DA640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1755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63728-2728-4746-89D7-414F97CB25B4}" type="datetimeFigureOut">
              <a:rPr lang="zh-CN" altLang="en-US" smtClean="0"/>
              <a:t>2018/12/27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26C69-91AC-4E2D-A459-F98A9DA640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2347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63728-2728-4746-89D7-414F97CB25B4}" type="datetimeFigureOut">
              <a:rPr lang="zh-CN" altLang="en-US" smtClean="0"/>
              <a:t>2018/12/27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26C69-91AC-4E2D-A459-F98A9DA640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8515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63728-2728-4746-89D7-414F97CB25B4}" type="datetimeFigureOut">
              <a:rPr lang="zh-CN" altLang="en-US" smtClean="0"/>
              <a:t>2018/12/27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26C69-91AC-4E2D-A459-F98A9DA640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041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63728-2728-4746-89D7-414F97CB25B4}" type="datetimeFigureOut">
              <a:rPr lang="zh-CN" altLang="en-US" smtClean="0"/>
              <a:t>2018/12/27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26C69-91AC-4E2D-A459-F98A9DA640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2372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63728-2728-4746-89D7-414F97CB25B4}" type="datetimeFigureOut">
              <a:rPr lang="zh-CN" altLang="en-US" smtClean="0"/>
              <a:t>2018/12/27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26C69-91AC-4E2D-A459-F98A9DA640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2040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D63728-2728-4746-89D7-414F97CB25B4}" type="datetimeFigureOut">
              <a:rPr lang="zh-CN" altLang="en-US" smtClean="0"/>
              <a:t>2018/12/27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826C69-91AC-4E2D-A459-F98A9DA640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2280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1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8893" y="3267670"/>
            <a:ext cx="1242816" cy="1904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AutoShape 8"/>
          <p:cNvSpPr>
            <a:spLocks noChangeShapeType="1"/>
          </p:cNvSpPr>
          <p:nvPr/>
        </p:nvSpPr>
        <p:spPr bwMode="auto">
          <a:xfrm>
            <a:off x="3296383" y="3144580"/>
            <a:ext cx="9525" cy="123092"/>
          </a:xfrm>
          <a:prstGeom prst="straightConnector1">
            <a:avLst/>
          </a:prstGeom>
          <a:noFill/>
          <a:ln w="38100">
            <a:solidFill>
              <a:srgbClr val="FFFFFF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AutoShape 31"/>
          <p:cNvSpPr>
            <a:spLocks noChangeShapeType="1"/>
          </p:cNvSpPr>
          <p:nvPr/>
        </p:nvSpPr>
        <p:spPr bwMode="auto">
          <a:xfrm>
            <a:off x="990602" y="2581871"/>
            <a:ext cx="9525" cy="219808"/>
          </a:xfrm>
          <a:prstGeom prst="straightConnector1">
            <a:avLst/>
          </a:prstGeom>
          <a:noFill/>
          <a:ln w="38100">
            <a:solidFill>
              <a:srgbClr val="FFFFFF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AutoShape 31"/>
          <p:cNvSpPr>
            <a:spLocks noChangeShapeType="1"/>
          </p:cNvSpPr>
          <p:nvPr/>
        </p:nvSpPr>
        <p:spPr bwMode="auto">
          <a:xfrm>
            <a:off x="4275137" y="2581870"/>
            <a:ext cx="9525" cy="219808"/>
          </a:xfrm>
          <a:prstGeom prst="straightConnector1">
            <a:avLst/>
          </a:prstGeom>
          <a:noFill/>
          <a:ln w="38100">
            <a:solidFill>
              <a:srgbClr val="FFFFFF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9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1287937"/>
            <a:ext cx="1219200" cy="1522535"/>
          </a:xfrm>
          <a:prstGeom prst="rect">
            <a:avLst/>
          </a:prstGeom>
          <a:noFill/>
        </p:spPr>
      </p:pic>
      <p:pic>
        <p:nvPicPr>
          <p:cNvPr id="8" name="Picture 8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17360" y="1286470"/>
            <a:ext cx="1307040" cy="1524000"/>
          </a:xfrm>
          <a:prstGeom prst="rect">
            <a:avLst/>
          </a:prstGeom>
          <a:noFill/>
        </p:spPr>
      </p:pic>
      <p:pic>
        <p:nvPicPr>
          <p:cNvPr id="9" name="Picture 8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141541" y="1289401"/>
            <a:ext cx="1212829" cy="1521071"/>
          </a:xfrm>
          <a:prstGeom prst="rect">
            <a:avLst/>
          </a:prstGeom>
          <a:noFill/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800601" y="1286470"/>
            <a:ext cx="1243754" cy="1524000"/>
          </a:xfrm>
          <a:prstGeom prst="rect">
            <a:avLst/>
          </a:prstGeom>
          <a:noFill/>
        </p:spPr>
      </p:pic>
      <p:sp>
        <p:nvSpPr>
          <p:cNvPr id="11" name="Rectangle 30"/>
          <p:cNvSpPr>
            <a:spLocks noChangeArrowheads="1"/>
          </p:cNvSpPr>
          <p:nvPr/>
        </p:nvSpPr>
        <p:spPr bwMode="auto">
          <a:xfrm>
            <a:off x="838202" y="2886672"/>
            <a:ext cx="1096963" cy="252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WT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Rectangle 34"/>
          <p:cNvSpPr>
            <a:spLocks noChangeArrowheads="1"/>
          </p:cNvSpPr>
          <p:nvPr/>
        </p:nvSpPr>
        <p:spPr bwMode="auto">
          <a:xfrm>
            <a:off x="2514600" y="2886673"/>
            <a:ext cx="458788" cy="211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S3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Rectangle 7"/>
          <p:cNvSpPr>
            <a:spLocks noChangeArrowheads="1"/>
          </p:cNvSpPr>
          <p:nvPr/>
        </p:nvSpPr>
        <p:spPr bwMode="auto">
          <a:xfrm>
            <a:off x="3886202" y="2886673"/>
            <a:ext cx="458787" cy="211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S4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Rectangle 33"/>
          <p:cNvSpPr>
            <a:spLocks noChangeArrowheads="1"/>
          </p:cNvSpPr>
          <p:nvPr/>
        </p:nvSpPr>
        <p:spPr bwMode="auto">
          <a:xfrm>
            <a:off x="5257802" y="2886673"/>
            <a:ext cx="458787" cy="211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S16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914400" y="2581870"/>
            <a:ext cx="0" cy="15240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762000" y="2277070"/>
            <a:ext cx="0" cy="22860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209800" y="2581870"/>
            <a:ext cx="0" cy="15240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505200" y="2505670"/>
            <a:ext cx="0" cy="22860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876800" y="2505670"/>
            <a:ext cx="0" cy="22860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AutoShape 8"/>
          <p:cNvSpPr>
            <a:spLocks noChangeShapeType="1"/>
          </p:cNvSpPr>
          <p:nvPr/>
        </p:nvSpPr>
        <p:spPr bwMode="auto">
          <a:xfrm>
            <a:off x="3296382" y="5629870"/>
            <a:ext cx="9525" cy="123092"/>
          </a:xfrm>
          <a:prstGeom prst="straightConnector1">
            <a:avLst/>
          </a:prstGeom>
          <a:noFill/>
          <a:ln w="38100">
            <a:solidFill>
              <a:srgbClr val="FFFFFF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3" name="Picture 20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847493" y="3267670"/>
            <a:ext cx="1172307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" name="Rectangle 30"/>
          <p:cNvSpPr>
            <a:spLocks noChangeArrowheads="1"/>
          </p:cNvSpPr>
          <p:nvPr/>
        </p:nvSpPr>
        <p:spPr bwMode="auto">
          <a:xfrm>
            <a:off x="961293" y="5248870"/>
            <a:ext cx="1096963" cy="252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WT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Rectangle 34"/>
          <p:cNvSpPr>
            <a:spLocks noChangeArrowheads="1"/>
          </p:cNvSpPr>
          <p:nvPr/>
        </p:nvSpPr>
        <p:spPr bwMode="auto">
          <a:xfrm>
            <a:off x="2590800" y="5248870"/>
            <a:ext cx="458788" cy="211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S3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Rectangle 7"/>
          <p:cNvSpPr>
            <a:spLocks noChangeArrowheads="1"/>
          </p:cNvSpPr>
          <p:nvPr/>
        </p:nvSpPr>
        <p:spPr bwMode="auto">
          <a:xfrm>
            <a:off x="3810000" y="5248870"/>
            <a:ext cx="458787" cy="211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S4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Rectangle 33"/>
          <p:cNvSpPr>
            <a:spLocks noChangeArrowheads="1"/>
          </p:cNvSpPr>
          <p:nvPr/>
        </p:nvSpPr>
        <p:spPr bwMode="auto">
          <a:xfrm>
            <a:off x="5152293" y="5248870"/>
            <a:ext cx="458787" cy="211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S16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0" name="Straight Connector 29"/>
          <p:cNvCxnSpPr/>
          <p:nvPr/>
        </p:nvCxnSpPr>
        <p:spPr>
          <a:xfrm>
            <a:off x="961293" y="4791670"/>
            <a:ext cx="0" cy="22860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2286000" y="4791670"/>
            <a:ext cx="0" cy="30480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3581400" y="4791670"/>
            <a:ext cx="0" cy="30480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4923693" y="4867870"/>
            <a:ext cx="0" cy="22860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4751974" y="8763002"/>
            <a:ext cx="0" cy="30480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icture 9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133600" y="3267670"/>
            <a:ext cx="1269999" cy="1904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9" name="Straight Connector 38"/>
          <p:cNvCxnSpPr/>
          <p:nvPr/>
        </p:nvCxnSpPr>
        <p:spPr>
          <a:xfrm>
            <a:off x="2209800" y="4791670"/>
            <a:ext cx="0" cy="22860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2209800" y="3724870"/>
            <a:ext cx="457200" cy="609600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533400" y="5890736"/>
            <a:ext cx="586740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50000"/>
              </a:lnSpc>
              <a:spcAft>
                <a:spcPts val="0"/>
              </a:spcAft>
            </a:pPr>
            <a:r>
              <a:rPr lang="en-US" altLang="zh-CN" sz="1000" b="1" cap="all" dirty="0" smtClean="0">
                <a:solidFill>
                  <a:srgbClr val="000000"/>
                </a:solidFill>
                <a:latin typeface="Times New Roman"/>
                <a:ea typeface="SimSun"/>
              </a:rPr>
              <a:t>S5</a:t>
            </a:r>
            <a:r>
              <a:rPr lang="en-US" altLang="zh-CN" sz="1000" b="1" cap="all" dirty="0" smtClean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altLang="zh-CN" sz="1000" b="1" dirty="0" smtClean="0">
                <a:solidFill>
                  <a:srgbClr val="000000"/>
                </a:solidFill>
                <a:latin typeface="Times New Roman"/>
              </a:rPr>
              <a:t>Fig</a:t>
            </a:r>
            <a:r>
              <a:rPr lang="en-US" altLang="zh-CN" sz="1000" b="1" cap="all" dirty="0" smtClean="0">
                <a:solidFill>
                  <a:srgbClr val="000000"/>
                </a:solidFill>
                <a:latin typeface="Times New Roman"/>
              </a:rPr>
              <a:t>.</a:t>
            </a:r>
            <a:r>
              <a:rPr lang="en-US" altLang="zh-CN" sz="1000" b="1" dirty="0" smtClean="0">
                <a:solidFill>
                  <a:srgbClr val="000000"/>
                </a:solidFill>
                <a:latin typeface="Times New Roman"/>
                <a:ea typeface="SimSun"/>
              </a:rPr>
              <a:t> Green peach aphid long-term choice experiments using </a:t>
            </a:r>
            <a:r>
              <a:rPr lang="en-US" altLang="zh-CN" sz="1000" b="1" dirty="0" err="1" smtClean="0">
                <a:solidFill>
                  <a:srgbClr val="000000"/>
                </a:solidFill>
                <a:latin typeface="Times New Roman"/>
                <a:ea typeface="SimSun"/>
              </a:rPr>
              <a:t>santalene</a:t>
            </a:r>
            <a:r>
              <a:rPr lang="en-US" altLang="zh-CN" sz="1000" b="1" dirty="0" smtClean="0">
                <a:solidFill>
                  <a:srgbClr val="000000"/>
                </a:solidFill>
                <a:latin typeface="Times New Roman"/>
                <a:ea typeface="SimSun"/>
              </a:rPr>
              <a:t>- and </a:t>
            </a:r>
            <a:r>
              <a:rPr lang="en-US" altLang="zh-CN" sz="1000" b="1" dirty="0" err="1" smtClean="0">
                <a:solidFill>
                  <a:srgbClr val="000000"/>
                </a:solidFill>
                <a:latin typeface="Times New Roman"/>
                <a:ea typeface="SimSun"/>
              </a:rPr>
              <a:t>bergamotene</a:t>
            </a:r>
            <a:r>
              <a:rPr lang="en-US" altLang="zh-CN" sz="1000" b="1" dirty="0" smtClean="0">
                <a:solidFill>
                  <a:srgbClr val="000000"/>
                </a:solidFill>
                <a:latin typeface="Times New Roman"/>
                <a:ea typeface="SimSun"/>
              </a:rPr>
              <a:t>-emitting transgenic </a:t>
            </a:r>
            <a:r>
              <a:rPr lang="en-US" altLang="zh-CN" sz="1000" b="1" i="1" dirty="0" err="1" smtClean="0">
                <a:solidFill>
                  <a:srgbClr val="000000"/>
                </a:solidFill>
                <a:latin typeface="Times New Roman"/>
                <a:ea typeface="SimSun"/>
              </a:rPr>
              <a:t>Nicotiana</a:t>
            </a:r>
            <a:r>
              <a:rPr lang="en-US" altLang="zh-CN" sz="1000" b="1" i="1" dirty="0" smtClean="0">
                <a:solidFill>
                  <a:srgbClr val="000000"/>
                </a:solidFill>
                <a:latin typeface="Times New Roman"/>
                <a:ea typeface="SimSun"/>
              </a:rPr>
              <a:t> </a:t>
            </a:r>
            <a:r>
              <a:rPr lang="en-US" altLang="zh-CN" sz="1000" b="1" i="1" dirty="0" err="1" smtClean="0">
                <a:solidFill>
                  <a:srgbClr val="000000"/>
                </a:solidFill>
                <a:latin typeface="Times New Roman"/>
                <a:ea typeface="SimSun"/>
              </a:rPr>
              <a:t>tabacum</a:t>
            </a:r>
            <a:r>
              <a:rPr lang="en-US" altLang="zh-CN" sz="1000" b="1" dirty="0" smtClean="0">
                <a:solidFill>
                  <a:srgbClr val="000000"/>
                </a:solidFill>
                <a:latin typeface="Times New Roman"/>
                <a:ea typeface="SimSun"/>
              </a:rPr>
              <a:t> plants. 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WT, wild type; S, the lines expressing </a:t>
            </a:r>
            <a:r>
              <a:rPr kumimoji="0" lang="en-US" sz="10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SaSSy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;</a:t>
            </a:r>
            <a:r>
              <a:rPr kumimoji="0" lang="en-US" sz="10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scale bar = 1 cm. 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5" name="Picture 17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505200" y="3276600"/>
            <a:ext cx="12192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74308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44</Words>
  <Application>Microsoft Office PowerPoint</Application>
  <PresentationFormat>全屏显示(4:3)</PresentationFormat>
  <Paragraphs>9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主题​​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尹俊林</dc:creator>
  <cp:lastModifiedBy>尹俊林</cp:lastModifiedBy>
  <cp:revision>7</cp:revision>
  <dcterms:created xsi:type="dcterms:W3CDTF">2018-12-27T07:45:28Z</dcterms:created>
  <dcterms:modified xsi:type="dcterms:W3CDTF">2018-12-27T07:51:48Z</dcterms:modified>
</cp:coreProperties>
</file>