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65" r:id="rId2"/>
    <p:sldId id="277" r:id="rId3"/>
  </p:sldIdLst>
  <p:sldSz cx="6858000" cy="9906000" type="A4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686" y="185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0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1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2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577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20759" rtl="0" eaLnBrk="1" latinLnBrk="0" hangingPunct="1"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5285" indent="-495285" algn="l" defTabSz="1320759" rtl="0" eaLnBrk="1" latinLnBrk="0" hangingPunct="1">
        <a:spcBef>
          <a:spcPct val="20000"/>
        </a:spcBef>
        <a:buFont typeface="Arial" pitchFamily="34" charset="0"/>
        <a:buChar char="•"/>
        <a:defRPr sz="4622" kern="1200">
          <a:solidFill>
            <a:schemeClr val="tx1"/>
          </a:solidFill>
          <a:latin typeface="+mn-lt"/>
          <a:ea typeface="+mn-ea"/>
          <a:cs typeface="+mn-cs"/>
        </a:defRPr>
      </a:lvl1pPr>
      <a:lvl2pPr marL="1073117" indent="-412737" algn="l" defTabSz="1320759" rtl="0" eaLnBrk="1" latinLnBrk="0" hangingPunct="1">
        <a:spcBef>
          <a:spcPct val="20000"/>
        </a:spcBef>
        <a:buFont typeface="Arial" pitchFamily="34" charset="0"/>
        <a:buChar char="–"/>
        <a:defRPr sz="4044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spcBef>
          <a:spcPct val="20000"/>
        </a:spcBef>
        <a:buFont typeface="Arial" pitchFamily="34" charset="0"/>
        <a:buChar char="–"/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spcBef>
          <a:spcPct val="20000"/>
        </a:spcBef>
        <a:buFont typeface="Arial" pitchFamily="34" charset="0"/>
        <a:buChar char="»"/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6858000" cy="40892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29937"/>
            <a:ext cx="6858000" cy="41854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90678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ZA" b="1" dirty="0"/>
              <a:t>Additional file </a:t>
            </a:r>
            <a:r>
              <a:rPr lang="en-ZA" b="1" dirty="0" smtClean="0"/>
              <a:t>4: </a:t>
            </a:r>
            <a:r>
              <a:rPr lang="en-ZA" b="1" dirty="0"/>
              <a:t>Comparison of RNA-</a:t>
            </a:r>
            <a:r>
              <a:rPr lang="en-ZA" b="1" dirty="0" err="1"/>
              <a:t>Seq</a:t>
            </a:r>
            <a:r>
              <a:rPr lang="en-ZA" b="1" dirty="0"/>
              <a:t> and RT-qPCR expression analyses of candidate genes between RIL165 and RIL387</a:t>
            </a:r>
          </a:p>
        </p:txBody>
      </p:sp>
    </p:spTree>
    <p:extLst>
      <p:ext uri="{BB962C8B-B14F-4D97-AF65-F5344CB8AC3E}">
        <p14:creationId xmlns:p14="http://schemas.microsoft.com/office/powerpoint/2010/main" val="396076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1800" b="1" dirty="0"/>
              <a:t>Additional file 4: Comparison of RNA-</a:t>
            </a:r>
            <a:r>
              <a:rPr lang="en-ZA" sz="1800" b="1" dirty="0" err="1"/>
              <a:t>Seq</a:t>
            </a:r>
            <a:r>
              <a:rPr lang="en-ZA" sz="1800" b="1" dirty="0"/>
              <a:t> and RT-qPCR expression analyses of candidate genes between RIL165 and RIL387</a:t>
            </a:r>
          </a:p>
          <a:p>
            <a:pPr marL="0" indent="0" algn="just">
              <a:buNone/>
            </a:pPr>
            <a:r>
              <a:rPr lang="en-ZA" sz="1400" dirty="0"/>
              <a:t>Expression profiles of </a:t>
            </a:r>
            <a:r>
              <a:rPr lang="en-ZA" sz="1400" b="1" dirty="0"/>
              <a:t>(a)</a:t>
            </a:r>
            <a:r>
              <a:rPr lang="en-ZA" sz="1400" dirty="0"/>
              <a:t> </a:t>
            </a:r>
            <a:r>
              <a:rPr lang="en-ZA" sz="1400" i="1" dirty="0" err="1"/>
              <a:t>ent-copalyl</a:t>
            </a:r>
            <a:r>
              <a:rPr lang="en-ZA" sz="1400" i="1" dirty="0"/>
              <a:t> diphosphate synthase 2</a:t>
            </a:r>
            <a:r>
              <a:rPr lang="en-ZA" sz="1400" dirty="0"/>
              <a:t> (GRMZM2G044481), </a:t>
            </a:r>
            <a:r>
              <a:rPr lang="en-ZA" sz="1400" b="1" dirty="0"/>
              <a:t>(b)</a:t>
            </a:r>
            <a:r>
              <a:rPr lang="en-ZA" sz="1400" dirty="0"/>
              <a:t> </a:t>
            </a:r>
            <a:r>
              <a:rPr lang="en-ZA" sz="1400" i="1" dirty="0" err="1"/>
              <a:t>copalyl</a:t>
            </a:r>
            <a:r>
              <a:rPr lang="en-ZA" sz="1400" i="1" dirty="0"/>
              <a:t> diphosphate synthase 3 </a:t>
            </a:r>
            <a:r>
              <a:rPr lang="en-ZA" sz="1400" dirty="0"/>
              <a:t>(GRMZM2G068808), </a:t>
            </a:r>
            <a:r>
              <a:rPr lang="en-ZA" sz="1400" b="1" dirty="0"/>
              <a:t>(c)</a:t>
            </a:r>
            <a:r>
              <a:rPr lang="en-ZA" sz="1400" dirty="0"/>
              <a:t> </a:t>
            </a:r>
            <a:r>
              <a:rPr lang="en-ZA" sz="1400" i="1" dirty="0"/>
              <a:t>Terpene synthase </a:t>
            </a:r>
            <a:r>
              <a:rPr lang="en-ZA" sz="1400" i="1" dirty="0" smtClean="0"/>
              <a:t>6 </a:t>
            </a:r>
            <a:r>
              <a:rPr lang="en-ZA" sz="1400" dirty="0"/>
              <a:t>(GRMZM2G127087_T03), </a:t>
            </a:r>
            <a:r>
              <a:rPr lang="en-ZA" sz="1400" b="1" dirty="0"/>
              <a:t>(d)</a:t>
            </a:r>
            <a:r>
              <a:rPr lang="en-ZA" sz="1400" dirty="0"/>
              <a:t> </a:t>
            </a:r>
            <a:r>
              <a:rPr lang="en-ZA" sz="1400" i="1" dirty="0"/>
              <a:t>β-glucosidase1 </a:t>
            </a:r>
            <a:r>
              <a:rPr lang="en-ZA" sz="1400" dirty="0"/>
              <a:t>(GRMZM2G031660), </a:t>
            </a:r>
            <a:r>
              <a:rPr lang="en-ZA" sz="1400" b="1" dirty="0"/>
              <a:t>(e)</a:t>
            </a:r>
            <a:r>
              <a:rPr lang="en-ZA" sz="1400" dirty="0"/>
              <a:t> </a:t>
            </a:r>
            <a:r>
              <a:rPr lang="en-ZA" sz="1400" i="1" dirty="0"/>
              <a:t>Bx3</a:t>
            </a:r>
            <a:r>
              <a:rPr lang="en-ZA" sz="1400" dirty="0"/>
              <a:t> (GRMZM2G167549), </a:t>
            </a:r>
            <a:r>
              <a:rPr lang="en-ZA" sz="1400" b="1" dirty="0"/>
              <a:t>(f)</a:t>
            </a:r>
            <a:r>
              <a:rPr lang="en-ZA" sz="1400" dirty="0"/>
              <a:t> </a:t>
            </a:r>
            <a:r>
              <a:rPr lang="en-ZA" sz="1400" i="1" dirty="0"/>
              <a:t>Bx5</a:t>
            </a:r>
            <a:r>
              <a:rPr lang="en-ZA" sz="1400" dirty="0"/>
              <a:t> (GRMZM2G063756), </a:t>
            </a:r>
            <a:r>
              <a:rPr lang="en-ZA" sz="1400" b="1" dirty="0"/>
              <a:t>(g)</a:t>
            </a:r>
            <a:r>
              <a:rPr lang="en-ZA" sz="1400" dirty="0"/>
              <a:t> </a:t>
            </a:r>
            <a:r>
              <a:rPr lang="en-ZA" sz="1400" i="1" dirty="0"/>
              <a:t>Bx8 </a:t>
            </a:r>
            <a:r>
              <a:rPr lang="en-ZA" sz="1400" dirty="0"/>
              <a:t>(GRMZM2G085054), </a:t>
            </a:r>
            <a:r>
              <a:rPr lang="en-ZA" sz="1400" b="1" dirty="0"/>
              <a:t>(h)</a:t>
            </a:r>
            <a:r>
              <a:rPr lang="en-ZA" sz="1400" dirty="0"/>
              <a:t> </a:t>
            </a:r>
            <a:r>
              <a:rPr lang="en-ZA" sz="1400" i="1" dirty="0"/>
              <a:t>Bx9 </a:t>
            </a:r>
            <a:r>
              <a:rPr lang="en-ZA" sz="1400" dirty="0"/>
              <a:t>(GRMZM2G161335). Relative quantities as measured by </a:t>
            </a:r>
            <a:r>
              <a:rPr lang="en-ZA" sz="1400" dirty="0" smtClean="0"/>
              <a:t>RT-qPCR </a:t>
            </a:r>
            <a:r>
              <a:rPr lang="en-ZA" sz="1400" dirty="0"/>
              <a:t>is represented on left y-axis by histograms and errors bars are standard deviations of three biological replicates. </a:t>
            </a:r>
            <a:r>
              <a:rPr lang="en-US" sz="1400" dirty="0"/>
              <a:t>Primer sequences </a:t>
            </a:r>
            <a:r>
              <a:rPr lang="en-US" sz="1400" dirty="0" smtClean="0"/>
              <a:t>are listed in Additional file 10 or were obtained </a:t>
            </a:r>
            <a:r>
              <a:rPr lang="en-US" sz="1400" dirty="0"/>
              <a:t>from Ahmad et al., </a:t>
            </a:r>
            <a:r>
              <a:rPr lang="en-US" sz="1400" dirty="0" smtClean="0"/>
              <a:t>2011.  </a:t>
            </a:r>
            <a:r>
              <a:rPr lang="en-ZA" sz="1400" dirty="0" smtClean="0"/>
              <a:t>Expression </a:t>
            </a:r>
            <a:r>
              <a:rPr lang="en-ZA" sz="1400" dirty="0"/>
              <a:t>was normalised to multiple reference genes </a:t>
            </a:r>
            <a:r>
              <a:rPr lang="en-ZA" sz="1400" i="1" dirty="0"/>
              <a:t>viz.</a:t>
            </a:r>
            <a:r>
              <a:rPr lang="en-ZA" sz="1400" dirty="0"/>
              <a:t> </a:t>
            </a:r>
            <a:r>
              <a:rPr lang="en-ZA" sz="1400" i="1" dirty="0"/>
              <a:t>DNA directed RNA polymerase </a:t>
            </a:r>
            <a:r>
              <a:rPr lang="en-ZA" sz="1400" dirty="0"/>
              <a:t>(GRMZM2G034326); </a:t>
            </a:r>
            <a:r>
              <a:rPr lang="en-ZA" sz="1400" dirty="0" err="1"/>
              <a:t>sr</a:t>
            </a:r>
            <a:r>
              <a:rPr lang="en-ZA" sz="1400" dirty="0"/>
              <a:t>-like </a:t>
            </a:r>
            <a:r>
              <a:rPr lang="en-ZA" sz="1400" i="1" dirty="0"/>
              <a:t>RNA binding protein gene </a:t>
            </a:r>
            <a:r>
              <a:rPr lang="en-ZA" sz="1400" dirty="0"/>
              <a:t>(GRMZM2G127729), dag protein gene (GRMZM2G451729), and </a:t>
            </a:r>
            <a:r>
              <a:rPr lang="en-ZA" sz="1400" i="1" dirty="0"/>
              <a:t>eukaryotic translation initiation factor 4e-2 gene </a:t>
            </a:r>
            <a:r>
              <a:rPr lang="en-ZA" sz="1400" dirty="0"/>
              <a:t>(GRMZM2G445905).  Relative expression analysis was performed in </a:t>
            </a:r>
            <a:r>
              <a:rPr lang="en-ZA" sz="1400" dirty="0" err="1"/>
              <a:t>qBase</a:t>
            </a:r>
            <a:r>
              <a:rPr lang="en-ZA" sz="1400" dirty="0"/>
              <a:t>+ v2.6 (</a:t>
            </a:r>
            <a:r>
              <a:rPr lang="en-ZA" sz="1400" dirty="0" err="1"/>
              <a:t>BioGazelle</a:t>
            </a:r>
            <a:r>
              <a:rPr lang="en-ZA" sz="1400" dirty="0"/>
              <a:t>, </a:t>
            </a:r>
            <a:r>
              <a:rPr lang="en-ZA" sz="1400" dirty="0" err="1"/>
              <a:t>Zwijnaarde</a:t>
            </a:r>
            <a:r>
              <a:rPr lang="en-ZA" sz="1400" dirty="0"/>
              <a:t>, Belgium).  Average quantity, n =3 ±SEM; unpaired T-test, *P&lt;0.05.  Expression values calculated as fragments per </a:t>
            </a:r>
            <a:r>
              <a:rPr lang="en-ZA" sz="1400" dirty="0" err="1"/>
              <a:t>kilobase</a:t>
            </a:r>
            <a:r>
              <a:rPr lang="en-ZA" sz="1400" dirty="0"/>
              <a:t> of transcript per million fragments mapped (FPKM) from RNA-</a:t>
            </a:r>
            <a:r>
              <a:rPr lang="en-ZA" sz="1400" dirty="0" err="1"/>
              <a:t>Seq</a:t>
            </a:r>
            <a:r>
              <a:rPr lang="en-ZA" sz="1400" dirty="0"/>
              <a:t> analysis are represented on right y-axis by grey dotted lines. Differential expression analysis was conducted for each candidate gene with a False Discovery Rate (FDR) threshold set to 0.05, and was significant for all illustrated candidate genes.</a:t>
            </a:r>
          </a:p>
          <a:p>
            <a:pPr algn="just"/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23691886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COMPATIBLE4" val="RXP"/>
  <p:tag name="VARSAVEMESSAGETIMESTAMP" val="RXP3/21/20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6524</TotalTime>
  <Words>276</Words>
  <Application>Microsoft Office PowerPoint</Application>
  <PresentationFormat>A4 Paper (210x297 mm)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analysis of resistant and susceptible sub-tropical maize lines reveals a role for kauralexins in resistance to grey leaf spot disease, caused by Cercospora zeina</dc:title>
  <dc:creator>User</dc:creator>
  <cp:lastModifiedBy>Shane Murray</cp:lastModifiedBy>
  <cp:revision>40</cp:revision>
  <dcterms:created xsi:type="dcterms:W3CDTF">2006-08-16T00:00:00Z</dcterms:created>
  <dcterms:modified xsi:type="dcterms:W3CDTF">2017-08-20T09:37:25Z</dcterms:modified>
</cp:coreProperties>
</file>