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81" r:id="rId2"/>
  </p:sldIdLst>
  <p:sldSz cx="9906000" cy="6858000" type="A4"/>
  <p:notesSz cx="6858000" cy="91440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026" y="156"/>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333"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167">
                <a:solidFill>
                  <a:schemeClr val="tx1">
                    <a:tint val="75000"/>
                  </a:schemeClr>
                </a:solidFill>
              </a:defRPr>
            </a:lvl1pPr>
            <a:lvl2pPr marL="495285" indent="0">
              <a:buNone/>
              <a:defRPr sz="1950">
                <a:solidFill>
                  <a:schemeClr val="tx1">
                    <a:tint val="75000"/>
                  </a:schemeClr>
                </a:solidFill>
              </a:defRPr>
            </a:lvl2pPr>
            <a:lvl3pPr marL="990570" indent="0">
              <a:buNone/>
              <a:defRPr sz="1733">
                <a:solidFill>
                  <a:schemeClr val="tx1">
                    <a:tint val="75000"/>
                  </a:schemeClr>
                </a:solidFill>
              </a:defRPr>
            </a:lvl3pPr>
            <a:lvl4pPr marL="1485854" indent="0">
              <a:buNone/>
              <a:defRPr sz="1517">
                <a:solidFill>
                  <a:schemeClr val="tx1">
                    <a:tint val="75000"/>
                  </a:schemeClr>
                </a:solidFill>
              </a:defRPr>
            </a:lvl4pPr>
            <a:lvl5pPr marL="1981139" indent="0">
              <a:buNone/>
              <a:defRPr sz="1517">
                <a:solidFill>
                  <a:schemeClr val="tx1">
                    <a:tint val="75000"/>
                  </a:schemeClr>
                </a:solidFill>
              </a:defRPr>
            </a:lvl5pPr>
            <a:lvl6pPr marL="2476424" indent="0">
              <a:buNone/>
              <a:defRPr sz="1517">
                <a:solidFill>
                  <a:schemeClr val="tx1">
                    <a:tint val="75000"/>
                  </a:schemeClr>
                </a:solidFill>
              </a:defRPr>
            </a:lvl6pPr>
            <a:lvl7pPr marL="2971709" indent="0">
              <a:buNone/>
              <a:defRPr sz="1517">
                <a:solidFill>
                  <a:schemeClr val="tx1">
                    <a:tint val="75000"/>
                  </a:schemeClr>
                </a:solidFill>
              </a:defRPr>
            </a:lvl7pPr>
            <a:lvl8pPr marL="3466993" indent="0">
              <a:buNone/>
              <a:defRPr sz="1517">
                <a:solidFill>
                  <a:schemeClr val="tx1">
                    <a:tint val="75000"/>
                  </a:schemeClr>
                </a:solidFill>
              </a:defRPr>
            </a:lvl8pPr>
            <a:lvl9pPr marL="3962278" indent="0">
              <a:buNone/>
              <a:defRPr sz="151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3033"/>
            </a:lvl1pPr>
            <a:lvl2pPr>
              <a:defRPr sz="2600"/>
            </a:lvl2pPr>
            <a:lvl3pPr>
              <a:defRPr sz="2167"/>
            </a:lvl3pPr>
            <a:lvl4pPr>
              <a:defRPr sz="1950"/>
            </a:lvl4pPr>
            <a:lvl5pPr>
              <a:defRPr sz="1950"/>
            </a:lvl5pPr>
            <a:lvl6pPr>
              <a:defRPr sz="1950"/>
            </a:lvl6pPr>
            <a:lvl7pPr>
              <a:defRPr sz="1950"/>
            </a:lvl7pPr>
            <a:lvl8pPr>
              <a:defRPr sz="1950"/>
            </a:lvl8pPr>
            <a:lvl9pPr>
              <a:defRPr sz="1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3033"/>
            </a:lvl1pPr>
            <a:lvl2pPr>
              <a:defRPr sz="2600"/>
            </a:lvl2pPr>
            <a:lvl3pPr>
              <a:defRPr sz="2167"/>
            </a:lvl3pPr>
            <a:lvl4pPr>
              <a:defRPr sz="1950"/>
            </a:lvl4pPr>
            <a:lvl5pPr>
              <a:defRPr sz="1950"/>
            </a:lvl5pPr>
            <a:lvl6pPr>
              <a:defRPr sz="1950"/>
            </a:lvl6pPr>
            <a:lvl7pPr>
              <a:defRPr sz="1950"/>
            </a:lvl7pPr>
            <a:lvl8pPr>
              <a:defRPr sz="1950"/>
            </a:lvl8pPr>
            <a:lvl9pPr>
              <a:defRPr sz="1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600" b="1"/>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600"/>
            </a:lvl1pPr>
            <a:lvl2pPr>
              <a:defRPr sz="2167"/>
            </a:lvl2pPr>
            <a:lvl3pPr>
              <a:defRPr sz="1950"/>
            </a:lvl3pPr>
            <a:lvl4pPr>
              <a:defRPr sz="1733"/>
            </a:lvl4pPr>
            <a:lvl5pPr>
              <a:defRPr sz="1733"/>
            </a:lvl5pPr>
            <a:lvl6pPr>
              <a:defRPr sz="1733"/>
            </a:lvl6pPr>
            <a:lvl7pPr>
              <a:defRPr sz="1733"/>
            </a:lvl7pPr>
            <a:lvl8pPr>
              <a:defRPr sz="1733"/>
            </a:lvl8pPr>
            <a:lvl9pPr>
              <a:defRPr sz="17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600" b="1"/>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600"/>
            </a:lvl1pPr>
            <a:lvl2pPr>
              <a:defRPr sz="2167"/>
            </a:lvl2pPr>
            <a:lvl3pPr>
              <a:defRPr sz="1950"/>
            </a:lvl3pPr>
            <a:lvl4pPr>
              <a:defRPr sz="1733"/>
            </a:lvl4pPr>
            <a:lvl5pPr>
              <a:defRPr sz="1733"/>
            </a:lvl5pPr>
            <a:lvl6pPr>
              <a:defRPr sz="1733"/>
            </a:lvl6pPr>
            <a:lvl7pPr>
              <a:defRPr sz="1733"/>
            </a:lvl7pPr>
            <a:lvl8pPr>
              <a:defRPr sz="1733"/>
            </a:lvl8pPr>
            <a:lvl9pPr>
              <a:defRPr sz="17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167"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467"/>
            </a:lvl1pPr>
            <a:lvl2pPr>
              <a:defRPr sz="3033"/>
            </a:lvl2pPr>
            <a:lvl3pPr>
              <a:defRPr sz="2600"/>
            </a:lvl3pPr>
            <a:lvl4pPr>
              <a:defRPr sz="2167"/>
            </a:lvl4pPr>
            <a:lvl5pPr>
              <a:defRPr sz="2167"/>
            </a:lvl5pPr>
            <a:lvl6pPr>
              <a:defRPr sz="2167"/>
            </a:lvl6pPr>
            <a:lvl7pPr>
              <a:defRPr sz="2167"/>
            </a:lvl7pPr>
            <a:lvl8pPr>
              <a:defRPr sz="2167"/>
            </a:lvl8pPr>
            <a:lvl9pPr>
              <a:defRPr sz="21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517"/>
            </a:lvl1pPr>
            <a:lvl2pPr marL="495285" indent="0">
              <a:buNone/>
              <a:defRPr sz="1300"/>
            </a:lvl2pPr>
            <a:lvl3pPr marL="990570" indent="0">
              <a:buNone/>
              <a:defRPr sz="1083"/>
            </a:lvl3pPr>
            <a:lvl4pPr marL="1485854" indent="0">
              <a:buNone/>
              <a:defRPr sz="975"/>
            </a:lvl4pPr>
            <a:lvl5pPr marL="1981139" indent="0">
              <a:buNone/>
              <a:defRPr sz="975"/>
            </a:lvl5pPr>
            <a:lvl6pPr marL="2476424" indent="0">
              <a:buNone/>
              <a:defRPr sz="975"/>
            </a:lvl6pPr>
            <a:lvl7pPr marL="2971709" indent="0">
              <a:buNone/>
              <a:defRPr sz="975"/>
            </a:lvl7pPr>
            <a:lvl8pPr marL="3466993" indent="0">
              <a:buNone/>
              <a:defRPr sz="975"/>
            </a:lvl8pPr>
            <a:lvl9pPr marL="3962278"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167"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467"/>
            </a:lvl1pPr>
            <a:lvl2pPr marL="495285" indent="0">
              <a:buNone/>
              <a:defRPr sz="3033"/>
            </a:lvl2pPr>
            <a:lvl3pPr marL="990570" indent="0">
              <a:buNone/>
              <a:defRPr sz="2600"/>
            </a:lvl3pPr>
            <a:lvl4pPr marL="1485854" indent="0">
              <a:buNone/>
              <a:defRPr sz="2167"/>
            </a:lvl4pPr>
            <a:lvl5pPr marL="1981139" indent="0">
              <a:buNone/>
              <a:defRPr sz="2167"/>
            </a:lvl5pPr>
            <a:lvl6pPr marL="2476424" indent="0">
              <a:buNone/>
              <a:defRPr sz="2167"/>
            </a:lvl6pPr>
            <a:lvl7pPr marL="2971709" indent="0">
              <a:buNone/>
              <a:defRPr sz="2167"/>
            </a:lvl7pPr>
            <a:lvl8pPr marL="3466993" indent="0">
              <a:buNone/>
              <a:defRPr sz="2167"/>
            </a:lvl8pPr>
            <a:lvl9pPr marL="3962278" indent="0">
              <a:buNone/>
              <a:defRPr sz="2167"/>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517"/>
            </a:lvl1pPr>
            <a:lvl2pPr marL="495285" indent="0">
              <a:buNone/>
              <a:defRPr sz="1300"/>
            </a:lvl2pPr>
            <a:lvl3pPr marL="990570" indent="0">
              <a:buNone/>
              <a:defRPr sz="1083"/>
            </a:lvl3pPr>
            <a:lvl4pPr marL="1485854" indent="0">
              <a:buNone/>
              <a:defRPr sz="975"/>
            </a:lvl4pPr>
            <a:lvl5pPr marL="1981139" indent="0">
              <a:buNone/>
              <a:defRPr sz="975"/>
            </a:lvl5pPr>
            <a:lvl6pPr marL="2476424" indent="0">
              <a:buNone/>
              <a:defRPr sz="975"/>
            </a:lvl6pPr>
            <a:lvl7pPr marL="2971709" indent="0">
              <a:buNone/>
              <a:defRPr sz="975"/>
            </a:lvl7pPr>
            <a:lvl8pPr marL="3466993" indent="0">
              <a:buNone/>
              <a:defRPr sz="975"/>
            </a:lvl8pPr>
            <a:lvl9pPr marL="3962278"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300">
                <a:solidFill>
                  <a:schemeClr val="tx1">
                    <a:tint val="75000"/>
                  </a:schemeClr>
                </a:solidFill>
              </a:defRPr>
            </a:lvl1pPr>
          </a:lstStyle>
          <a:p>
            <a:fld id="{1D8BD707-D9CF-40AE-B4C6-C98DA3205C09}" type="datetimeFigureOut">
              <a:rPr lang="en-US" smtClean="0"/>
              <a:pPr/>
              <a:t>8/11/2017</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3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90570" rtl="0" eaLnBrk="1" latinLnBrk="0" hangingPunct="1">
        <a:spcBef>
          <a:spcPct val="0"/>
        </a:spcBef>
        <a:buNone/>
        <a:defRPr sz="4767" kern="1200">
          <a:solidFill>
            <a:schemeClr val="tx1"/>
          </a:solidFill>
          <a:latin typeface="+mj-lt"/>
          <a:ea typeface="+mj-ea"/>
          <a:cs typeface="+mj-cs"/>
        </a:defRPr>
      </a:lvl1pPr>
    </p:titleStyle>
    <p:bodyStyle>
      <a:lvl1pPr marL="371464" indent="-371464" algn="l" defTabSz="990570" rtl="0" eaLnBrk="1" latinLnBrk="0" hangingPunct="1">
        <a:spcBef>
          <a:spcPct val="20000"/>
        </a:spcBef>
        <a:buFont typeface="Arial" pitchFamily="34" charset="0"/>
        <a:buChar char="•"/>
        <a:defRPr sz="3467" kern="1200">
          <a:solidFill>
            <a:schemeClr val="tx1"/>
          </a:solidFill>
          <a:latin typeface="+mn-lt"/>
          <a:ea typeface="+mn-ea"/>
          <a:cs typeface="+mn-cs"/>
        </a:defRPr>
      </a:lvl1pPr>
      <a:lvl2pPr marL="804838" indent="-309553" algn="l" defTabSz="990570" rtl="0" eaLnBrk="1" latinLnBrk="0" hangingPunct="1">
        <a:spcBef>
          <a:spcPct val="20000"/>
        </a:spcBef>
        <a:buFont typeface="Arial" pitchFamily="34" charset="0"/>
        <a:buChar char="–"/>
        <a:defRPr sz="3033" kern="1200">
          <a:solidFill>
            <a:schemeClr val="tx1"/>
          </a:solidFill>
          <a:latin typeface="+mn-lt"/>
          <a:ea typeface="+mn-ea"/>
          <a:cs typeface="+mn-cs"/>
        </a:defRPr>
      </a:lvl2pPr>
      <a:lvl3pPr marL="1238212" indent="-247642" algn="l" defTabSz="99057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33497"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4pPr>
      <a:lvl5pPr marL="2228781"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5pPr>
      <a:lvl6pPr marL="2724066"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6pPr>
      <a:lvl7pPr marL="3219351"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36"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920" indent="-247642" algn="l" defTabSz="990570" rtl="0" eaLnBrk="1" latinLnBrk="0" hangingPunct="1">
        <a:spcBef>
          <a:spcPct val="20000"/>
        </a:spcBef>
        <a:buFont typeface="Arial" pitchFamily="34" charset="0"/>
        <a:buChar char="•"/>
        <a:defRPr sz="2167" kern="1200">
          <a:solidFill>
            <a:schemeClr val="tx1"/>
          </a:solidFill>
          <a:latin typeface="+mn-lt"/>
          <a:ea typeface="+mn-ea"/>
          <a:cs typeface="+mn-cs"/>
        </a:defRPr>
      </a:lvl9pPr>
    </p:bodyStyle>
    <p:otherStyle>
      <a:defPPr>
        <a:defRPr lang="en-US"/>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274" y="5181600"/>
            <a:ext cx="9883726" cy="1142999"/>
          </a:xfrm>
        </p:spPr>
        <p:txBody>
          <a:bodyPr>
            <a:noAutofit/>
          </a:bodyPr>
          <a:lstStyle/>
          <a:p>
            <a:pPr marL="0" indent="0" algn="just">
              <a:buNone/>
            </a:pPr>
            <a:r>
              <a:rPr lang="en-ZA" sz="1800" b="1" dirty="0"/>
              <a:t>Additional </a:t>
            </a:r>
            <a:r>
              <a:rPr lang="en-ZA" sz="1800" b="1"/>
              <a:t>file </a:t>
            </a:r>
            <a:r>
              <a:rPr lang="en-ZA" sz="1800" b="1" smtClean="0"/>
              <a:t>7: </a:t>
            </a:r>
            <a:r>
              <a:rPr lang="en-ZA" sz="1800" b="1" dirty="0"/>
              <a:t>Photographs depicting GLS disease progression in RIL165 and RIL387 greenhouse material inoculated with </a:t>
            </a:r>
            <a:r>
              <a:rPr lang="en-ZA" sz="1800" b="1" i="1" dirty="0"/>
              <a:t>C. </a:t>
            </a:r>
            <a:r>
              <a:rPr lang="en-ZA" sz="1800" b="1" i="1" dirty="0" err="1"/>
              <a:t>zeina</a:t>
            </a:r>
            <a:r>
              <a:rPr lang="en-ZA" sz="1800" b="1" dirty="0"/>
              <a:t> </a:t>
            </a:r>
          </a:p>
          <a:p>
            <a:pPr marL="0" indent="0" algn="just">
              <a:buNone/>
            </a:pPr>
            <a:r>
              <a:rPr lang="en-ZA" sz="1400" dirty="0"/>
              <a:t>Material was harvested at three time points based on development of GLS disease symptoms: immediately after inoculation (0dpi, control), development of chlorotic spots (14 dpi) and development of grey leaf spot lesions (24 dpi for RIL165 and 28 dpi for RIL387). Disease symptoms did not progress in RIL387 to the same extent as RIL165, with leaves displaying only a few slightly elongated chlorotic lesions after 4 weeks (28dpi) and a few elongated lesions at 46dpi. Photographs are not available for 14dpi.</a:t>
            </a: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000" y="152400"/>
            <a:ext cx="9396001" cy="4752000"/>
          </a:xfrm>
          <a:prstGeom prst="rect">
            <a:avLst/>
          </a:prstGeom>
          <a:noFill/>
        </p:spPr>
      </p:pic>
    </p:spTree>
    <p:extLst>
      <p:ext uri="{BB962C8B-B14F-4D97-AF65-F5344CB8AC3E}">
        <p14:creationId xmlns:p14="http://schemas.microsoft.com/office/powerpoint/2010/main" val="7175112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COMPATIBLE4" val="RXP"/>
  <p:tag name="VARSAVEMESSAGETIMESTAMP" val="RXP8/11/20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114</Words>
  <Application>Microsoft Office PowerPoint</Application>
  <PresentationFormat>A4 Paper (210x297 mm)</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 analysis of resistant and susceptible sub-tropical maize lines reveals a role for kauralexins in resistance to grey leaf spot disease, caused by Cercospora zeina</dc:title>
  <dc:creator>User</dc:creator>
  <cp:lastModifiedBy>Meyer, Jacqueline {DNAA~Capetown Dia}</cp:lastModifiedBy>
  <cp:revision>40</cp:revision>
  <dcterms:created xsi:type="dcterms:W3CDTF">2006-08-16T00:00:00Z</dcterms:created>
  <dcterms:modified xsi:type="dcterms:W3CDTF">2017-08-11T12:32:55Z</dcterms:modified>
</cp:coreProperties>
</file>