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90" r:id="rId2"/>
  </p:sldIdLst>
  <p:sldSz cx="6858000" cy="9906000" type="A4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2250" y="2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8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20759" rtl="0" eaLnBrk="1" latinLnBrk="0" hangingPunct="1"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285" indent="-495285" algn="l" defTabSz="1320759" rtl="0" eaLnBrk="1" latinLnBrk="0" hangingPunct="1">
        <a:spcBef>
          <a:spcPct val="20000"/>
        </a:spcBef>
        <a:buFont typeface="Arial" pitchFamily="34" charset="0"/>
        <a:buChar char="•"/>
        <a:defRPr sz="4622" kern="1200">
          <a:solidFill>
            <a:schemeClr val="tx1"/>
          </a:solidFill>
          <a:latin typeface="+mn-lt"/>
          <a:ea typeface="+mn-ea"/>
          <a:cs typeface="+mn-cs"/>
        </a:defRPr>
      </a:lvl1pPr>
      <a:lvl2pPr marL="1073117" indent="-412737" algn="l" defTabSz="1320759" rtl="0" eaLnBrk="1" latinLnBrk="0" hangingPunct="1">
        <a:spcBef>
          <a:spcPct val="20000"/>
        </a:spcBef>
        <a:buFont typeface="Arial" pitchFamily="34" charset="0"/>
        <a:buChar char="–"/>
        <a:defRPr sz="4044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spcBef>
          <a:spcPct val="20000"/>
        </a:spcBef>
        <a:buFont typeface="Arial" pitchFamily="34" charset="0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spcBef>
          <a:spcPct val="20000"/>
        </a:spcBef>
        <a:buFont typeface="Arial" pitchFamily="34" charset="0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653022" cy="421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781562"/>
            <a:ext cx="685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ZA" b="1" dirty="0"/>
              <a:t>Additional file 8: </a:t>
            </a:r>
            <a:r>
              <a:rPr lang="en-ZA" b="1" dirty="0" err="1"/>
              <a:t>Zealexin</a:t>
            </a:r>
            <a:r>
              <a:rPr lang="en-ZA" b="1" dirty="0"/>
              <a:t> defences are induced in response to </a:t>
            </a:r>
            <a:r>
              <a:rPr lang="en-ZA" b="1" i="1" dirty="0"/>
              <a:t>C. </a:t>
            </a:r>
            <a:r>
              <a:rPr lang="en-ZA" b="1" i="1" dirty="0" err="1"/>
              <a:t>zeina</a:t>
            </a:r>
            <a:r>
              <a:rPr lang="en-ZA" b="1" i="1" dirty="0"/>
              <a:t>.</a:t>
            </a:r>
            <a:r>
              <a:rPr lang="en-ZA" b="1" dirty="0"/>
              <a:t>  </a:t>
            </a:r>
            <a:endParaRPr lang="en-ZA" dirty="0"/>
          </a:p>
          <a:p>
            <a:pPr algn="just"/>
            <a:r>
              <a:rPr lang="en-ZA" sz="1400" dirty="0"/>
              <a:t>Leaves were treated with a spore solution (3×10</a:t>
            </a:r>
            <a:r>
              <a:rPr lang="en-ZA" sz="1400" baseline="30000" dirty="0"/>
              <a:t>5</a:t>
            </a:r>
            <a:r>
              <a:rPr lang="en-ZA" sz="1400" dirty="0"/>
              <a:t> conidia/ml) and harvested at 0 days post inoculation (dpi), 14dpi and 24 or 28dpi (RIL165 and RIL387 respectively).  The metabolite content of each sample was analysed using gas chromatography/chemical ionization – mass spectrometry. </a:t>
            </a:r>
            <a:r>
              <a:rPr lang="en-ZA" sz="1400" dirty="0" err="1"/>
              <a:t>Zealexins</a:t>
            </a:r>
            <a:r>
              <a:rPr lang="en-ZA" sz="1400" dirty="0"/>
              <a:t> were quantified based on the internal standard </a:t>
            </a:r>
            <a:r>
              <a:rPr lang="en-ZA" sz="1400" baseline="30000" dirty="0"/>
              <a:t>13</a:t>
            </a:r>
            <a:r>
              <a:rPr lang="en-ZA" sz="1400" dirty="0"/>
              <a:t>C</a:t>
            </a:r>
            <a:r>
              <a:rPr lang="en-ZA" sz="1400" baseline="-25000" dirty="0"/>
              <a:t>18</a:t>
            </a:r>
            <a:r>
              <a:rPr lang="en-ZA" sz="1400" dirty="0"/>
              <a:t>-linolenic acid and presented in </a:t>
            </a:r>
            <a:r>
              <a:rPr lang="en-ZA" sz="1400" dirty="0"/>
              <a:t>µg/g </a:t>
            </a:r>
            <a:r>
              <a:rPr lang="en-ZA" sz="1400" dirty="0"/>
              <a:t>FW.  Average levels of total </a:t>
            </a:r>
            <a:r>
              <a:rPr lang="en-ZA" sz="1400" dirty="0" err="1"/>
              <a:t>zealexin</a:t>
            </a:r>
            <a:r>
              <a:rPr lang="en-ZA" sz="1400" dirty="0"/>
              <a:t> metabolites</a:t>
            </a:r>
            <a:r>
              <a:rPr lang="en-ZA" sz="1400" b="1" dirty="0"/>
              <a:t> </a:t>
            </a:r>
            <a:r>
              <a:rPr lang="en-ZA" sz="1400" dirty="0"/>
              <a:t>depicted for RIL165 and RIL387 (n =3-5; ±SEM).  </a:t>
            </a:r>
          </a:p>
        </p:txBody>
      </p:sp>
    </p:spTree>
    <p:extLst>
      <p:ext uri="{BB962C8B-B14F-4D97-AF65-F5344CB8AC3E}">
        <p14:creationId xmlns:p14="http://schemas.microsoft.com/office/powerpoint/2010/main" val="383190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COMPATIBLE4" val="RXP"/>
  <p:tag name="VARSAVEMESSAGETIMESTAMP" val="RXP8/11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98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 of resistant and susceptible sub-tropical maize lines reveals a role for kauralexins in resistance to grey leaf spot disease, caused by Cercospora zeina</dc:title>
  <dc:creator>User</dc:creator>
  <cp:lastModifiedBy>Meyer, Jacqueline {DNAA~Capetown Dia}</cp:lastModifiedBy>
  <cp:revision>42</cp:revision>
  <dcterms:created xsi:type="dcterms:W3CDTF">2006-08-16T00:00:00Z</dcterms:created>
  <dcterms:modified xsi:type="dcterms:W3CDTF">2017-08-11T12:24:39Z</dcterms:modified>
</cp:coreProperties>
</file>