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9" r:id="rId3"/>
    <p:sldId id="261" r:id="rId4"/>
    <p:sldId id="263" r:id="rId5"/>
    <p:sldId id="262" r:id="rId6"/>
    <p:sldId id="256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25" autoAdjust="0"/>
  </p:normalViewPr>
  <p:slideViewPr>
    <p:cSldViewPr snapToGrid="0" snapToObjects="1">
      <p:cViewPr varScale="1">
        <p:scale>
          <a:sx n="114" d="100"/>
          <a:sy n="114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72F1-65FD-204C-A27D-A96ACCC3B0AE}" type="datetimeFigureOut">
              <a:rPr lang="en-US" smtClean="0"/>
              <a:t>22/02/2018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221-79E5-EB42-BDF4-439BC3CC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6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72F1-65FD-204C-A27D-A96ACCC3B0AE}" type="datetimeFigureOut">
              <a:rPr lang="en-US" smtClean="0"/>
              <a:t>22/02/2018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221-79E5-EB42-BDF4-439BC3CC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2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72F1-65FD-204C-A27D-A96ACCC3B0AE}" type="datetimeFigureOut">
              <a:rPr lang="en-US" smtClean="0"/>
              <a:t>22/02/2018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221-79E5-EB42-BDF4-439BC3CC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72F1-65FD-204C-A27D-A96ACCC3B0AE}" type="datetimeFigureOut">
              <a:rPr lang="en-US" smtClean="0"/>
              <a:t>22/02/2018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221-79E5-EB42-BDF4-439BC3CC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72F1-65FD-204C-A27D-A96ACCC3B0AE}" type="datetimeFigureOut">
              <a:rPr lang="en-US" smtClean="0"/>
              <a:t>22/02/2018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221-79E5-EB42-BDF4-439BC3CC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72F1-65FD-204C-A27D-A96ACCC3B0AE}" type="datetimeFigureOut">
              <a:rPr lang="en-US" smtClean="0"/>
              <a:t>22/02/2018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221-79E5-EB42-BDF4-439BC3CC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90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72F1-65FD-204C-A27D-A96ACCC3B0AE}" type="datetimeFigureOut">
              <a:rPr lang="en-US" smtClean="0"/>
              <a:t>22/02/2018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221-79E5-EB42-BDF4-439BC3CC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19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72F1-65FD-204C-A27D-A96ACCC3B0AE}" type="datetimeFigureOut">
              <a:rPr lang="en-US" smtClean="0"/>
              <a:t>22/02/2018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221-79E5-EB42-BDF4-439BC3CC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64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72F1-65FD-204C-A27D-A96ACCC3B0AE}" type="datetimeFigureOut">
              <a:rPr lang="en-US" smtClean="0"/>
              <a:t>22/02/2018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221-79E5-EB42-BDF4-439BC3CC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1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72F1-65FD-204C-A27D-A96ACCC3B0AE}" type="datetimeFigureOut">
              <a:rPr lang="en-US" smtClean="0"/>
              <a:t>22/02/2018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221-79E5-EB42-BDF4-439BC3CC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66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72F1-65FD-204C-A27D-A96ACCC3B0AE}" type="datetimeFigureOut">
              <a:rPr lang="en-US" smtClean="0"/>
              <a:t>22/02/2018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9221-79E5-EB42-BDF4-439BC3CC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49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472F1-65FD-204C-A27D-A96ACCC3B0AE}" type="datetimeFigureOut">
              <a:rPr lang="en-US" smtClean="0"/>
              <a:t>22/02/2018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F9221-79E5-EB42-BDF4-439BC3CC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3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ContentMine</a:t>
            </a:r>
            <a:r>
              <a:rPr lang="en-US" dirty="0" smtClean="0"/>
              <a:t> ca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convert your PDFs into semantic (computable</a:t>
            </a:r>
            <a:r>
              <a:rPr lang="en-US" dirty="0" smtClean="0"/>
              <a:t>) form</a:t>
            </a:r>
            <a:endParaRPr lang="en-US" dirty="0" smtClean="0"/>
          </a:p>
          <a:p>
            <a:r>
              <a:rPr lang="en-US" dirty="0" smtClean="0"/>
              <a:t>Identify the different parts of the </a:t>
            </a:r>
            <a:r>
              <a:rPr lang="en-US" dirty="0" smtClean="0"/>
              <a:t>article (equations and tables)</a:t>
            </a:r>
          </a:p>
          <a:p>
            <a:r>
              <a:rPr lang="en-US" dirty="0" smtClean="0"/>
              <a:t>Gather them into a computable metabolic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7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Extraction of </a:t>
            </a:r>
            <a:r>
              <a:rPr lang="en-US" dirty="0" smtClean="0"/>
              <a:t>equations (of metabolic networks) </a:t>
            </a:r>
            <a:r>
              <a:rPr lang="en-US" dirty="0" smtClean="0"/>
              <a:t>from </a:t>
            </a:r>
            <a:r>
              <a:rPr lang="en-US" dirty="0" smtClean="0"/>
              <a:t>PDFs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6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xtract metabolic </a:t>
            </a:r>
            <a:r>
              <a:rPr lang="en-US" dirty="0" smtClean="0"/>
              <a:t>networks from articles in human-readable and machine computable form.</a:t>
            </a:r>
          </a:p>
          <a:p>
            <a:pPr lvl="1"/>
            <a:r>
              <a:rPr lang="en-US" dirty="0" smtClean="0"/>
              <a:t>Check for errors in paper</a:t>
            </a:r>
          </a:p>
          <a:p>
            <a:pPr lvl="1"/>
            <a:r>
              <a:rPr lang="en-US" dirty="0" smtClean="0"/>
              <a:t>Enhance experience for human reviewers </a:t>
            </a:r>
          </a:p>
          <a:p>
            <a:pPr lvl="1"/>
            <a:r>
              <a:rPr lang="en-US" dirty="0" smtClean="0"/>
              <a:t>Add multidisciplinary knowledge</a:t>
            </a:r>
          </a:p>
          <a:p>
            <a:pPr marL="0" indent="0">
              <a:buNone/>
            </a:pPr>
            <a:r>
              <a:rPr lang="en-US" dirty="0" smtClean="0"/>
              <a:t>Example: </a:t>
            </a:r>
            <a:br>
              <a:rPr lang="en-US" dirty="0" smtClean="0"/>
            </a:b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Screen Shot 2018-02-22 at 09.20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12" y="4802233"/>
            <a:ext cx="5683646" cy="175843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97318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8-02-22 at 08.41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89"/>
            <a:ext cx="4907628" cy="2413850"/>
          </a:xfrm>
          <a:prstGeom prst="rect">
            <a:avLst/>
          </a:prstGeom>
          <a:ln>
            <a:solidFill>
              <a:srgbClr val="008000"/>
            </a:solidFill>
          </a:ln>
        </p:spPr>
      </p:pic>
      <p:pic>
        <p:nvPicPr>
          <p:cNvPr id="6" name="Picture 5" descr="Screen Shot 2018-02-22 at 08.42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1436"/>
            <a:ext cx="4565312" cy="4356561"/>
          </a:xfrm>
          <a:prstGeom prst="rect">
            <a:avLst/>
          </a:prstGeom>
          <a:ln>
            <a:solidFill>
              <a:srgbClr val="008000"/>
            </a:solidFill>
          </a:ln>
        </p:spPr>
      </p:pic>
      <p:pic>
        <p:nvPicPr>
          <p:cNvPr id="7" name="Picture 6" descr="Screen Shot 2018-02-22 at 08.43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68" y="87589"/>
            <a:ext cx="3926007" cy="5605742"/>
          </a:xfrm>
          <a:prstGeom prst="rect">
            <a:avLst/>
          </a:prstGeom>
          <a:ln>
            <a:solidFill>
              <a:srgbClr val="008000"/>
            </a:solidFill>
          </a:ln>
        </p:spPr>
      </p:pic>
      <p:sp>
        <p:nvSpPr>
          <p:cNvPr id="55" name="TextBox 54"/>
          <p:cNvSpPr txBox="1"/>
          <p:nvPr/>
        </p:nvSpPr>
        <p:spPr>
          <a:xfrm>
            <a:off x="5048068" y="6021792"/>
            <a:ext cx="376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Metabolic network from Varga2001 in</a:t>
            </a:r>
          </a:p>
          <a:p>
            <a:r>
              <a:rPr lang="en-US" dirty="0" smtClean="0"/>
              <a:t>PDF table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35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8-02-22 at 08.41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89"/>
            <a:ext cx="4907628" cy="2413850"/>
          </a:xfrm>
          <a:prstGeom prst="rect">
            <a:avLst/>
          </a:prstGeom>
          <a:ln>
            <a:solidFill>
              <a:srgbClr val="008000"/>
            </a:solidFill>
          </a:ln>
        </p:spPr>
      </p:pic>
      <p:pic>
        <p:nvPicPr>
          <p:cNvPr id="6" name="Picture 5" descr="Screen Shot 2018-02-22 at 08.42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1436"/>
            <a:ext cx="4565312" cy="4356561"/>
          </a:xfrm>
          <a:prstGeom prst="rect">
            <a:avLst/>
          </a:prstGeom>
          <a:ln>
            <a:solidFill>
              <a:srgbClr val="008000"/>
            </a:solidFill>
          </a:ln>
        </p:spPr>
      </p:pic>
      <p:pic>
        <p:nvPicPr>
          <p:cNvPr id="7" name="Picture 6" descr="Screen Shot 2018-02-22 at 08.43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68" y="87589"/>
            <a:ext cx="3926007" cy="5605742"/>
          </a:xfrm>
          <a:prstGeom prst="rect">
            <a:avLst/>
          </a:prstGeom>
          <a:ln>
            <a:solidFill>
              <a:srgbClr val="008000"/>
            </a:solidFill>
          </a:ln>
        </p:spPr>
      </p:pic>
      <p:sp>
        <p:nvSpPr>
          <p:cNvPr id="55" name="TextBox 54"/>
          <p:cNvSpPr txBox="1"/>
          <p:nvPr/>
        </p:nvSpPr>
        <p:spPr>
          <a:xfrm>
            <a:off x="5048068" y="6021792"/>
            <a:ext cx="376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Metabolic network from Varga2001 in</a:t>
            </a:r>
          </a:p>
          <a:p>
            <a:r>
              <a:rPr lang="en-US" dirty="0" smtClean="0"/>
              <a:t>PDF table form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70077" y="991451"/>
            <a:ext cx="2652088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Rate constants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400" y="4235702"/>
            <a:ext cx="2327280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Components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of the model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8350" y="1728627"/>
            <a:ext cx="2057174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Differential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Equations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248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8-02-22 at 08.41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4" y="87588"/>
            <a:ext cx="4907628" cy="2413850"/>
          </a:xfrm>
          <a:prstGeom prst="rect">
            <a:avLst/>
          </a:prstGeom>
          <a:ln>
            <a:solidFill>
              <a:srgbClr val="008000"/>
            </a:solidFill>
          </a:ln>
        </p:spPr>
      </p:pic>
      <p:pic>
        <p:nvPicPr>
          <p:cNvPr id="6" name="Picture 5" descr="Screen Shot 2018-02-22 at 08.42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6" y="2501438"/>
            <a:ext cx="4565312" cy="4356561"/>
          </a:xfrm>
          <a:prstGeom prst="rect">
            <a:avLst/>
          </a:prstGeom>
          <a:ln>
            <a:solidFill>
              <a:srgbClr val="008000"/>
            </a:solidFill>
          </a:ln>
        </p:spPr>
      </p:pic>
      <p:pic>
        <p:nvPicPr>
          <p:cNvPr id="7" name="Picture 6" descr="Screen Shot 2018-02-22 at 08.43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68" y="87589"/>
            <a:ext cx="3926007" cy="5605742"/>
          </a:xfrm>
          <a:prstGeom prst="rect">
            <a:avLst/>
          </a:prstGeom>
          <a:ln>
            <a:solidFill>
              <a:srgbClr val="008000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4904534" y="1916025"/>
            <a:ext cx="2145734" cy="153282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7056" y="229923"/>
            <a:ext cx="558330" cy="2124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3218" y="229923"/>
            <a:ext cx="1161316" cy="2124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48068" y="5827640"/>
            <a:ext cx="10823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8230" y="229923"/>
            <a:ext cx="1674986" cy="212405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48068" y="6349372"/>
            <a:ext cx="2112815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Humans + Wikipedia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5161" y="1642309"/>
            <a:ext cx="4729373" cy="273716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7056" y="5827640"/>
            <a:ext cx="4389997" cy="14233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587053" y="3175127"/>
            <a:ext cx="952443" cy="2652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050830" y="3065642"/>
            <a:ext cx="1079585" cy="14233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99287" y="3053812"/>
            <a:ext cx="1079585" cy="14233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90414" y="2009090"/>
            <a:ext cx="1079585" cy="14233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87053" y="3196144"/>
            <a:ext cx="3218600" cy="263149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3"/>
          </p:cNvCxnSpPr>
          <p:nvPr/>
        </p:nvCxnSpPr>
        <p:spPr>
          <a:xfrm flipV="1">
            <a:off x="4587053" y="2151422"/>
            <a:ext cx="3218600" cy="374738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995528" y="2009090"/>
            <a:ext cx="505832" cy="178610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995528" y="1830480"/>
            <a:ext cx="505832" cy="178610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400844" y="1307491"/>
            <a:ext cx="505832" cy="178610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1"/>
          </p:cNvCxnSpPr>
          <p:nvPr/>
        </p:nvCxnSpPr>
        <p:spPr>
          <a:xfrm flipV="1">
            <a:off x="4908945" y="1396796"/>
            <a:ext cx="2491899" cy="496450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7" idx="1"/>
          </p:cNvCxnSpPr>
          <p:nvPr/>
        </p:nvCxnSpPr>
        <p:spPr>
          <a:xfrm>
            <a:off x="4955830" y="1893246"/>
            <a:ext cx="2039698" cy="26539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4728" y="2670603"/>
            <a:ext cx="1336044" cy="4187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43616" y="2670602"/>
            <a:ext cx="1423190" cy="4187397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999650" y="2702566"/>
            <a:ext cx="1674986" cy="41554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585662" y="87589"/>
            <a:ext cx="38641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74577" y="229923"/>
            <a:ext cx="38641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82694" y="2696310"/>
            <a:ext cx="38641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1811" y="229923"/>
            <a:ext cx="38641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55911" y="2702566"/>
            <a:ext cx="543739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HW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120250" y="2702566"/>
            <a:ext cx="543739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HW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19477" y="260121"/>
            <a:ext cx="543739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HW</a:t>
            </a:r>
          </a:p>
        </p:txBody>
      </p:sp>
    </p:spTree>
    <p:extLst>
      <p:ext uri="{BB962C8B-B14F-4D97-AF65-F5344CB8AC3E}">
        <p14:creationId xmlns:p14="http://schemas.microsoft.com/office/powerpoint/2010/main" val="158627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8-02-21 at 11.51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212"/>
            <a:ext cx="9144000" cy="349869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871691" y="1839384"/>
            <a:ext cx="2375634" cy="25182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96057" y="2091204"/>
            <a:ext cx="2375634" cy="251820"/>
          </a:xfrm>
          <a:prstGeom prst="rect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rved Left Arrow 8"/>
          <p:cNvSpPr/>
          <p:nvPr/>
        </p:nvSpPr>
        <p:spPr>
          <a:xfrm>
            <a:off x="7521015" y="1839384"/>
            <a:ext cx="251796" cy="416051"/>
          </a:xfrm>
          <a:prstGeom prst="curvedLeftArrow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8053" y="897795"/>
            <a:ext cx="417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Matching sources and sinks in flow, 3-&gt;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85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Machine-human </a:t>
            </a:r>
            <a:r>
              <a:rPr lang="en-US" dirty="0" smtClean="0"/>
              <a:t>assistance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Machine-assisted human review</a:t>
            </a:r>
          </a:p>
          <a:p>
            <a:pPr lvl="1"/>
            <a:r>
              <a:rPr lang="en-US" dirty="0" smtClean="0"/>
              <a:t>Machines do the </a:t>
            </a:r>
            <a:r>
              <a:rPr lang="en-US" dirty="0" smtClean="0"/>
              <a:t>time-consuming, boring </a:t>
            </a:r>
            <a:r>
              <a:rPr lang="en-US" dirty="0" smtClean="0"/>
              <a:t>and error-prone parts</a:t>
            </a:r>
          </a:p>
          <a:p>
            <a:pPr lvl="1"/>
            <a:r>
              <a:rPr lang="en-US" dirty="0" smtClean="0"/>
              <a:t>Machines link to additional knowledge</a:t>
            </a:r>
          </a:p>
          <a:p>
            <a:pPr lvl="1"/>
            <a:r>
              <a:rPr lang="en-US" dirty="0" smtClean="0"/>
              <a:t>Machines compute properties</a:t>
            </a:r>
          </a:p>
          <a:p>
            <a:pPr lvl="1"/>
            <a:r>
              <a:rPr lang="en-US" dirty="0" smtClean="0"/>
              <a:t>Machines spot errors in articles</a:t>
            </a:r>
          </a:p>
          <a:p>
            <a:r>
              <a:rPr lang="en-US" dirty="0" smtClean="0"/>
              <a:t>Human-assisted machine extraction</a:t>
            </a:r>
          </a:p>
          <a:p>
            <a:pPr lvl="1"/>
            <a:r>
              <a:rPr lang="en-US" dirty="0" smtClean="0"/>
              <a:t>Humans decide in each paper what to extract</a:t>
            </a:r>
          </a:p>
          <a:p>
            <a:pPr lvl="1"/>
            <a:r>
              <a:rPr lang="en-US" dirty="0" smtClean="0"/>
              <a:t>Humans decide whether quality is sufficient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96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xmlns:p14="http://schemas.microsoft.com/office/powerpoint/2010/main" spd="slow" advTm="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170</Words>
  <Application>Microsoft Macintosh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ContentMine can</vt:lpstr>
      <vt:lpstr>Extraction of equations (of metabolic networks) from PDFs</vt:lpstr>
      <vt:lpstr>PowerPoint Presentation</vt:lpstr>
      <vt:lpstr>PowerPoint Presentation</vt:lpstr>
      <vt:lpstr>PowerPoint Presentation</vt:lpstr>
      <vt:lpstr>PowerPoint Presentation</vt:lpstr>
      <vt:lpstr>Machine-human assistance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Murray-Rust</dc:creator>
  <cp:lastModifiedBy>Peter Murray-Rust</cp:lastModifiedBy>
  <cp:revision>30</cp:revision>
  <dcterms:created xsi:type="dcterms:W3CDTF">2018-02-21T12:03:12Z</dcterms:created>
  <dcterms:modified xsi:type="dcterms:W3CDTF">2018-02-22T13:46:15Z</dcterms:modified>
</cp:coreProperties>
</file>