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59" r:id="rId5"/>
  </p:sldIdLst>
  <p:sldSz cx="9144000" cy="6858000" type="screen4x3"/>
  <p:notesSz cx="6858000" cy="99456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a:srgbClr val="0066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2590" autoAdjust="0"/>
  </p:normalViewPr>
  <p:slideViewPr>
    <p:cSldViewPr>
      <p:cViewPr varScale="1">
        <p:scale>
          <a:sx n="52" d="100"/>
          <a:sy n="52" d="100"/>
        </p:scale>
        <p:origin x="-2394" y="-96"/>
      </p:cViewPr>
      <p:guideLst>
        <p:guide orient="horz" pos="2160"/>
        <p:guide pos="2880"/>
      </p:guideLst>
    </p:cSldViewPr>
  </p:slideViewPr>
  <p:notesTextViewPr>
    <p:cViewPr>
      <p:scale>
        <a:sx n="75" d="100"/>
        <a:sy n="75" d="100"/>
      </p:scale>
      <p:origin x="0" y="0"/>
    </p:cViewPr>
  </p:notesTextViewPr>
  <p:notesViewPr>
    <p:cSldViewPr>
      <p:cViewPr varScale="1">
        <p:scale>
          <a:sx n="61" d="100"/>
          <a:sy n="61" d="100"/>
        </p:scale>
        <p:origin x="-3330" y="-90"/>
      </p:cViewPr>
      <p:guideLst>
        <p:guide orient="horz" pos="3133"/>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7284"/>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97284"/>
          </a:xfrm>
          <a:prstGeom prst="rect">
            <a:avLst/>
          </a:prstGeom>
        </p:spPr>
        <p:txBody>
          <a:bodyPr vert="horz" lIns="91440" tIns="45720" rIns="91440" bIns="45720" rtlCol="0"/>
          <a:lstStyle>
            <a:lvl1pPr algn="r">
              <a:defRPr sz="1200"/>
            </a:lvl1pPr>
          </a:lstStyle>
          <a:p>
            <a:fld id="{9B84C6FF-5033-4C62-8E10-D3ECCEE773B9}" type="datetimeFigureOut">
              <a:rPr lang="en-NZ" smtClean="0"/>
              <a:t>24/09/2015</a:t>
            </a:fld>
            <a:endParaRPr lang="en-NZ"/>
          </a:p>
        </p:txBody>
      </p:sp>
      <p:sp>
        <p:nvSpPr>
          <p:cNvPr id="4" name="Slide Image Placeholder 3"/>
          <p:cNvSpPr>
            <a:spLocks noGrp="1" noRot="1" noChangeAspect="1"/>
          </p:cNvSpPr>
          <p:nvPr>
            <p:ph type="sldImg" idx="2"/>
          </p:nvPr>
        </p:nvSpPr>
        <p:spPr>
          <a:xfrm>
            <a:off x="1441450" y="746125"/>
            <a:ext cx="3975100" cy="2982913"/>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3812514"/>
            <a:ext cx="5486400" cy="538724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9446678"/>
            <a:ext cx="2971800" cy="497284"/>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9446678"/>
            <a:ext cx="2971800" cy="497284"/>
          </a:xfrm>
          <a:prstGeom prst="rect">
            <a:avLst/>
          </a:prstGeom>
        </p:spPr>
        <p:txBody>
          <a:bodyPr vert="horz" lIns="91440" tIns="45720" rIns="91440" bIns="45720" rtlCol="0" anchor="b"/>
          <a:lstStyle>
            <a:lvl1pPr algn="r">
              <a:defRPr sz="1200"/>
            </a:lvl1pPr>
          </a:lstStyle>
          <a:p>
            <a:fld id="{A2BB5797-6911-4EEC-AD24-23B941A36EC1}" type="slidenum">
              <a:rPr lang="en-NZ" smtClean="0"/>
              <a:t>‹#›</a:t>
            </a:fld>
            <a:endParaRPr lang="en-NZ"/>
          </a:p>
        </p:txBody>
      </p:sp>
    </p:spTree>
    <p:extLst>
      <p:ext uri="{BB962C8B-B14F-4D97-AF65-F5344CB8AC3E}">
        <p14:creationId xmlns:p14="http://schemas.microsoft.com/office/powerpoint/2010/main" val="3619174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 Hello</a:t>
            </a:r>
            <a:r>
              <a:rPr lang="en-NZ" baseline="0" dirty="0" smtClean="0"/>
              <a:t> everyone, as a member of Group 10, I’ve been involved in programming the robot, and one aspect has be on developing the robot navigation.</a:t>
            </a:r>
            <a:endParaRPr lang="en-NZ" dirty="0"/>
          </a:p>
        </p:txBody>
      </p:sp>
      <p:sp>
        <p:nvSpPr>
          <p:cNvPr id="4" name="Slide Number Placeholder 3"/>
          <p:cNvSpPr>
            <a:spLocks noGrp="1"/>
          </p:cNvSpPr>
          <p:nvPr>
            <p:ph type="sldNum" sz="quarter" idx="10"/>
          </p:nvPr>
        </p:nvSpPr>
        <p:spPr/>
        <p:txBody>
          <a:bodyPr/>
          <a:lstStyle/>
          <a:p>
            <a:fld id="{A2BB5797-6911-4EEC-AD24-23B941A36EC1}" type="slidenum">
              <a:rPr lang="en-NZ" smtClean="0"/>
              <a:t>1</a:t>
            </a:fld>
            <a:endParaRPr lang="en-NZ"/>
          </a:p>
        </p:txBody>
      </p:sp>
    </p:spTree>
    <p:extLst>
      <p:ext uri="{BB962C8B-B14F-4D97-AF65-F5344CB8AC3E}">
        <p14:creationId xmlns:p14="http://schemas.microsoft.com/office/powerpoint/2010/main" val="1553485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NZ" dirty="0" smtClean="0"/>
              <a:t>For the</a:t>
            </a:r>
            <a:r>
              <a:rPr lang="en-NZ" baseline="0" dirty="0" smtClean="0"/>
              <a:t> purposes of this presentation, we will define ‘navigation’ as “The process of moving to a known location within the arena”.</a:t>
            </a:r>
          </a:p>
          <a:p>
            <a:pPr marL="171450" indent="-171450">
              <a:buFontTx/>
              <a:buChar char="-"/>
            </a:pPr>
            <a:r>
              <a:rPr lang="en-NZ" baseline="0" dirty="0" smtClean="0"/>
              <a:t>This is similar, but not to be confused with the search algorithm – how it will find </a:t>
            </a:r>
            <a:r>
              <a:rPr lang="en-NZ" b="0" i="1" baseline="0" dirty="0" smtClean="0"/>
              <a:t>unknown</a:t>
            </a:r>
            <a:r>
              <a:rPr lang="en-NZ" baseline="0" dirty="0" smtClean="0"/>
              <a:t> points within the arena, i.e. the packages</a:t>
            </a:r>
          </a:p>
          <a:p>
            <a:pPr marL="171450" indent="-171450">
              <a:buFontTx/>
              <a:buChar char="-"/>
            </a:pPr>
            <a:r>
              <a:rPr lang="en-NZ" baseline="0" dirty="0" smtClean="0"/>
              <a:t>Obviously this is important, as the robot must be able to navigate back to HQ, and comes in very handy if it sees a package but is unable to collect it at the time.</a:t>
            </a:r>
          </a:p>
          <a:p>
            <a:pPr marL="171450" indent="-171450">
              <a:buFontTx/>
              <a:buChar char="-"/>
            </a:pPr>
            <a:endParaRPr lang="en-NZ" baseline="0" dirty="0" smtClean="0"/>
          </a:p>
          <a:p>
            <a:pPr marL="171450" indent="-171450">
              <a:buFontTx/>
              <a:buChar char="-"/>
            </a:pPr>
            <a:r>
              <a:rPr lang="en-NZ" baseline="0" dirty="0" smtClean="0"/>
              <a:t>The random method is very effective due to its simplicity. This is where to return to base, the robot will move around avoiding obstacles until it returns to base. It is easy to implement and works most of the time, but is inefficient both time-wise and battery-wise.</a:t>
            </a:r>
          </a:p>
          <a:p>
            <a:pPr marL="171450" indent="-171450">
              <a:buFontTx/>
              <a:buChar char="-"/>
            </a:pPr>
            <a:r>
              <a:rPr lang="en-NZ" baseline="0" dirty="0" smtClean="0"/>
              <a:t>Back-tracking is one step up from random in complexity and efficiency, as when it must return to base, it will follow the path it has taken. This can be done either using IMU and motor encoder readings, or wall following. This may be more efficient at returning to a past point, but is no good for going to known points that have </a:t>
            </a:r>
            <a:r>
              <a:rPr lang="en-NZ" i="1" baseline="0" dirty="0" smtClean="0"/>
              <a:t>not</a:t>
            </a:r>
            <a:r>
              <a:rPr lang="en-NZ" baseline="0" dirty="0" smtClean="0"/>
              <a:t> </a:t>
            </a:r>
            <a:r>
              <a:rPr lang="en-NZ" i="1" baseline="0" dirty="0" smtClean="0"/>
              <a:t> </a:t>
            </a:r>
            <a:r>
              <a:rPr lang="en-NZ" baseline="0" dirty="0" smtClean="0"/>
              <a:t>yet been traversed, and can fail atrociously.</a:t>
            </a:r>
          </a:p>
          <a:p>
            <a:pPr marL="171450" indent="-171450">
              <a:buFontTx/>
              <a:buChar char="-"/>
            </a:pPr>
            <a:r>
              <a:rPr lang="en-NZ" baseline="0" dirty="0" smtClean="0"/>
              <a:t>Pre-planned are much more complex and are more processor intensive, but have many benefits. They can reduce the time to get to known locations, and reduce the power usage by going directly there. As the robot always knows where it is, it is unlikely to get stuck anywhere. All of these pathfinding algorithms are based on having a map of some sort split into nodes, and find a route from the ‘current’ node to the destination node.</a:t>
            </a:r>
          </a:p>
        </p:txBody>
      </p:sp>
      <p:sp>
        <p:nvSpPr>
          <p:cNvPr id="4" name="Slide Number Placeholder 3"/>
          <p:cNvSpPr>
            <a:spLocks noGrp="1"/>
          </p:cNvSpPr>
          <p:nvPr>
            <p:ph type="sldNum" sz="quarter" idx="10"/>
          </p:nvPr>
        </p:nvSpPr>
        <p:spPr/>
        <p:txBody>
          <a:bodyPr/>
          <a:lstStyle/>
          <a:p>
            <a:fld id="{A2BB5797-6911-4EEC-AD24-23B941A36EC1}" type="slidenum">
              <a:rPr lang="en-NZ" smtClean="0"/>
              <a:t>2</a:t>
            </a:fld>
            <a:endParaRPr lang="en-NZ"/>
          </a:p>
        </p:txBody>
      </p:sp>
    </p:spTree>
    <p:extLst>
      <p:ext uri="{BB962C8B-B14F-4D97-AF65-F5344CB8AC3E}">
        <p14:creationId xmlns:p14="http://schemas.microsoft.com/office/powerpoint/2010/main" val="1070906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NZ" dirty="0" smtClean="0"/>
              <a:t>Dijkstra’s algorithm (or ‘Breadth-first search’ on this slide) is where it</a:t>
            </a:r>
            <a:r>
              <a:rPr lang="en-NZ" baseline="0" dirty="0" smtClean="0"/>
              <a:t> continually expands its search outwards until it finds the destination. All the algorithms can start at the current node, or from the destination node (as in this diagram), which is often slightly faster.</a:t>
            </a:r>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NZ" baseline="0" dirty="0" smtClean="0"/>
              <a:t>A-star is based on Dijkstra’s, except that nodes have a ‘heuristic’ value. This means that it has a list of the surrounding nodes, and looks at both how far away it is from the start </a:t>
            </a:r>
            <a:r>
              <a:rPr lang="en-NZ" i="1" baseline="0" dirty="0" smtClean="0"/>
              <a:t>and</a:t>
            </a:r>
            <a:r>
              <a:rPr lang="en-NZ" baseline="0" dirty="0" smtClean="0"/>
              <a:t> from the destination, and weights it based on a heuristic. As such, it will check the closer nodes first. </a:t>
            </a:r>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NZ" baseline="0" dirty="0" smtClean="0"/>
              <a:t>The problem with both of these methods is that it requires knowledge of the whole arena, a luxury our robots don’t have. If the robot sees something new, these first two methods have to check the entire map again. The next two algorithms are the same to start with, but are more efficient when the robot sees something new [TRANSITION].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NZ" baseline="0" dirty="0" smtClean="0"/>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NZ" baseline="0" dirty="0" smtClean="0"/>
              <a:t>Dynamic </a:t>
            </a:r>
            <a:r>
              <a:rPr lang="en-NZ" sz="1200" b="0" i="0" kern="1200" baseline="0" dirty="0" smtClean="0">
                <a:solidFill>
                  <a:schemeClr val="tx1"/>
                </a:solidFill>
                <a:effectLst/>
                <a:latin typeface="+mn-lt"/>
                <a:ea typeface="+mn-ea"/>
                <a:cs typeface="+mn-cs"/>
              </a:rPr>
              <a:t>S</a:t>
            </a:r>
            <a:r>
              <a:rPr lang="en-NZ" sz="1200" b="0" i="0" kern="1200" dirty="0" smtClean="0">
                <a:solidFill>
                  <a:schemeClr val="tx1"/>
                </a:solidFill>
                <a:effectLst/>
                <a:latin typeface="+mn-lt"/>
                <a:ea typeface="+mn-ea"/>
                <a:cs typeface="+mn-cs"/>
              </a:rPr>
              <a:t>trict Weakly Superior Function</a:t>
            </a:r>
            <a:r>
              <a:rPr lang="en-NZ" baseline="0" dirty="0" smtClean="0"/>
              <a:t>-Fixed Point (I’ll just call it ‘SWSF’ for short) is similar to the breadth-first search, except that it stores the distance of each node, and only changes the nodes affected by a new obstacle.</a:t>
            </a:r>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NZ" baseline="0" dirty="0" smtClean="0"/>
              <a:t>D-star is short for ‘Dynamic A-star’ as it only uses A-star once and then dynamically changes the node values as SWSF does. It was originally developed in 1994, but has had many variations and improvements, of which we’re looking at D-star </a:t>
            </a:r>
            <a:r>
              <a:rPr lang="en-NZ" baseline="0" dirty="0" err="1" smtClean="0"/>
              <a:t>lite</a:t>
            </a:r>
            <a:r>
              <a:rPr lang="en-NZ" baseline="0" dirty="0" smtClean="0"/>
              <a:t>, developed in 2002.</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NZ" baseline="0" dirty="0" smtClean="0"/>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NZ" baseline="0" dirty="0" smtClean="0"/>
              <a:t>As you can see in the diagram, Dijkstra’s and A-star process a large number of nodes, whereas SWSF and D-star </a:t>
            </a:r>
            <a:r>
              <a:rPr lang="en-NZ" baseline="0" dirty="0" err="1" smtClean="0"/>
              <a:t>lite</a:t>
            </a:r>
            <a:r>
              <a:rPr lang="en-NZ" baseline="0" dirty="0" smtClean="0"/>
              <a:t> process a much smaller number. D-star </a:t>
            </a:r>
            <a:r>
              <a:rPr lang="en-NZ" baseline="0" dirty="0" err="1" smtClean="0"/>
              <a:t>lite</a:t>
            </a:r>
            <a:r>
              <a:rPr lang="en-NZ" baseline="0" dirty="0" smtClean="0"/>
              <a:t> can be up to 100x faster that Dijkstra’s, 3x faster than A-star and twice as fast as SWSF, depending on the size of the map.</a:t>
            </a:r>
            <a:endParaRPr lang="en-NZ" dirty="0" smtClean="0"/>
          </a:p>
        </p:txBody>
      </p:sp>
      <p:sp>
        <p:nvSpPr>
          <p:cNvPr id="4" name="Slide Number Placeholder 3"/>
          <p:cNvSpPr>
            <a:spLocks noGrp="1"/>
          </p:cNvSpPr>
          <p:nvPr>
            <p:ph type="sldNum" sz="quarter" idx="10"/>
          </p:nvPr>
        </p:nvSpPr>
        <p:spPr/>
        <p:txBody>
          <a:bodyPr/>
          <a:lstStyle/>
          <a:p>
            <a:fld id="{A2BB5797-6911-4EEC-AD24-23B941A36EC1}" type="slidenum">
              <a:rPr lang="en-NZ" smtClean="0"/>
              <a:t>3</a:t>
            </a:fld>
            <a:endParaRPr lang="en-NZ"/>
          </a:p>
        </p:txBody>
      </p:sp>
    </p:spTree>
    <p:extLst>
      <p:ext uri="{BB962C8B-B14F-4D97-AF65-F5344CB8AC3E}">
        <p14:creationId xmlns:p14="http://schemas.microsoft.com/office/powerpoint/2010/main" val="2172751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NZ" dirty="0" smtClean="0"/>
              <a:t>When applying these</a:t>
            </a:r>
            <a:r>
              <a:rPr lang="en-NZ" baseline="0" dirty="0" smtClean="0"/>
              <a:t> algorithms to our robot, there is one fundamental component it requires – a map. Obviously the smaller the map is split up into, the slower it will be in processing, but the more efficient and accurate the paths will be. The map shown is one last year’s competition maps.</a:t>
            </a:r>
          </a:p>
          <a:p>
            <a:pPr marL="171450" indent="-171450">
              <a:buFontTx/>
              <a:buChar char="-"/>
            </a:pPr>
            <a:r>
              <a:rPr lang="en-NZ" baseline="0" dirty="0" smtClean="0"/>
              <a:t>Initially, I tried having nodes half the size of the weights, so the weights could be placed on the map, but that lead to having an enormous number of nodes (nearly 30 000). Because this could not fit in the ram on the Arduino, I created an API to construct the map on an SD card. This lead to having issues with this number of nodes taking a very long time to read and write.</a:t>
            </a:r>
          </a:p>
          <a:p>
            <a:pPr marL="171450" indent="-171450">
              <a:buFontTx/>
              <a:buChar char="-"/>
            </a:pPr>
            <a:r>
              <a:rPr lang="en-NZ" baseline="0" dirty="0" smtClean="0"/>
              <a:t>Several optimisations have been done, including to not store ‘empty’ nodes, which is most of the map. This still took too long.</a:t>
            </a:r>
          </a:p>
          <a:p>
            <a:pPr marL="171450" indent="-171450">
              <a:buFontTx/>
              <a:buChar char="-"/>
            </a:pPr>
            <a:r>
              <a:rPr lang="en-NZ" dirty="0" smtClean="0"/>
              <a:t>Instead of doing half the weight</a:t>
            </a:r>
            <a:r>
              <a:rPr lang="en-NZ" baseline="0" dirty="0" smtClean="0"/>
              <a:t> size, it would be much faster to used half the robot size, since this is the size of gap the robot needs to fit through. The weights would instead be stored in a separate array to the map. [TRANSITION]</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NZ" baseline="0" dirty="0" smtClean="0"/>
              <a:t>This diagram only has 231 nodes, or 76 if you don’t include </a:t>
            </a:r>
            <a:r>
              <a:rPr lang="en-NZ" baseline="0" smtClean="0"/>
              <a:t>blank space.  </a:t>
            </a:r>
            <a:r>
              <a:rPr lang="en-NZ" dirty="0" smtClean="0"/>
              <a:t>As you can see, this has sufficient detail to have</a:t>
            </a:r>
            <a:r>
              <a:rPr lang="en-NZ" baseline="0" dirty="0" smtClean="0"/>
              <a:t> most of the map detail, and enough detail to create optimal paths and avoid walls.</a:t>
            </a:r>
          </a:p>
          <a:p>
            <a:pPr marL="0" indent="0">
              <a:buFontTx/>
              <a:buNone/>
            </a:pPr>
            <a:endParaRPr lang="en-NZ" baseline="0" dirty="0" smtClean="0"/>
          </a:p>
          <a:p>
            <a:pPr marL="171450" indent="-171450">
              <a:buFontTx/>
              <a:buChar char="-"/>
            </a:pPr>
            <a:r>
              <a:rPr lang="en-NZ" baseline="0" dirty="0" smtClean="0"/>
              <a:t>In conclusion, while the random and back-tracking method may be simple and work, they take more time, more power and can be unreliable. As long there are a good variety of sensors, storing a map for pathfinding is a superior method of navigation which can be used in the context of our Robocup.</a:t>
            </a:r>
          </a:p>
          <a:p>
            <a:pPr marL="0" indent="0">
              <a:buFontTx/>
              <a:buNone/>
            </a:pPr>
            <a:endParaRPr lang="en-NZ" baseline="0" dirty="0" smtClean="0"/>
          </a:p>
          <a:p>
            <a:pPr marL="171450" indent="-171450">
              <a:buFontTx/>
              <a:buChar char="-"/>
            </a:pPr>
            <a:r>
              <a:rPr lang="en-NZ" baseline="0" dirty="0" smtClean="0"/>
              <a:t>QUESTIONS?!!</a:t>
            </a:r>
            <a:endParaRPr lang="en-NZ" dirty="0"/>
          </a:p>
        </p:txBody>
      </p:sp>
      <p:sp>
        <p:nvSpPr>
          <p:cNvPr id="4" name="Slide Number Placeholder 3"/>
          <p:cNvSpPr>
            <a:spLocks noGrp="1"/>
          </p:cNvSpPr>
          <p:nvPr>
            <p:ph type="sldNum" sz="quarter" idx="10"/>
          </p:nvPr>
        </p:nvSpPr>
        <p:spPr/>
        <p:txBody>
          <a:bodyPr/>
          <a:lstStyle/>
          <a:p>
            <a:fld id="{A2BB5797-6911-4EEC-AD24-23B941A36EC1}" type="slidenum">
              <a:rPr lang="en-NZ" smtClean="0"/>
              <a:t>4</a:t>
            </a:fld>
            <a:endParaRPr lang="en-NZ"/>
          </a:p>
        </p:txBody>
      </p:sp>
    </p:spTree>
    <p:extLst>
      <p:ext uri="{BB962C8B-B14F-4D97-AF65-F5344CB8AC3E}">
        <p14:creationId xmlns:p14="http://schemas.microsoft.com/office/powerpoint/2010/main" val="3416616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9/24/2015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b="17411"/>
          <a:stretch/>
        </p:blipFill>
        <p:spPr>
          <a:xfrm>
            <a:off x="6321973" y="5050797"/>
            <a:ext cx="2822027" cy="1807203"/>
          </a:xfrm>
          <a:prstGeom prst="rect">
            <a:avLst/>
          </a:prstGeom>
        </p:spPr>
      </p:pic>
      <p:sp>
        <p:nvSpPr>
          <p:cNvPr id="2" name="Title 1"/>
          <p:cNvSpPr>
            <a:spLocks noGrp="1"/>
          </p:cNvSpPr>
          <p:nvPr>
            <p:ph type="ctrTitle"/>
          </p:nvPr>
        </p:nvSpPr>
        <p:spPr/>
        <p:txBody>
          <a:bodyPr>
            <a:normAutofit/>
          </a:bodyPr>
          <a:lstStyle/>
          <a:p>
            <a:r>
              <a:rPr lang="en-NZ" sz="4000" cap="small" dirty="0" smtClean="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Group 10 Robot Navigation</a:t>
            </a:r>
            <a:endParaRPr lang="en-NZ" sz="4000" cap="small"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p:txBody>
      </p:sp>
      <p:sp>
        <p:nvSpPr>
          <p:cNvPr id="3" name="Subtitle 2"/>
          <p:cNvSpPr>
            <a:spLocks noGrp="1"/>
          </p:cNvSpPr>
          <p:nvPr>
            <p:ph type="subTitle" idx="1"/>
          </p:nvPr>
        </p:nvSpPr>
        <p:spPr/>
        <p:txBody>
          <a:bodyPr/>
          <a:lstStyle/>
          <a:p>
            <a:r>
              <a:rPr lang="en-NZ" dirty="0" smtClean="0"/>
              <a:t>Peter Nicholls</a:t>
            </a:r>
            <a:endParaRPr lang="en-NZ" dirty="0"/>
          </a:p>
        </p:txBody>
      </p:sp>
      <p:sp>
        <p:nvSpPr>
          <p:cNvPr id="5" name="Freeform 4"/>
          <p:cNvSpPr/>
          <p:nvPr/>
        </p:nvSpPr>
        <p:spPr>
          <a:xfrm>
            <a:off x="533400" y="6477000"/>
            <a:ext cx="226218" cy="371856"/>
          </a:xfrm>
          <a:custGeom>
            <a:avLst/>
            <a:gdLst>
              <a:gd name="connsiteX0" fmla="*/ 0 w 1443037"/>
              <a:gd name="connsiteY0" fmla="*/ 0 h 2095500"/>
              <a:gd name="connsiteX1" fmla="*/ 0 w 1443037"/>
              <a:gd name="connsiteY1" fmla="*/ 357187 h 2095500"/>
              <a:gd name="connsiteX2" fmla="*/ 138112 w 1443037"/>
              <a:gd name="connsiteY2" fmla="*/ 495299 h 2095500"/>
              <a:gd name="connsiteX3" fmla="*/ 4762 w 1443037"/>
              <a:gd name="connsiteY3" fmla="*/ 628649 h 2095500"/>
              <a:gd name="connsiteX4" fmla="*/ 4762 w 1443037"/>
              <a:gd name="connsiteY4" fmla="*/ 2095500 h 2095500"/>
              <a:gd name="connsiteX5" fmla="*/ 1443037 w 1443037"/>
              <a:gd name="connsiteY5" fmla="*/ 2095500 h 2095500"/>
              <a:gd name="connsiteX6" fmla="*/ 1443037 w 1443037"/>
              <a:gd name="connsiteY6" fmla="*/ 652462 h 2095500"/>
              <a:gd name="connsiteX7" fmla="*/ 1285875 w 1443037"/>
              <a:gd name="connsiteY7" fmla="*/ 495300 h 2095500"/>
              <a:gd name="connsiteX8" fmla="*/ 1443037 w 1443037"/>
              <a:gd name="connsiteY8" fmla="*/ 338138 h 2095500"/>
              <a:gd name="connsiteX9" fmla="*/ 1443037 w 1443037"/>
              <a:gd name="connsiteY9" fmla="*/ 9525 h 2095500"/>
              <a:gd name="connsiteX10" fmla="*/ 0 w 1443037"/>
              <a:gd name="connsiteY10" fmla="*/ 0 h 2095500"/>
              <a:gd name="connsiteX0" fmla="*/ 2381 w 1445418"/>
              <a:gd name="connsiteY0" fmla="*/ 0 h 2095500"/>
              <a:gd name="connsiteX1" fmla="*/ 0 w 1445418"/>
              <a:gd name="connsiteY1" fmla="*/ 338137 h 2095500"/>
              <a:gd name="connsiteX2" fmla="*/ 140493 w 1445418"/>
              <a:gd name="connsiteY2" fmla="*/ 495299 h 2095500"/>
              <a:gd name="connsiteX3" fmla="*/ 7143 w 1445418"/>
              <a:gd name="connsiteY3" fmla="*/ 628649 h 2095500"/>
              <a:gd name="connsiteX4" fmla="*/ 7143 w 1445418"/>
              <a:gd name="connsiteY4" fmla="*/ 2095500 h 2095500"/>
              <a:gd name="connsiteX5" fmla="*/ 1445418 w 1445418"/>
              <a:gd name="connsiteY5" fmla="*/ 2095500 h 2095500"/>
              <a:gd name="connsiteX6" fmla="*/ 1445418 w 1445418"/>
              <a:gd name="connsiteY6" fmla="*/ 652462 h 2095500"/>
              <a:gd name="connsiteX7" fmla="*/ 1288256 w 1445418"/>
              <a:gd name="connsiteY7" fmla="*/ 495300 h 2095500"/>
              <a:gd name="connsiteX8" fmla="*/ 1445418 w 1445418"/>
              <a:gd name="connsiteY8" fmla="*/ 338138 h 2095500"/>
              <a:gd name="connsiteX9" fmla="*/ 1445418 w 1445418"/>
              <a:gd name="connsiteY9" fmla="*/ 9525 h 2095500"/>
              <a:gd name="connsiteX10" fmla="*/ 2381 w 1445418"/>
              <a:gd name="connsiteY10" fmla="*/ 0 h 2095500"/>
              <a:gd name="connsiteX0" fmla="*/ 2381 w 1445418"/>
              <a:gd name="connsiteY0" fmla="*/ 0 h 2095500"/>
              <a:gd name="connsiteX1" fmla="*/ 0 w 1445418"/>
              <a:gd name="connsiteY1" fmla="*/ 338137 h 2095500"/>
              <a:gd name="connsiteX2" fmla="*/ 140493 w 1445418"/>
              <a:gd name="connsiteY2" fmla="*/ 495299 h 2095500"/>
              <a:gd name="connsiteX3" fmla="*/ 7143 w 1445418"/>
              <a:gd name="connsiteY3" fmla="*/ 657224 h 2095500"/>
              <a:gd name="connsiteX4" fmla="*/ 7143 w 1445418"/>
              <a:gd name="connsiteY4" fmla="*/ 2095500 h 2095500"/>
              <a:gd name="connsiteX5" fmla="*/ 1445418 w 1445418"/>
              <a:gd name="connsiteY5" fmla="*/ 2095500 h 2095500"/>
              <a:gd name="connsiteX6" fmla="*/ 1445418 w 1445418"/>
              <a:gd name="connsiteY6" fmla="*/ 652462 h 2095500"/>
              <a:gd name="connsiteX7" fmla="*/ 1288256 w 1445418"/>
              <a:gd name="connsiteY7" fmla="*/ 495300 h 2095500"/>
              <a:gd name="connsiteX8" fmla="*/ 1445418 w 1445418"/>
              <a:gd name="connsiteY8" fmla="*/ 338138 h 2095500"/>
              <a:gd name="connsiteX9" fmla="*/ 1445418 w 1445418"/>
              <a:gd name="connsiteY9" fmla="*/ 9525 h 2095500"/>
              <a:gd name="connsiteX10" fmla="*/ 2381 w 1445418"/>
              <a:gd name="connsiteY10" fmla="*/ 0 h 2095500"/>
              <a:gd name="connsiteX0" fmla="*/ 2381 w 1445418"/>
              <a:gd name="connsiteY0" fmla="*/ 0 h 2095500"/>
              <a:gd name="connsiteX1" fmla="*/ 0 w 1445418"/>
              <a:gd name="connsiteY1" fmla="*/ 338137 h 2095500"/>
              <a:gd name="connsiteX2" fmla="*/ 150018 w 1445418"/>
              <a:gd name="connsiteY2" fmla="*/ 492918 h 2095500"/>
              <a:gd name="connsiteX3" fmla="*/ 7143 w 1445418"/>
              <a:gd name="connsiteY3" fmla="*/ 657224 h 2095500"/>
              <a:gd name="connsiteX4" fmla="*/ 7143 w 1445418"/>
              <a:gd name="connsiteY4" fmla="*/ 2095500 h 2095500"/>
              <a:gd name="connsiteX5" fmla="*/ 1445418 w 1445418"/>
              <a:gd name="connsiteY5" fmla="*/ 2095500 h 2095500"/>
              <a:gd name="connsiteX6" fmla="*/ 1445418 w 1445418"/>
              <a:gd name="connsiteY6" fmla="*/ 652462 h 2095500"/>
              <a:gd name="connsiteX7" fmla="*/ 1288256 w 1445418"/>
              <a:gd name="connsiteY7" fmla="*/ 495300 h 2095500"/>
              <a:gd name="connsiteX8" fmla="*/ 1445418 w 1445418"/>
              <a:gd name="connsiteY8" fmla="*/ 338138 h 2095500"/>
              <a:gd name="connsiteX9" fmla="*/ 1445418 w 1445418"/>
              <a:gd name="connsiteY9" fmla="*/ 9525 h 2095500"/>
              <a:gd name="connsiteX10" fmla="*/ 2381 w 1445418"/>
              <a:gd name="connsiteY10" fmla="*/ 0 h 2095500"/>
              <a:gd name="connsiteX0" fmla="*/ 2381 w 1445418"/>
              <a:gd name="connsiteY0" fmla="*/ 0 h 2095500"/>
              <a:gd name="connsiteX1" fmla="*/ 0 w 1445418"/>
              <a:gd name="connsiteY1" fmla="*/ 338137 h 2095500"/>
              <a:gd name="connsiteX2" fmla="*/ 159543 w 1445418"/>
              <a:gd name="connsiteY2" fmla="*/ 492918 h 2095500"/>
              <a:gd name="connsiteX3" fmla="*/ 7143 w 1445418"/>
              <a:gd name="connsiteY3" fmla="*/ 657224 h 2095500"/>
              <a:gd name="connsiteX4" fmla="*/ 7143 w 1445418"/>
              <a:gd name="connsiteY4" fmla="*/ 2095500 h 2095500"/>
              <a:gd name="connsiteX5" fmla="*/ 1445418 w 1445418"/>
              <a:gd name="connsiteY5" fmla="*/ 2095500 h 2095500"/>
              <a:gd name="connsiteX6" fmla="*/ 1445418 w 1445418"/>
              <a:gd name="connsiteY6" fmla="*/ 652462 h 2095500"/>
              <a:gd name="connsiteX7" fmla="*/ 1288256 w 1445418"/>
              <a:gd name="connsiteY7" fmla="*/ 495300 h 2095500"/>
              <a:gd name="connsiteX8" fmla="*/ 1445418 w 1445418"/>
              <a:gd name="connsiteY8" fmla="*/ 338138 h 2095500"/>
              <a:gd name="connsiteX9" fmla="*/ 1445418 w 1445418"/>
              <a:gd name="connsiteY9" fmla="*/ 9525 h 2095500"/>
              <a:gd name="connsiteX10" fmla="*/ 2381 w 1445418"/>
              <a:gd name="connsiteY10" fmla="*/ 0 h 2095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5418" h="2095500">
                <a:moveTo>
                  <a:pt x="2381" y="0"/>
                </a:moveTo>
                <a:cubicBezTo>
                  <a:pt x="1587" y="112712"/>
                  <a:pt x="794" y="225425"/>
                  <a:pt x="0" y="338137"/>
                </a:cubicBezTo>
                <a:lnTo>
                  <a:pt x="159543" y="492918"/>
                </a:lnTo>
                <a:lnTo>
                  <a:pt x="7143" y="657224"/>
                </a:lnTo>
                <a:lnTo>
                  <a:pt x="7143" y="2095500"/>
                </a:lnTo>
                <a:lnTo>
                  <a:pt x="1445418" y="2095500"/>
                </a:lnTo>
                <a:lnTo>
                  <a:pt x="1445418" y="652462"/>
                </a:lnTo>
                <a:lnTo>
                  <a:pt x="1288256" y="495300"/>
                </a:lnTo>
                <a:lnTo>
                  <a:pt x="1445418" y="338138"/>
                </a:lnTo>
                <a:lnTo>
                  <a:pt x="1445418" y="9525"/>
                </a:lnTo>
                <a:lnTo>
                  <a:pt x="2381" y="0"/>
                </a:lnTo>
                <a:close/>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6218207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4000" cap="small" dirty="0" smtClean="0">
                <a:latin typeface="Verdana" panose="020B0604030504040204" pitchFamily="34" charset="0"/>
                <a:ea typeface="Verdana" panose="020B0604030504040204" pitchFamily="34" charset="0"/>
                <a:cs typeface="Verdana" panose="020B0604030504040204" pitchFamily="34" charset="0"/>
              </a:rPr>
              <a:t>Methods of Navigation</a:t>
            </a:r>
            <a:endParaRPr lang="en-NZ" sz="4000" cap="small"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lstStyle/>
          <a:p>
            <a:pPr marL="0" indent="0" algn="ctr">
              <a:buNone/>
            </a:pPr>
            <a:r>
              <a:rPr lang="en-NZ" sz="2400" i="1" dirty="0" smtClean="0"/>
              <a:t>“The process </a:t>
            </a:r>
            <a:r>
              <a:rPr lang="en-NZ" sz="2400" i="1" dirty="0"/>
              <a:t>of moving to a known location within the </a:t>
            </a:r>
            <a:r>
              <a:rPr lang="en-NZ" sz="2400" i="1" dirty="0" smtClean="0"/>
              <a:t>arena”</a:t>
            </a:r>
          </a:p>
          <a:p>
            <a:pPr marL="0" indent="0">
              <a:buNone/>
            </a:pPr>
            <a:endParaRPr lang="en-NZ" sz="2400" i="1" dirty="0" smtClean="0"/>
          </a:p>
          <a:p>
            <a:r>
              <a:rPr lang="en-NZ" dirty="0" smtClean="0"/>
              <a:t>Random</a:t>
            </a:r>
          </a:p>
          <a:p>
            <a:r>
              <a:rPr lang="en-NZ" dirty="0" smtClean="0"/>
              <a:t>Back-tracking</a:t>
            </a:r>
          </a:p>
          <a:p>
            <a:r>
              <a:rPr lang="en-NZ" dirty="0" smtClean="0"/>
              <a:t>Pre-planned (pathfinding)</a:t>
            </a:r>
          </a:p>
          <a:p>
            <a:pPr lvl="1"/>
            <a:r>
              <a:rPr lang="en-NZ" dirty="0" smtClean="0"/>
              <a:t>Dijkstra's algorithm</a:t>
            </a:r>
          </a:p>
          <a:p>
            <a:pPr lvl="1"/>
            <a:r>
              <a:rPr lang="en-NZ" dirty="0" smtClean="0"/>
              <a:t>Dynamic SWSF-FP</a:t>
            </a:r>
          </a:p>
          <a:p>
            <a:pPr lvl="1"/>
            <a:r>
              <a:rPr lang="en-NZ" dirty="0" smtClean="0"/>
              <a:t>A* search algorithm</a:t>
            </a:r>
          </a:p>
          <a:p>
            <a:pPr lvl="1"/>
            <a:r>
              <a:rPr lang="en-NZ" dirty="0" smtClean="0"/>
              <a:t>D* search algorithm</a:t>
            </a:r>
          </a:p>
        </p:txBody>
      </p:sp>
    </p:spTree>
    <p:extLst>
      <p:ext uri="{BB962C8B-B14F-4D97-AF65-F5344CB8AC3E}">
        <p14:creationId xmlns:p14="http://schemas.microsoft.com/office/powerpoint/2010/main" val="1435506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4000" cap="small" dirty="0" smtClean="0">
                <a:latin typeface="Verdana" panose="020B0604030504040204" pitchFamily="34" charset="0"/>
                <a:ea typeface="Verdana" panose="020B0604030504040204" pitchFamily="34" charset="0"/>
                <a:cs typeface="Verdana" panose="020B0604030504040204" pitchFamily="34" charset="0"/>
              </a:rPr>
              <a:t>Pre-planned Navigation</a:t>
            </a:r>
            <a:endParaRPr lang="en-NZ" sz="4000" cap="small" dirty="0">
              <a:latin typeface="Verdana" panose="020B0604030504040204" pitchFamily="34" charset="0"/>
              <a:ea typeface="Verdana" panose="020B0604030504040204" pitchFamily="34" charset="0"/>
              <a:cs typeface="Verdana" panose="020B0604030504040204" pitchFamily="34" charset="0"/>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672370"/>
            <a:ext cx="8229600" cy="4381622"/>
          </a:xfrm>
        </p:spPr>
      </p:pic>
      <p:sp>
        <p:nvSpPr>
          <p:cNvPr id="5" name="TextBox 4"/>
          <p:cNvSpPr txBox="1"/>
          <p:nvPr/>
        </p:nvSpPr>
        <p:spPr>
          <a:xfrm>
            <a:off x="495300" y="6019800"/>
            <a:ext cx="8153400" cy="369332"/>
          </a:xfrm>
          <a:prstGeom prst="rect">
            <a:avLst/>
          </a:prstGeom>
          <a:noFill/>
        </p:spPr>
        <p:txBody>
          <a:bodyPr wrap="square" rtlCol="0">
            <a:spAutoFit/>
          </a:bodyPr>
          <a:lstStyle/>
          <a:p>
            <a:pPr algn="ctr"/>
            <a:r>
              <a:rPr lang="en-NZ" dirty="0" smtClean="0"/>
              <a:t>S. </a:t>
            </a:r>
            <a:r>
              <a:rPr lang="en-NZ" dirty="0"/>
              <a:t>Koenig</a:t>
            </a:r>
            <a:r>
              <a:rPr lang="en-NZ" i="1" dirty="0"/>
              <a:t>, </a:t>
            </a:r>
            <a:r>
              <a:rPr lang="en-NZ" dirty="0" smtClean="0"/>
              <a:t>M. </a:t>
            </a:r>
            <a:r>
              <a:rPr lang="en-NZ" dirty="0" err="1" smtClean="0"/>
              <a:t>Likhachev</a:t>
            </a:r>
            <a:r>
              <a:rPr lang="en-NZ" dirty="0"/>
              <a:t>,</a:t>
            </a:r>
            <a:r>
              <a:rPr lang="en-NZ" dirty="0" smtClean="0"/>
              <a:t> </a:t>
            </a:r>
            <a:r>
              <a:rPr lang="en-NZ" i="1" dirty="0" smtClean="0"/>
              <a:t>“Fast </a:t>
            </a:r>
            <a:r>
              <a:rPr lang="en-NZ" i="1" dirty="0" err="1"/>
              <a:t>Replanning</a:t>
            </a:r>
            <a:r>
              <a:rPr lang="en-NZ" i="1" dirty="0"/>
              <a:t> for Navigation in Unknown </a:t>
            </a:r>
            <a:r>
              <a:rPr lang="en-NZ" i="1" dirty="0" smtClean="0"/>
              <a:t>Terrain”</a:t>
            </a:r>
            <a:r>
              <a:rPr lang="en-NZ" dirty="0" smtClean="0"/>
              <a:t> (2005)</a:t>
            </a:r>
            <a:endParaRPr lang="en-NZ" i="1" dirty="0"/>
          </a:p>
        </p:txBody>
      </p:sp>
      <p:pic>
        <p:nvPicPr>
          <p:cNvPr id="7" name="Content Placeholder 3"/>
          <p:cNvPicPr>
            <a:picLocks noChangeAspect="1"/>
          </p:cNvPicPr>
          <p:nvPr/>
        </p:nvPicPr>
        <p:blipFill rotWithShape="1">
          <a:blip r:embed="rId4">
            <a:extLst>
              <a:ext uri="{28A0092B-C50C-407E-A947-70E740481C1C}">
                <a14:useLocalDpi xmlns:a14="http://schemas.microsoft.com/office/drawing/2010/main" val="0"/>
              </a:ext>
            </a:extLst>
          </a:blip>
          <a:srcRect l="287" t="870" r="-287" b="-870"/>
          <a:stretch/>
        </p:blipFill>
        <p:spPr>
          <a:xfrm>
            <a:off x="455386" y="1678999"/>
            <a:ext cx="8229600" cy="4381622"/>
          </a:xfrm>
          <a:prstGeom prst="rect">
            <a:avLst/>
          </a:prstGeom>
        </p:spPr>
      </p:pic>
      <p:sp>
        <p:nvSpPr>
          <p:cNvPr id="9" name="TextBox 8"/>
          <p:cNvSpPr txBox="1"/>
          <p:nvPr/>
        </p:nvSpPr>
        <p:spPr>
          <a:xfrm>
            <a:off x="-3352800" y="2748278"/>
            <a:ext cx="3124200" cy="1200329"/>
          </a:xfrm>
          <a:prstGeom prst="rect">
            <a:avLst/>
          </a:prstGeom>
          <a:noFill/>
        </p:spPr>
        <p:txBody>
          <a:bodyPr wrap="square" rtlCol="0">
            <a:spAutoFit/>
          </a:bodyPr>
          <a:lstStyle/>
          <a:p>
            <a:r>
              <a:rPr lang="en-NZ" dirty="0" smtClean="0"/>
              <a:t>Note there are two diagrams here, one under the other. To see them, play the slide</a:t>
            </a:r>
          </a:p>
          <a:p>
            <a:r>
              <a:rPr lang="en-NZ" dirty="0" smtClean="0"/>
              <a:t>(Shift+F5, enter)</a:t>
            </a:r>
            <a:endParaRPr lang="en-NZ" i="1" dirty="0"/>
          </a:p>
        </p:txBody>
      </p:sp>
    </p:spTree>
    <p:extLst>
      <p:ext uri="{BB962C8B-B14F-4D97-AF65-F5344CB8AC3E}">
        <p14:creationId xmlns:p14="http://schemas.microsoft.com/office/powerpoint/2010/main" val="2590238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7160" t="23680" r="17081" b="5706"/>
          <a:stretch/>
        </p:blipFill>
        <p:spPr bwMode="auto">
          <a:xfrm>
            <a:off x="914401" y="1981201"/>
            <a:ext cx="7315200" cy="43565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a:bodyPr>
          <a:lstStyle/>
          <a:p>
            <a:r>
              <a:rPr lang="en-NZ" sz="4000" cap="small" dirty="0" smtClean="0">
                <a:latin typeface="Verdana" panose="020B0604030504040204" pitchFamily="34" charset="0"/>
                <a:ea typeface="Verdana" panose="020B0604030504040204" pitchFamily="34" charset="0"/>
                <a:cs typeface="Verdana" panose="020B0604030504040204" pitchFamily="34" charset="0"/>
              </a:rPr>
              <a:t>Navigation in </a:t>
            </a:r>
            <a:r>
              <a:rPr lang="en-NZ" sz="4000" cap="small" dirty="0">
                <a:latin typeface="Verdana" panose="020B0604030504040204" pitchFamily="34" charset="0"/>
                <a:ea typeface="Verdana" panose="020B0604030504040204" pitchFamily="34" charset="0"/>
                <a:cs typeface="Verdana" panose="020B0604030504040204" pitchFamily="34" charset="0"/>
              </a:rPr>
              <a:t>O</a:t>
            </a:r>
            <a:r>
              <a:rPr lang="en-NZ" sz="4000" cap="small" dirty="0" smtClean="0">
                <a:latin typeface="Verdana" panose="020B0604030504040204" pitchFamily="34" charset="0"/>
                <a:ea typeface="Verdana" panose="020B0604030504040204" pitchFamily="34" charset="0"/>
                <a:cs typeface="Verdana" panose="020B0604030504040204" pitchFamily="34" charset="0"/>
              </a:rPr>
              <a:t>ur Arena</a:t>
            </a:r>
            <a:endParaRPr lang="en-NZ" sz="4000" cap="small"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964396038"/>
              </p:ext>
            </p:extLst>
          </p:nvPr>
        </p:nvGraphicFramePr>
        <p:xfrm>
          <a:off x="838192" y="1752600"/>
          <a:ext cx="7620008" cy="4023360"/>
        </p:xfrm>
        <a:graphic>
          <a:graphicData uri="http://schemas.openxmlformats.org/drawingml/2006/table">
            <a:tbl>
              <a:tblPr firstRow="1" bandRow="1">
                <a:tableStyleId>{2D5ABB26-0587-4C30-8999-92F81FD0307C}</a:tableStyleId>
              </a:tblPr>
              <a:tblGrid>
                <a:gridCol w="346364"/>
                <a:gridCol w="346364"/>
                <a:gridCol w="346364"/>
                <a:gridCol w="346364"/>
                <a:gridCol w="346364"/>
                <a:gridCol w="346364"/>
                <a:gridCol w="346364"/>
                <a:gridCol w="346364"/>
                <a:gridCol w="346364"/>
                <a:gridCol w="346364"/>
                <a:gridCol w="346364"/>
                <a:gridCol w="346364"/>
                <a:gridCol w="346364"/>
                <a:gridCol w="346364"/>
                <a:gridCol w="346364"/>
                <a:gridCol w="346364"/>
                <a:gridCol w="346364"/>
                <a:gridCol w="346364"/>
                <a:gridCol w="346364"/>
                <a:gridCol w="346364"/>
                <a:gridCol w="346364"/>
                <a:gridCol w="346364"/>
              </a:tblGrid>
              <a:tr h="335280">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50196"/>
                      </a:srgb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50196"/>
                      </a:srgb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50196"/>
                      </a:srgb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50196"/>
                      </a:srgb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50196"/>
                      </a:srgb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50196"/>
                      </a:srgb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50196"/>
                      </a:srgb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50196"/>
                      </a:srgb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50196"/>
                      </a:srgb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50196"/>
                      </a:srgb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50196"/>
                      </a:srgb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50196"/>
                      </a:srgb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50196"/>
                      </a:srgb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50196"/>
                      </a:srgb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50196"/>
                      </a:srgb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50196"/>
                      </a:srgb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50196"/>
                      </a:srgb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50196"/>
                      </a:srgb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50196"/>
                      </a:srgb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50196"/>
                      </a:srgb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50196"/>
                      </a:srgb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50196"/>
                      </a:srgbClr>
                    </a:solidFill>
                  </a:tcPr>
                </a:tc>
              </a:tr>
              <a:tr h="335280">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50196"/>
                      </a:srgb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600">
                        <a:alpha val="50196"/>
                      </a:srgb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600">
                        <a:alpha val="50196"/>
                      </a:srgb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50196"/>
                      </a:srgb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50196"/>
                      </a:srgbClr>
                    </a:solidFill>
                  </a:tcPr>
                </a:tc>
              </a:tr>
              <a:tr h="335280">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50196"/>
                      </a:srgb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600">
                        <a:alpha val="50196"/>
                      </a:srgb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600">
                        <a:alpha val="50196"/>
                      </a:srgb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50196"/>
                      </a:srgb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50196"/>
                      </a:srgbClr>
                    </a:solidFill>
                  </a:tcPr>
                </a:tc>
              </a:tr>
              <a:tr h="335280">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50196"/>
                      </a:srgb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50196"/>
                      </a:srgb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50196"/>
                      </a:srgbClr>
                    </a:solidFill>
                  </a:tcPr>
                </a:tc>
              </a:tr>
              <a:tr h="335280">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50196"/>
                      </a:srgb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50196"/>
                      </a:srgb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50196"/>
                      </a:srgbClr>
                    </a:solidFill>
                  </a:tcPr>
                </a:tc>
              </a:tr>
              <a:tr h="335280">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50196"/>
                      </a:srgb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50196"/>
                      </a:srgbClr>
                    </a:solidFill>
                  </a:tcPr>
                </a:tc>
              </a:tr>
              <a:tr h="335280">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50196"/>
                      </a:srgb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50196"/>
                      </a:srgbClr>
                    </a:solidFill>
                  </a:tcPr>
                </a:tc>
              </a:tr>
              <a:tr h="335280">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50196"/>
                      </a:srgb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50196"/>
                      </a:srgb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50196"/>
                      </a:srgbClr>
                    </a:solidFill>
                  </a:tcPr>
                </a:tc>
              </a:tr>
              <a:tr h="335280">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50196"/>
                      </a:srgb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50196"/>
                      </a:srgb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50196"/>
                      </a:srgbClr>
                    </a:solidFill>
                  </a:tcPr>
                </a:tc>
              </a:tr>
              <a:tr h="335280">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50196"/>
                      </a:srgb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50196"/>
                      </a:srgb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alpha val="50196"/>
                      </a:srgb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alpha val="50196"/>
                      </a:srgb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50196"/>
                      </a:srgbClr>
                    </a:solidFill>
                  </a:tcPr>
                </a:tc>
              </a:tr>
              <a:tr h="335280">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50196"/>
                      </a:srgb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50196"/>
                      </a:srgb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196"/>
                      </a:scheme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alpha val="50196"/>
                      </a:srgb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alpha val="50196"/>
                      </a:srgb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50196"/>
                      </a:srgbClr>
                    </a:solidFill>
                  </a:tcPr>
                </a:tc>
              </a:tr>
              <a:tr h="335280">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50196"/>
                      </a:srgb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50196"/>
                      </a:srgb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50196"/>
                      </a:srgb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50196"/>
                      </a:srgb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50196"/>
                      </a:srgb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50196"/>
                      </a:srgb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50196"/>
                      </a:srgb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50196"/>
                      </a:srgb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50196"/>
                      </a:srgb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50196"/>
                      </a:srgb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50196"/>
                      </a:srgb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50196"/>
                      </a:srgb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50196"/>
                      </a:srgb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50196"/>
                      </a:srgb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50196"/>
                      </a:srgb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50196"/>
                      </a:srgb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50196"/>
                      </a:srgb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50196"/>
                      </a:srgb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50196"/>
                      </a:srgb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50196"/>
                      </a:srgb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50196"/>
                      </a:srgbClr>
                    </a:solidFill>
                  </a:tcPr>
                </a:tc>
                <a:tc>
                  <a:txBody>
                    <a:bodyPr/>
                    <a:lstStyle/>
                    <a:p>
                      <a:endParaRPr lang="en-NZ"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50196"/>
                      </a:srgbClr>
                    </a:solidFill>
                  </a:tcPr>
                </a:tc>
              </a:tr>
            </a:tbl>
          </a:graphicData>
        </a:graphic>
      </p:graphicFrame>
      <p:sp>
        <p:nvSpPr>
          <p:cNvPr id="5" name="TextBox 4"/>
          <p:cNvSpPr txBox="1"/>
          <p:nvPr/>
        </p:nvSpPr>
        <p:spPr>
          <a:xfrm>
            <a:off x="495300" y="6019800"/>
            <a:ext cx="8153400" cy="369332"/>
          </a:xfrm>
          <a:prstGeom prst="rect">
            <a:avLst/>
          </a:prstGeom>
          <a:noFill/>
        </p:spPr>
        <p:txBody>
          <a:bodyPr wrap="square" rtlCol="0">
            <a:spAutoFit/>
          </a:bodyPr>
          <a:lstStyle/>
          <a:p>
            <a:pPr algn="ctr"/>
            <a:r>
              <a:rPr lang="en-NZ" dirty="0" smtClean="0"/>
              <a:t>From notes on ENMT301 course webpage</a:t>
            </a:r>
            <a:endParaRPr lang="en-NZ" i="1" dirty="0"/>
          </a:p>
        </p:txBody>
      </p:sp>
    </p:spTree>
    <p:extLst>
      <p:ext uri="{BB962C8B-B14F-4D97-AF65-F5344CB8AC3E}">
        <p14:creationId xmlns:p14="http://schemas.microsoft.com/office/powerpoint/2010/main" val="1088753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xit" presetSubtype="0" fill="hold" nodeType="afterEffect">
                                  <p:stCondLst>
                                    <p:cond delay="500"/>
                                  </p:stCondLst>
                                  <p:childTnLst>
                                    <p:animEffect transition="out" filter="fade">
                                      <p:cBhvr>
                                        <p:cTn id="10" dur="500"/>
                                        <p:tgtEl>
                                          <p:spTgt spid="3074"/>
                                        </p:tgtEl>
                                      </p:cBhvr>
                                    </p:animEffect>
                                    <p:set>
                                      <p:cBhvr>
                                        <p:cTn id="11" dur="1" fill="hold">
                                          <p:stCondLst>
                                            <p:cond delay="499"/>
                                          </p:stCondLst>
                                        </p:cTn>
                                        <p:tgtEl>
                                          <p:spTgt spid="3074"/>
                                        </p:tgtEl>
                                        <p:attrNameLst>
                                          <p:attrName>style.visibility</p:attrName>
                                        </p:attrNameLst>
                                      </p:cBhvr>
                                      <p:to>
                                        <p:strVal val="hidden"/>
                                      </p:to>
                                    </p:set>
                                  </p:childTnLst>
                                </p:cTn>
                              </p:par>
                              <p:par>
                                <p:cTn id="12" presetID="10" presetClass="exit" presetSubtype="0" fill="hold" grpId="0" nodeType="withEffect">
                                  <p:stCondLst>
                                    <p:cond delay="500"/>
                                  </p:stCondLst>
                                  <p:childTnLst>
                                    <p:animEffect transition="out" filter="fade">
                                      <p:cBhvr>
                                        <p:cTn id="13" dur="500"/>
                                        <p:tgtEl>
                                          <p:spTgt spid="5"/>
                                        </p:tgtEl>
                                      </p:cBhvr>
                                    </p:animEffect>
                                    <p:set>
                                      <p:cBhvr>
                                        <p:cTn id="14"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201</TotalTime>
  <Words>1104</Words>
  <Application>Microsoft Office PowerPoint</Application>
  <PresentationFormat>On-screen Show (4:3)</PresentationFormat>
  <Paragraphs>47</Paragraphs>
  <Slides>4</Slides>
  <Notes>4</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Group 10 Robot Navigation</vt:lpstr>
      <vt:lpstr>Methods of Navigation</vt:lpstr>
      <vt:lpstr>Pre-planned Navigation</vt:lpstr>
      <vt:lpstr>Navigation in Our Arena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dc:creator>
  <cp:lastModifiedBy>Peter</cp:lastModifiedBy>
  <cp:revision>75</cp:revision>
  <cp:lastPrinted>2015-09-24T11:03:55Z</cp:lastPrinted>
  <dcterms:created xsi:type="dcterms:W3CDTF">2006-08-16T00:00:00Z</dcterms:created>
  <dcterms:modified xsi:type="dcterms:W3CDTF">2015-09-24T11:09:47Z</dcterms:modified>
</cp:coreProperties>
</file>