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52400" y="674924"/>
            <a:ext cx="8915400" cy="5725876"/>
            <a:chOff x="152400" y="674924"/>
            <a:chExt cx="8915400" cy="5725876"/>
          </a:xfrm>
        </p:grpSpPr>
        <p:sp>
          <p:nvSpPr>
            <p:cNvPr id="6" name="Flowchart: Process 5"/>
            <p:cNvSpPr/>
            <p:nvPr/>
          </p:nvSpPr>
          <p:spPr>
            <a:xfrm>
              <a:off x="1142590" y="1447800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Polar + Polar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1142589" y="560832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Polar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3581" y="674924"/>
              <a:ext cx="2363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400" b="1" dirty="0" smtClean="0"/>
                <a:t>Addition as Polar</a:t>
              </a:r>
              <a:endParaRPr lang="en-NZ" sz="2400" b="1" dirty="0"/>
            </a:p>
          </p:txBody>
        </p:sp>
        <p:cxnSp>
          <p:nvCxnSpPr>
            <p:cNvPr id="14" name="Elbow Connector 13"/>
            <p:cNvCxnSpPr>
              <a:stCxn id="6" idx="2"/>
              <a:endCxn id="7" idx="0"/>
            </p:cNvCxnSpPr>
            <p:nvPr/>
          </p:nvCxnSpPr>
          <p:spPr>
            <a:xfrm rot="5400000">
              <a:off x="411069" y="3924300"/>
              <a:ext cx="3368042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18788" y="674924"/>
              <a:ext cx="2902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400" b="1" dirty="0" smtClean="0"/>
                <a:t>Addition as Cartesian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2400" y="2923558"/>
                  <a:ext cx="4189287" cy="132709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/>
                          </a:rPr>
                          <m:t>𝐶</m:t>
                        </m:r>
                        <m:r>
                          <a:rPr lang="pt-BR" i="1" dirty="0" smtClean="0">
                            <a:latin typeface="Cambria Math"/>
                          </a:rPr>
                          <m:t> = 180−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t-BR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 dirty="0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pt-BR" i="1" dirty="0" smtClean="0">
                                <a:latin typeface="Cambria Math"/>
                              </a:rPr>
                              <m:t>2−</m:t>
                            </m:r>
                            <m:r>
                              <a:rPr lang="pt-BR" i="1" dirty="0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pt-BR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pt-BR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/>
                          </a:rPr>
                          <m:t>𝑟</m:t>
                        </m:r>
                        <m:r>
                          <a:rPr lang="pt-BR" i="1" dirty="0" smtClean="0">
                            <a:latin typeface="Cambria Math"/>
                          </a:rPr>
                          <m:t> = </m:t>
                        </m:r>
                        <m:rad>
                          <m:radPr>
                            <m:degHide m:val="on"/>
                            <m:ctrlPr>
                              <a:rPr lang="pt-BR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t-BR" i="1" dirty="0">
                                <a:latin typeface="Cambria Math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pt-BR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pt-BR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 dirty="0">
                                <a:latin typeface="Cambria Math"/>
                              </a:rPr>
                              <m:t>+ </m:t>
                            </m:r>
                            <m:r>
                              <a:rPr lang="pt-BR" i="1" dirty="0">
                                <a:latin typeface="Cambria Math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pt-BR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pt-BR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 dirty="0">
                                <a:latin typeface="Cambria Math"/>
                              </a:rPr>
                              <m:t>− 2∗</m:t>
                            </m:r>
                            <m:r>
                              <a:rPr lang="pt-BR" i="1" dirty="0">
                                <a:latin typeface="Cambria Math"/>
                              </a:rPr>
                              <m:t>𝑟</m:t>
                            </m:r>
                            <m:r>
                              <a:rPr lang="pt-BR" i="1" dirty="0">
                                <a:latin typeface="Cambria Math"/>
                              </a:rPr>
                              <m:t>1∗</m:t>
                            </m:r>
                            <m:r>
                              <a:rPr lang="pt-BR" i="1" dirty="0">
                                <a:latin typeface="Cambria Math"/>
                              </a:rPr>
                              <m:t>𝑟</m:t>
                            </m:r>
                            <m:r>
                              <a:rPr lang="pt-BR" i="1" dirty="0">
                                <a:latin typeface="Cambria Math"/>
                              </a:rPr>
                              <m:t>2∗</m:t>
                            </m:r>
                            <m:func>
                              <m:funcPr>
                                <m:ctrlPr>
                                  <a:rPr lang="pt-BR" i="1" dirty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dirty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oMath>
                    </m:oMathPara>
                  </a14:m>
                  <a:endParaRPr lang="pt-BR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latin typeface="Cambria Math"/>
                          </a:rPr>
                          <m:t>𝑡h𝑒𝑡𝑎</m:t>
                        </m:r>
                        <m:r>
                          <a:rPr lang="pt-BR" i="1" dirty="0" smtClean="0">
                            <a:latin typeface="Cambria Math"/>
                          </a:rPr>
                          <m:t> =</m:t>
                        </m:r>
                        <m:func>
                          <m:funcPr>
                            <m:ctrlPr>
                              <a:rPr lang="pt-BR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i="0" dirty="0" smtClean="0">
                                <a:latin typeface="Cambria Math"/>
                              </a:rPr>
                              <m:t>asin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 dirty="0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pt-BR" i="1" dirty="0" smtClean="0">
                                    <a:latin typeface="Cambria Math"/>
                                  </a:rPr>
                                  <m:t>2∗</m:t>
                                </m:r>
                                <m:func>
                                  <m:funcPr>
                                    <m:ctrlPr>
                                      <a:rPr lang="pt-BR" i="1" dirty="0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i="0" dirty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i="1" dirty="0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i="1" dirty="0" smtClean="0">
                                                <a:latin typeface="Cambria Math"/>
                                              </a:rPr>
                                              <m:t>𝐶</m:t>
                                            </m:r>
                                          </m:num>
                                          <m:den>
                                            <m:r>
                                              <a:rPr lang="pt-BR" i="1" dirty="0" smtClean="0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923558"/>
                  <a:ext cx="4189287" cy="132709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lowchart: Process 22"/>
            <p:cNvSpPr/>
            <p:nvPr/>
          </p:nvSpPr>
          <p:spPr>
            <a:xfrm>
              <a:off x="4828725" y="1447800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Polar + Polar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828724" y="3505200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Cart + Cart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Elbow Connector 24"/>
            <p:cNvCxnSpPr>
              <a:stCxn id="23" idx="2"/>
              <a:endCxn id="24" idx="0"/>
            </p:cNvCxnSpPr>
            <p:nvPr/>
          </p:nvCxnSpPr>
          <p:spPr>
            <a:xfrm rot="5400000">
              <a:off x="5148765" y="2872739"/>
              <a:ext cx="1264921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800600" y="2554069"/>
                  <a:ext cx="2070695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i="1" dirty="0" smtClean="0">
                            <a:latin typeface="Cambria Math"/>
                          </a:rPr>
                          <m:t>𝑥</m:t>
                        </m:r>
                        <m:r>
                          <a:rPr lang="en-NZ" b="0" i="1" dirty="0" smtClean="0">
                            <a:latin typeface="Cambria Math"/>
                          </a:rPr>
                          <m:t>=</m:t>
                        </m:r>
                        <m:r>
                          <a:rPr lang="en-NZ" b="0" i="1" dirty="0" smtClean="0">
                            <a:latin typeface="Cambria Math"/>
                          </a:rPr>
                          <m:t>𝑟</m:t>
                        </m:r>
                        <m:r>
                          <a:rPr lang="en-NZ" b="0" i="1" dirty="0" smtClean="0">
                            <a:latin typeface="Cambria Math"/>
                          </a:rPr>
                          <m:t>∗</m:t>
                        </m:r>
                        <m:func>
                          <m:funcPr>
                            <m:ctrlPr>
                              <a:rPr lang="en-NZ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NZ" b="0" i="0" dirty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NZ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NZ" b="0" i="1" dirty="0" smtClean="0">
                                    <a:latin typeface="Cambria Math"/>
                                  </a:rPr>
                                  <m:t>𝑡h𝑒𝑡𝑎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NZ" b="0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b="0" i="1" smtClean="0">
                            <a:latin typeface="Cambria Math"/>
                          </a:rPr>
                          <m:t>𝑦</m:t>
                        </m:r>
                        <m:r>
                          <a:rPr lang="en-NZ" b="0" i="1" smtClean="0">
                            <a:latin typeface="Cambria Math"/>
                          </a:rPr>
                          <m:t>=</m:t>
                        </m:r>
                        <m:r>
                          <a:rPr lang="en-NZ" b="0" i="1" smtClean="0">
                            <a:latin typeface="Cambria Math"/>
                          </a:rPr>
                          <m:t>𝑟</m:t>
                        </m:r>
                        <m:r>
                          <a:rPr lang="en-NZ" b="0" i="1" smtClean="0">
                            <a:latin typeface="Cambria Math"/>
                          </a:rPr>
                          <m:t>∗</m:t>
                        </m:r>
                        <m:func>
                          <m:funcPr>
                            <m:ctrlPr>
                              <a:rPr lang="en-NZ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NZ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NZ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NZ" b="0" i="1" smtClean="0">
                                    <a:latin typeface="Cambria Math"/>
                                  </a:rPr>
                                  <m:t>𝑡h𝑒𝑡𝑎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NZ" b="0" dirty="0" smtClean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554069"/>
                  <a:ext cx="2070695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830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lowchart: Process 26"/>
            <p:cNvSpPr/>
            <p:nvPr/>
          </p:nvSpPr>
          <p:spPr>
            <a:xfrm>
              <a:off x="7162800" y="3505200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Cart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4" idx="3"/>
              <a:endCxn id="27" idx="1"/>
            </p:cNvCxnSpPr>
            <p:nvPr/>
          </p:nvCxnSpPr>
          <p:spPr>
            <a:xfrm>
              <a:off x="6733724" y="3901440"/>
              <a:ext cx="4290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Process 32"/>
            <p:cNvSpPr/>
            <p:nvPr/>
          </p:nvSpPr>
          <p:spPr>
            <a:xfrm>
              <a:off x="7162800" y="5608320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Polar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27" idx="2"/>
              <a:endCxn id="33" idx="0"/>
            </p:cNvCxnSpPr>
            <p:nvPr/>
          </p:nvCxnSpPr>
          <p:spPr>
            <a:xfrm>
              <a:off x="8115300" y="4297679"/>
              <a:ext cx="0" cy="1310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009544" y="4495800"/>
                  <a:ext cx="2058256" cy="9020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i="1" dirty="0" smtClean="0">
                            <a:latin typeface="Cambria Math"/>
                          </a:rPr>
                          <m:t>𝑟</m:t>
                        </m:r>
                        <m:r>
                          <a:rPr lang="en-NZ" b="0" i="1" dirty="0" smtClean="0"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NZ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NZ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NZ" b="0" i="1" dirty="0" smtClean="0">
                                <a:latin typeface="Cambria Math"/>
                              </a:rPr>
                              <m:t>∗</m:t>
                            </m:r>
                            <m:r>
                              <a:rPr lang="en-NZ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NZ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NZ" b="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NZ" b="0" i="1" dirty="0" smtClean="0">
                                <a:latin typeface="Cambria Math"/>
                              </a:rPr>
                              <m:t>∗</m:t>
                            </m:r>
                            <m:r>
                              <a:rPr lang="en-NZ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rad>
                      </m:oMath>
                    </m:oMathPara>
                  </a14:m>
                  <a:endParaRPr lang="en-NZ" b="0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b="0" i="1" smtClean="0">
                            <a:latin typeface="Cambria Math"/>
                          </a:rPr>
                          <m:t>𝑡h𝑒𝑡𝑎</m:t>
                        </m:r>
                        <m:r>
                          <a:rPr lang="en-NZ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NZ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NZ" b="0" i="0" smtClean="0">
                                <a:latin typeface="Cambria Math"/>
                              </a:rPr>
                              <m:t>atan</m:t>
                            </m:r>
                          </m:fName>
                          <m:e>
                            <m:d>
                              <m:dPr>
                                <m:ctrlPr>
                                  <a:rPr lang="en-NZ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NZ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NZ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NZ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NZ" b="0" dirty="0" smtClean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544" y="4495800"/>
                  <a:ext cx="2058256" cy="90204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313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5</cp:revision>
  <dcterms:created xsi:type="dcterms:W3CDTF">2006-08-16T00:00:00Z</dcterms:created>
  <dcterms:modified xsi:type="dcterms:W3CDTF">2015-08-20T22:51:17Z</dcterms:modified>
</cp:coreProperties>
</file>