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0"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0157"/>
  </p:normalViewPr>
  <p:slideViewPr>
    <p:cSldViewPr snapToGrid="0" snapToObjects="1">
      <p:cViewPr varScale="1">
        <p:scale>
          <a:sx n="77" d="100"/>
          <a:sy n="77" d="100"/>
        </p:scale>
        <p:origin x="1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017A-F67E-8F4E-9DA8-EDAC1190CC01}" type="datetimeFigureOut">
              <a:rPr lang="en-US" smtClean="0"/>
              <a:t>12/24/19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94893-552C-DA49-BC03-958B341E9C03}" type="slidenum">
              <a:rPr lang="en-US" smtClean="0"/>
              <a:t>‹#›</a:t>
            </a:fld>
            <a:endParaRPr lang="en-US"/>
          </a:p>
        </p:txBody>
      </p:sp>
    </p:spTree>
    <p:extLst>
      <p:ext uri="{BB962C8B-B14F-4D97-AF65-F5344CB8AC3E}">
        <p14:creationId xmlns:p14="http://schemas.microsoft.com/office/powerpoint/2010/main" val="228779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deepinsight/mxnet-SSH"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94893-552C-DA49-BC03-958B341E9C03}" type="slidenum">
              <a:rPr lang="en-US" smtClean="0"/>
              <a:t>4</a:t>
            </a:fld>
            <a:endParaRPr lang="en-US"/>
          </a:p>
        </p:txBody>
      </p:sp>
    </p:spTree>
    <p:extLst>
      <p:ext uri="{BB962C8B-B14F-4D97-AF65-F5344CB8AC3E}">
        <p14:creationId xmlns:p14="http://schemas.microsoft.com/office/powerpoint/2010/main" val="427638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a:solidFill>
                  <a:schemeClr val="tx1"/>
                </a:solidFill>
                <a:effectLst/>
                <a:latin typeface="+mn-lt"/>
                <a:ea typeface="+mn-ea"/>
                <a:cs typeface="+mn-cs"/>
              </a:rPr>
              <a:t>So sánh khoảng cách Euclide của các embedding vector của các khuôn mặt, ta có thể xác định được các khuôn mặt đó giống hay khác, cụ thể, hai khuôn mặt giống nhau có khoảng cách Euclide nhỏ và hai khuôn mặt khác biệt thì có khoảng cách Euclide lớn.</a:t>
            </a:r>
          </a:p>
          <a:p>
            <a:pPr marL="171450" indent="-171450">
              <a:buFontTx/>
              <a:buChar char="-"/>
            </a:pPr>
            <a:r>
              <a:rPr lang="vi-VN" sz="1200" b="0" i="0" kern="1200" dirty="0">
                <a:solidFill>
                  <a:schemeClr val="tx1"/>
                </a:solidFill>
                <a:effectLst/>
                <a:latin typeface="+mn-lt"/>
                <a:ea typeface="+mn-ea"/>
                <a:cs typeface="+mn-cs"/>
              </a:rPr>
              <a:t>Do đó ta phải tìm một ngưỡng phù hợp để quyết định khoảng cách như thế nào là bé và như thế nào là lớn. </a:t>
            </a:r>
            <a:r>
              <a:rPr lang="vi-VN" sz="1200" b="0" i="0" kern="1200">
                <a:solidFill>
                  <a:schemeClr val="tx1"/>
                </a:solidFill>
                <a:effectLst/>
                <a:latin typeface="+mn-lt"/>
                <a:ea typeface="+mn-ea"/>
                <a:cs typeface="+mn-cs"/>
              </a:rPr>
              <a:t>Ở đây ta dùng hàm </a:t>
            </a:r>
            <a:r>
              <a:rPr lang="vi-VN"/>
              <a:t>distance.euclidean</a:t>
            </a:r>
            <a:r>
              <a:rPr lang="vi-VN" sz="1200" b="0" i="0" kern="1200">
                <a:solidFill>
                  <a:schemeClr val="tx1"/>
                </a:solidFill>
                <a:effectLst/>
                <a:latin typeface="+mn-lt"/>
                <a:ea typeface="+mn-ea"/>
                <a:cs typeface="+mn-cs"/>
              </a:rPr>
              <a:t> của thư viện scipy, hoặc ta cũng có thể tự định nghĩa một phương pháp tính khoảng cách Euclide.</a:t>
            </a:r>
            <a:endParaRPr lang="en-US" dirty="0"/>
          </a:p>
        </p:txBody>
      </p:sp>
      <p:sp>
        <p:nvSpPr>
          <p:cNvPr id="4" name="Slide Number Placeholder 3"/>
          <p:cNvSpPr>
            <a:spLocks noGrp="1"/>
          </p:cNvSpPr>
          <p:nvPr>
            <p:ph type="sldNum" sz="quarter" idx="5"/>
          </p:nvPr>
        </p:nvSpPr>
        <p:spPr/>
        <p:txBody>
          <a:bodyPr/>
          <a:lstStyle/>
          <a:p>
            <a:fld id="{A4294893-552C-DA49-BC03-958B341E9C03}" type="slidenum">
              <a:rPr lang="en-US" smtClean="0"/>
              <a:t>5</a:t>
            </a:fld>
            <a:endParaRPr lang="en-US"/>
          </a:p>
        </p:txBody>
      </p:sp>
    </p:spTree>
    <p:extLst>
      <p:ext uri="{BB962C8B-B14F-4D97-AF65-F5344CB8AC3E}">
        <p14:creationId xmlns:p14="http://schemas.microsoft.com/office/powerpoint/2010/main" val="2835048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94893-552C-DA49-BC03-958B341E9C03}" type="slidenum">
              <a:rPr lang="en-US" smtClean="0"/>
              <a:t>6</a:t>
            </a:fld>
            <a:endParaRPr lang="en-US"/>
          </a:p>
        </p:txBody>
      </p:sp>
    </p:spTree>
    <p:extLst>
      <p:ext uri="{BB962C8B-B14F-4D97-AF65-F5344CB8AC3E}">
        <p14:creationId xmlns:p14="http://schemas.microsoft.com/office/powerpoint/2010/main" val="74048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a:solidFill>
                  <a:schemeClr val="tx1"/>
                </a:solidFill>
                <a:effectLst/>
                <a:latin typeface="+mn-lt"/>
                <a:ea typeface="+mn-ea"/>
                <a:cs typeface="+mn-cs"/>
              </a:rPr>
              <a:t>dữ liệu gồm 1000 nhãn trong đó số lượng ảnh của từng nhãn trong khoảng từ 1-16, trong đó có một vài nhãn còn thuộc cùng 1 người, và có ảnh bị gán nhãn sai trong dữ liệu.</a:t>
            </a:r>
          </a:p>
          <a:p>
            <a:pPr marL="171450" indent="-171450">
              <a:buFontTx/>
              <a:buChar char="-"/>
            </a:pPr>
            <a:r>
              <a:rPr lang="vi-VN" sz="1200" b="0" i="0" kern="1200" dirty="0">
                <a:solidFill>
                  <a:schemeClr val="tx1"/>
                </a:solidFill>
                <a:effectLst/>
                <a:latin typeface="+mn-lt"/>
                <a:ea typeface="+mn-ea"/>
                <a:cs typeface="+mn-cs"/>
              </a:rPr>
              <a:t>Thuật toán face detection mà vẫn hầu hết các source face recognition đều dùng là mtcnn vì độ chính xác tương đối và rất nhanh. Tuy nhiên vì trong dataset có rất nhiều mặt trong ảnh rất mờ, cúi xuống nên mình đã chọn thuật toán có độ chính xác cao hơn là Single Stage Headless Face Detector . Link </a:t>
            </a:r>
            <a:r>
              <a:rPr lang="vi-VN" sz="1200" b="0" i="0" u="none" strike="noStrike" kern="1200" dirty="0">
                <a:solidFill>
                  <a:schemeClr val="tx1"/>
                </a:solidFill>
                <a:effectLst/>
                <a:latin typeface="+mn-lt"/>
                <a:ea typeface="+mn-ea"/>
                <a:cs typeface="+mn-cs"/>
                <a:hlinkClick r:id="rId3"/>
              </a:rPr>
              <a:t>https://github.com/deepinsight/mxnet-SSH </a:t>
            </a:r>
            <a:endParaRPr lang="vi-VN"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a:solidFill>
                  <a:schemeClr val="tx1"/>
                </a:solidFill>
                <a:effectLst/>
                <a:latin typeface="+mn-lt"/>
                <a:ea typeface="+mn-ea"/>
                <a:cs typeface="+mn-cs"/>
              </a:rPr>
              <a:t>- Với những bức ảnh trong tập training mà ko detect được face thì mình sẽ loại bỏ và ko dùng những embedding này để phân loại cho tập test ( 1 embedding sai ở tập train có thể dẫn đến nhiều bức ảnh tập test bị phân loại sai và giảm kết quả đi nhiều ). Còn với những ảnh trong tập test mà ko detect được face, mình vẫn tạo embedding cho những bức ảnh này bình thường bằng cách xử lý ảnh</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4294893-552C-DA49-BC03-958B341E9C03}" type="slidenum">
              <a:rPr lang="en-US" smtClean="0"/>
              <a:t>7</a:t>
            </a:fld>
            <a:endParaRPr lang="en-US"/>
          </a:p>
        </p:txBody>
      </p:sp>
    </p:spTree>
    <p:extLst>
      <p:ext uri="{BB962C8B-B14F-4D97-AF65-F5344CB8AC3E}">
        <p14:creationId xmlns:p14="http://schemas.microsoft.com/office/powerpoint/2010/main" val="231268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12/24/19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epinsight/insightfa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ED1-7E70-3441-9F64-0E9F2A959C84}"/>
              </a:ext>
            </a:extLst>
          </p:cNvPr>
          <p:cNvSpPr>
            <a:spLocks noGrp="1"/>
          </p:cNvSpPr>
          <p:nvPr>
            <p:ph type="ctrTitle"/>
          </p:nvPr>
        </p:nvSpPr>
        <p:spPr/>
        <p:txBody>
          <a:bodyPr/>
          <a:lstStyle/>
          <a:p>
            <a:r>
              <a:rPr lang="en-US" dirty="0"/>
              <a:t>FACE RECOGNITION</a:t>
            </a:r>
            <a:br>
              <a:rPr lang="en-US" dirty="0"/>
            </a:br>
            <a:r>
              <a:rPr lang="en-US" dirty="0"/>
              <a:t>Final Project Report </a:t>
            </a:r>
          </a:p>
        </p:txBody>
      </p:sp>
      <p:sp>
        <p:nvSpPr>
          <p:cNvPr id="3" name="Subtitle 2">
            <a:extLst>
              <a:ext uri="{FF2B5EF4-FFF2-40B4-BE49-F238E27FC236}">
                <a16:creationId xmlns:a16="http://schemas.microsoft.com/office/drawing/2014/main" id="{184AF616-A7F9-394A-833D-6F459DCD6511}"/>
              </a:ext>
            </a:extLst>
          </p:cNvPr>
          <p:cNvSpPr>
            <a:spLocks noGrp="1"/>
          </p:cNvSpPr>
          <p:nvPr>
            <p:ph type="subTitle" idx="1"/>
          </p:nvPr>
        </p:nvSpPr>
        <p:spPr/>
        <p:txBody>
          <a:bodyPr>
            <a:normAutofit/>
          </a:bodyPr>
          <a:lstStyle/>
          <a:p>
            <a:r>
              <a:rPr lang="en-US" sz="2400" dirty="0"/>
              <a:t>NGUYEN TUAN VIET</a:t>
            </a:r>
          </a:p>
        </p:txBody>
      </p:sp>
    </p:spTree>
    <p:extLst>
      <p:ext uri="{BB962C8B-B14F-4D97-AF65-F5344CB8AC3E}">
        <p14:creationId xmlns:p14="http://schemas.microsoft.com/office/powerpoint/2010/main" val="364521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8A5F-1230-2644-AE58-0D6AC73D98C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A3D6A9-2578-884E-BAED-FC672C955E7C}"/>
              </a:ext>
            </a:extLst>
          </p:cNvPr>
          <p:cNvSpPr>
            <a:spLocks noGrp="1"/>
          </p:cNvSpPr>
          <p:nvPr>
            <p:ph idx="1"/>
          </p:nvPr>
        </p:nvSpPr>
        <p:spPr/>
        <p:txBody>
          <a:bodyPr/>
          <a:lstStyle/>
          <a:p>
            <a:r>
              <a:rPr lang="vi-VN" dirty="0">
                <a:latin typeface="+mj-lt"/>
              </a:rPr>
              <a:t>Mục tiêu của project này là xác định một bức ảnh chứa khuôn mặt của người nổi tiếng nào dựa trên dữ liệu của cuộc thi được tổ chức bởi AIVIVN.</a:t>
            </a:r>
          </a:p>
          <a:p>
            <a:endParaRPr lang="en-US" dirty="0"/>
          </a:p>
        </p:txBody>
      </p:sp>
    </p:spTree>
    <p:extLst>
      <p:ext uri="{BB962C8B-B14F-4D97-AF65-F5344CB8AC3E}">
        <p14:creationId xmlns:p14="http://schemas.microsoft.com/office/powerpoint/2010/main" val="38326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CB6A-BCA3-D84C-8B0A-73EE178D1DF9}"/>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55B07D97-A441-AD42-A6F4-FE90CDFE43F0}"/>
              </a:ext>
            </a:extLst>
          </p:cNvPr>
          <p:cNvSpPr>
            <a:spLocks noGrp="1"/>
          </p:cNvSpPr>
          <p:nvPr>
            <p:ph idx="1"/>
          </p:nvPr>
        </p:nvSpPr>
        <p:spPr>
          <a:xfrm>
            <a:off x="1024128" y="2286000"/>
            <a:ext cx="9720073" cy="4023360"/>
          </a:xfrm>
        </p:spPr>
        <p:txBody>
          <a:bodyPr>
            <a:normAutofit/>
          </a:bodyPr>
          <a:lstStyle/>
          <a:p>
            <a:pPr>
              <a:buFont typeface="Arial" panose="020B0604020202020204" pitchFamily="34" charset="0"/>
              <a:buChar char="•"/>
            </a:pPr>
            <a:r>
              <a:rPr lang="vi-VN" dirty="0"/>
              <a:t>Trainset: 4720 images của 1000 người, không có nhãn unknown, mất cân bằng giữa các nhãn (có nhãn chỉ có 1 ảnh trong tập train, có nhãn có 16 ảnh)</a:t>
            </a:r>
          </a:p>
          <a:p>
            <a:pPr>
              <a:buFont typeface="Arial" panose="020B0604020202020204" pitchFamily="34" charset="0"/>
              <a:buChar char="•"/>
            </a:pPr>
            <a:r>
              <a:rPr lang="vi-VN" dirty="0"/>
              <a:t>Testset: 17091 images, có nhãn unknown.</a:t>
            </a:r>
          </a:p>
          <a:p>
            <a:pPr>
              <a:buFont typeface="Arial" panose="020B0604020202020204" pitchFamily="34" charset="0"/>
              <a:buChar char="•"/>
            </a:pPr>
            <a:r>
              <a:rPr lang="vi-VN" dirty="0"/>
              <a:t>Một số ảnh trong tập train bị gán nhãn sai, có thể dễ dàng xác định thông qua tính euclidean distance giữa các embedding của cùng nhãn</a:t>
            </a:r>
          </a:p>
          <a:p>
            <a:pPr>
              <a:buFont typeface="Arial" panose="020B0604020202020204" pitchFamily="34" charset="0"/>
              <a:buChar char="•"/>
            </a:pPr>
            <a:r>
              <a:rPr lang="vi-VN" dirty="0"/>
              <a:t>Tất cả các ảnh đều có kích thước 127 x 127 hoặc 181 x 181. Rất nhiều ảnh trainset và testset chỉ nhìn thấy mặt ở một phía, một số ảnh mặt có đầu chúc xuống 180 độ, nhiều ảnh còn thậm chí không có face, nhiều ảnh chỉ là tranh vẽ (vì mấy vị tướng thời xưa không có ảnh chụp), xen lẫn ảnh grayscale và ảnh color ...</a:t>
            </a:r>
          </a:p>
        </p:txBody>
      </p:sp>
    </p:spTree>
    <p:extLst>
      <p:ext uri="{BB962C8B-B14F-4D97-AF65-F5344CB8AC3E}">
        <p14:creationId xmlns:p14="http://schemas.microsoft.com/office/powerpoint/2010/main" val="386716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08A4-CABB-D944-AB48-573F95DC52CC}"/>
              </a:ext>
            </a:extLst>
          </p:cNvPr>
          <p:cNvSpPr>
            <a:spLocks noGrp="1"/>
          </p:cNvSpPr>
          <p:nvPr>
            <p:ph type="title"/>
          </p:nvPr>
        </p:nvSpPr>
        <p:spPr/>
        <p:txBody>
          <a:bodyPr/>
          <a:lstStyle/>
          <a:p>
            <a:r>
              <a:rPr lang="en-US" dirty="0"/>
              <a:t>algorithm Analysis</a:t>
            </a:r>
          </a:p>
        </p:txBody>
      </p:sp>
      <p:sp>
        <p:nvSpPr>
          <p:cNvPr id="3" name="Content Placeholder 2">
            <a:extLst>
              <a:ext uri="{FF2B5EF4-FFF2-40B4-BE49-F238E27FC236}">
                <a16:creationId xmlns:a16="http://schemas.microsoft.com/office/drawing/2014/main" id="{1A483620-76DB-9B40-A939-20B6678A111B}"/>
              </a:ext>
            </a:extLst>
          </p:cNvPr>
          <p:cNvSpPr>
            <a:spLocks noGrp="1"/>
          </p:cNvSpPr>
          <p:nvPr>
            <p:ph idx="1"/>
          </p:nvPr>
        </p:nvSpPr>
        <p:spPr/>
        <p:txBody>
          <a:bodyPr/>
          <a:lstStyle/>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step </a:t>
            </a:r>
            <a:r>
              <a:rPr lang="en-US" dirty="0" err="1">
                <a:latin typeface="Tahoma" panose="020B0604030504040204" pitchFamily="34" charset="0"/>
                <a:ea typeface="Tahoma" panose="020B0604030504040204" pitchFamily="34" charset="0"/>
                <a:cs typeface="Tahoma" panose="020B0604030504040204" pitchFamily="34" charset="0"/>
              </a:rPr>
              <a:t>cơ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face recognition </a:t>
            </a:r>
            <a:r>
              <a:rPr lang="en-US" dirty="0" err="1">
                <a:latin typeface="Tahoma" panose="020B0604030504040204" pitchFamily="34" charset="0"/>
                <a:ea typeface="Tahoma" panose="020B0604030504040204" pitchFamily="34" charset="0"/>
                <a:cs typeface="Tahoma" panose="020B0604030504040204" pitchFamily="34" charset="0"/>
              </a:rPr>
              <a:t>như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sau</a:t>
            </a:r>
            <a:r>
              <a:rPr lang="en-US" dirty="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Step 1: Data preprocessing</a:t>
            </a:r>
          </a:p>
          <a:p>
            <a:r>
              <a:rPr lang="en-US" dirty="0">
                <a:latin typeface="Tahoma" panose="020B0604030504040204" pitchFamily="34" charset="0"/>
                <a:ea typeface="Tahoma" panose="020B0604030504040204" pitchFamily="34" charset="0"/>
                <a:cs typeface="Tahoma" panose="020B0604030504040204" pitchFamily="34" charset="0"/>
              </a:rPr>
              <a:t>Step 2: Face detection and alignment</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Step 3: Face embedding</a:t>
            </a:r>
          </a:p>
          <a:p>
            <a:r>
              <a:rPr lang="en-US" dirty="0">
                <a:latin typeface="Tahoma" panose="020B0604030504040204" pitchFamily="34" charset="0"/>
                <a:ea typeface="Tahoma" panose="020B0604030504040204" pitchFamily="34" charset="0"/>
                <a:cs typeface="Tahoma" panose="020B0604030504040204" pitchFamily="34" charset="0"/>
              </a:rPr>
              <a:t>Step 4: Models (</a:t>
            </a:r>
            <a:r>
              <a:rPr lang="en-US" dirty="0" err="1">
                <a:latin typeface="Tahoma" panose="020B0604030504040204" pitchFamily="34" charset="0"/>
                <a:ea typeface="Tahoma" panose="020B0604030504040204" pitchFamily="34" charset="0"/>
                <a:cs typeface="Tahoma" panose="020B0604030504040204" pitchFamily="34" charset="0"/>
              </a:rPr>
              <a:t>kNN</a:t>
            </a:r>
            <a:r>
              <a:rPr lang="en-US" dirty="0">
                <a:latin typeface="Tahoma" panose="020B0604030504040204" pitchFamily="34" charset="0"/>
                <a:ea typeface="Tahoma" panose="020B0604030504040204" pitchFamily="34" charset="0"/>
                <a:cs typeface="Tahoma" panose="020B0604030504040204" pitchFamily="34" charset="0"/>
              </a:rPr>
              <a:t>, SVM, Random Forest, Decision Tree, CNNs…)</a:t>
            </a:r>
          </a:p>
          <a:p>
            <a:pPr>
              <a:buFont typeface="Arial" panose="020B0604020202020204" pitchFamily="34" charset="0"/>
              <a:buChar char="•"/>
            </a:pPr>
            <a:r>
              <a:rPr lang="vi-VN" dirty="0"/>
              <a:t> Hướng tiếp cận dùng embedding của các model đã train trên các bộ dataset lớn, vì model đã học được đặc trưng của khuôn mặt nên có thể áp dụng cho người Việt Nam.</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422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08A4-CABB-D944-AB48-573F95DC52CC}"/>
              </a:ext>
            </a:extLst>
          </p:cNvPr>
          <p:cNvSpPr>
            <a:spLocks noGrp="1"/>
          </p:cNvSpPr>
          <p:nvPr>
            <p:ph type="title"/>
          </p:nvPr>
        </p:nvSpPr>
        <p:spPr/>
        <p:txBody>
          <a:bodyPr/>
          <a:lstStyle/>
          <a:p>
            <a:r>
              <a:rPr lang="en-US" dirty="0"/>
              <a:t>algorithm Detail</a:t>
            </a:r>
          </a:p>
        </p:txBody>
      </p:sp>
      <p:sp>
        <p:nvSpPr>
          <p:cNvPr id="3" name="Content Placeholder 2">
            <a:extLst>
              <a:ext uri="{FF2B5EF4-FFF2-40B4-BE49-F238E27FC236}">
                <a16:creationId xmlns:a16="http://schemas.microsoft.com/office/drawing/2014/main" id="{1A483620-76DB-9B40-A939-20B6678A111B}"/>
              </a:ext>
            </a:extLst>
          </p:cNvPr>
          <p:cNvSpPr>
            <a:spLocks noGrp="1"/>
          </p:cNvSpPr>
          <p:nvPr>
            <p:ph idx="1"/>
          </p:nvPr>
        </p:nvSpPr>
        <p:spPr>
          <a:xfrm>
            <a:off x="681319" y="2294964"/>
            <a:ext cx="10996876" cy="4471595"/>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Step 1</a:t>
            </a:r>
            <a:r>
              <a:rPr lang="en-US" dirty="0">
                <a:latin typeface="Tahoma" panose="020B0604030504040204" pitchFamily="34" charset="0"/>
                <a:ea typeface="Tahoma" panose="020B0604030504040204" pitchFamily="34" charset="0"/>
                <a:cs typeface="Tahoma" panose="020B0604030504040204" pitchFamily="34" charset="0"/>
              </a:rPr>
              <a:t>: Data preprocessing</a:t>
            </a:r>
          </a:p>
          <a:p>
            <a:pPr lvl="1">
              <a:buFont typeface="Wingdings"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ảnh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sai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latin typeface="Tahoma" panose="020B0604030504040204" pitchFamily="34" charset="0"/>
              <a:ea typeface="Tahoma" panose="020B0604030504040204" pitchFamily="34" charset="0"/>
              <a:cs typeface="Tahoma" panose="020B0604030504040204" pitchFamily="34" charset="0"/>
            </a:endParaRPr>
          </a:p>
          <a:p>
            <a:pPr lvl="1">
              <a:buFont typeface="Wingdings"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Augment data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thêm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những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&lt; 3 </a:t>
            </a:r>
            <a:r>
              <a:rPr lang="en-US" dirty="0" err="1">
                <a:latin typeface="Tahoma" panose="020B0604030504040204" pitchFamily="34" charset="0"/>
                <a:ea typeface="Tahoma" panose="020B0604030504040204" pitchFamily="34" charset="0"/>
                <a:cs typeface="Tahoma" panose="020B0604030504040204" pitchFamily="34" charset="0"/>
              </a:rPr>
              <a:t>ảnh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xoay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thêm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nhiễu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flip </a:t>
            </a:r>
            <a:r>
              <a:rPr lang="en-US" dirty="0" err="1">
                <a:latin typeface="Tahoma" panose="020B0604030504040204" pitchFamily="34" charset="0"/>
                <a:ea typeface="Tahoma" panose="020B0604030504040204" pitchFamily="34" charset="0"/>
                <a:cs typeface="Tahoma" panose="020B0604030504040204" pitchFamily="34" charset="0"/>
              </a:rPr>
              <a:t>ảnh</a:t>
            </a:r>
            <a:endParaRPr lang="en-US" dirty="0">
              <a:latin typeface="Tahoma" panose="020B0604030504040204" pitchFamily="34" charset="0"/>
              <a:ea typeface="Tahoma" panose="020B0604030504040204" pitchFamily="34" charset="0"/>
              <a:cs typeface="Tahoma" panose="020B0604030504040204" pitchFamily="34" charset="0"/>
            </a:endParaRPr>
          </a:p>
          <a:p>
            <a:r>
              <a:rPr lang="en-US" b="1" dirty="0">
                <a:latin typeface="Tahoma" panose="020B0604030504040204" pitchFamily="34" charset="0"/>
                <a:ea typeface="Tahoma" panose="020B0604030504040204" pitchFamily="34" charset="0"/>
                <a:cs typeface="Tahoma" panose="020B0604030504040204" pitchFamily="34" charset="0"/>
              </a:rPr>
              <a:t>Step 2</a:t>
            </a:r>
            <a:r>
              <a:rPr lang="en-US" dirty="0">
                <a:latin typeface="Tahoma" panose="020B0604030504040204" pitchFamily="34" charset="0"/>
                <a:ea typeface="Tahoma" panose="020B0604030504040204" pitchFamily="34" charset="0"/>
                <a:cs typeface="Tahoma" panose="020B0604030504040204" pitchFamily="34" charset="0"/>
              </a:rPr>
              <a:t>: Face embedding</a:t>
            </a:r>
          </a:p>
          <a:p>
            <a:pPr lvl="1">
              <a:buFont typeface="Wingdings"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arcface</a:t>
            </a:r>
            <a:r>
              <a:rPr lang="en-US" dirty="0">
                <a:latin typeface="Tahoma" panose="020B0604030504040204" pitchFamily="34" charset="0"/>
                <a:ea typeface="Tahoma" panose="020B0604030504040204" pitchFamily="34" charset="0"/>
                <a:cs typeface="Tahoma" panose="020B0604030504040204" pitchFamily="34" charset="0"/>
              </a:rPr>
              <a:t> (repo: </a:t>
            </a:r>
            <a:r>
              <a:rPr lang="en-US" dirty="0">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https://github.com/deepinsight/insightface</a:t>
            </a:r>
            <a:r>
              <a:rPr lang="en-US" dirty="0">
                <a:latin typeface="Tahoma" panose="020B0604030504040204" pitchFamily="34" charset="0"/>
                <a:ea typeface="Tahoma" panose="020B0604030504040204" pitchFamily="34" charset="0"/>
                <a:cs typeface="Tahoma" panose="020B0604030504040204" pitchFamily="34" charset="0"/>
              </a:rPr>
              <a:t>)</a:t>
            </a:r>
          </a:p>
          <a:p>
            <a:r>
              <a:rPr lang="en-US" b="1" dirty="0">
                <a:latin typeface="Tahoma" panose="020B0604030504040204" pitchFamily="34" charset="0"/>
                <a:ea typeface="Tahoma" panose="020B0604030504040204" pitchFamily="34" charset="0"/>
                <a:cs typeface="Tahoma" panose="020B0604030504040204" pitchFamily="34" charset="0"/>
              </a:rPr>
              <a:t>Step 3</a:t>
            </a:r>
            <a:r>
              <a:rPr lang="en-US" dirty="0">
                <a:latin typeface="Tahoma" panose="020B0604030504040204" pitchFamily="34" charset="0"/>
                <a:ea typeface="Tahoma" panose="020B0604030504040204" pitchFamily="34" charset="0"/>
                <a:cs typeface="Tahoma" panose="020B0604030504040204" pitchFamily="34" charset="0"/>
              </a:rPr>
              <a:t>: Model</a:t>
            </a:r>
          </a:p>
          <a:p>
            <a:pPr lvl="1">
              <a:buFont typeface="Wingdings" pitchFamily="2" charset="2"/>
              <a:buChar char="§"/>
            </a:pPr>
            <a:r>
              <a:rPr lang="vi-VN" dirty="0">
                <a:ea typeface="Tahoma" panose="020B0604030504040204" pitchFamily="34" charset="0"/>
                <a:cs typeface="Tahoma" panose="020B0604030504040204" pitchFamily="34" charset="0"/>
              </a:rPr>
              <a:t>Xem bài toán như một bài phân loại, và sử dụng ngưỡng trên đầu ra để dự đoán người lạ (nhãn 1000)</a:t>
            </a:r>
          </a:p>
          <a:p>
            <a:pPr lvl="1">
              <a:buFont typeface="Wingdings" pitchFamily="2" charset="2"/>
              <a:buChar char="§"/>
            </a:pPr>
            <a:r>
              <a:rPr lang="vi-VN" dirty="0">
                <a:ea typeface="Tahoma" panose="020B0604030504040204" pitchFamily="34" charset="0"/>
                <a:cs typeface="Tahoma" panose="020B0604030504040204" pitchFamily="34" charset="0"/>
              </a:rPr>
              <a:t>Mô hình được lựa chọn là SVM (sklearn.linearSVC), có tunning để lựa chọn tham số phù hợp với dữ liệu</a:t>
            </a:r>
          </a:p>
          <a:p>
            <a:pPr lvl="1">
              <a:buFont typeface="Wingdings" pitchFamily="2" charset="2"/>
              <a:buChar char="§"/>
            </a:pPr>
            <a:r>
              <a:rPr lang="vi-VN" dirty="0">
                <a:ea typeface="Tahoma" panose="020B0604030504040204" pitchFamily="34" charset="0"/>
                <a:cs typeface="Tahoma" panose="020B0604030504040204" pitchFamily="34" charset="0"/>
              </a:rPr>
              <a:t>Ngưỡng xác định người lạ được lựa chọn trên giá trị score của decision_function trong sklearn.linearSVC </a:t>
            </a:r>
            <a:endParaRPr lang="en-US" dirty="0">
              <a:latin typeface="Tahoma" panose="020B0604030504040204" pitchFamily="34" charset="0"/>
              <a:ea typeface="Tahoma" panose="020B0604030504040204" pitchFamily="34" charset="0"/>
              <a:cs typeface="Tahoma" panose="020B0604030504040204" pitchFamily="34" charset="0"/>
            </a:endParaRPr>
          </a:p>
          <a:p>
            <a:pPr marL="128016" lvl="1" indent="0">
              <a:buNone/>
            </a:pPr>
            <a:r>
              <a:rPr lang="en-US" sz="2200" b="1" dirty="0">
                <a:latin typeface="Tahoma" panose="020B0604030504040204" pitchFamily="34" charset="0"/>
                <a:ea typeface="Tahoma" panose="020B0604030504040204" pitchFamily="34" charset="0"/>
                <a:cs typeface="Tahoma" panose="020B0604030504040204" pitchFamily="34" charset="0"/>
              </a:rPr>
              <a:t>Step 4: </a:t>
            </a:r>
            <a:r>
              <a:rPr lang="en-US" sz="2200" dirty="0">
                <a:latin typeface="Tahoma" panose="020B0604030504040204" pitchFamily="34" charset="0"/>
                <a:ea typeface="Tahoma" panose="020B0604030504040204" pitchFamily="34" charset="0"/>
                <a:cs typeface="Tahoma" panose="020B0604030504040204" pitchFamily="34" charset="0"/>
              </a:rPr>
              <a:t>Retrain with more data from using data test train set</a:t>
            </a:r>
          </a:p>
          <a:p>
            <a:pPr lvl="1">
              <a:buFont typeface="Wingdings"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tốt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public test, </a:t>
            </a:r>
            <a:r>
              <a:rPr lang="en-US" dirty="0" err="1">
                <a:latin typeface="Tahoma" panose="020B0604030504040204" pitchFamily="34" charset="0"/>
                <a:ea typeface="Tahoma" panose="020B0604030504040204" pitchFamily="34" charset="0"/>
                <a:cs typeface="Tahoma" panose="020B0604030504040204" pitchFamily="34" charset="0"/>
              </a:rPr>
              <a:t>rồi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thêm</a:t>
            </a:r>
            <a:r>
              <a:rPr lang="en-US" dirty="0">
                <a:latin typeface="Tahoma" panose="020B0604030504040204" pitchFamily="34" charset="0"/>
                <a:ea typeface="Tahoma" panose="020B0604030504040204" pitchFamily="34" charset="0"/>
                <a:cs typeface="Tahoma" panose="020B0604030504040204" pitchFamily="34" charset="0"/>
              </a:rPr>
              <a:t> (~14k </a:t>
            </a:r>
            <a:r>
              <a:rPr lang="en-US" dirty="0" err="1">
                <a:latin typeface="Tahoma" panose="020B0604030504040204" pitchFamily="34" charset="0"/>
                <a:ea typeface="Tahoma" panose="020B0604030504040204" pitchFamily="34" charset="0"/>
                <a:cs typeface="Tahoma" panose="020B0604030504040204" pitchFamily="34" charset="0"/>
              </a:rPr>
              <a:t>ảnh</a:t>
            </a:r>
            <a:r>
              <a:rPr lang="en-US" dirty="0">
                <a:latin typeface="Tahoma" panose="020B0604030504040204" pitchFamily="34" charset="0"/>
                <a:ea typeface="Tahoma" panose="020B0604030504040204" pitchFamily="34" charset="0"/>
                <a:cs typeface="Tahoma" panose="020B0604030504040204" pitchFamily="34" charset="0"/>
              </a:rPr>
              <a:t>)</a:t>
            </a:r>
            <a:endParaRPr lang="en-US" sz="2200" dirty="0">
              <a:latin typeface="Tahoma" panose="020B0604030504040204" pitchFamily="34" charset="0"/>
              <a:ea typeface="Tahoma" panose="020B0604030504040204" pitchFamily="34" charset="0"/>
              <a:cs typeface="Tahoma" panose="020B0604030504040204" pitchFamily="34" charset="0"/>
            </a:endParaRPr>
          </a:p>
          <a:p>
            <a:pPr marL="128016" lvl="1" indent="0">
              <a:buNone/>
            </a:pPr>
            <a:endParaRPr lang="en-US" dirty="0"/>
          </a:p>
        </p:txBody>
      </p:sp>
    </p:spTree>
    <p:extLst>
      <p:ext uri="{BB962C8B-B14F-4D97-AF65-F5344CB8AC3E}">
        <p14:creationId xmlns:p14="http://schemas.microsoft.com/office/powerpoint/2010/main" val="47534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0C5F-BA69-3F4B-BFC2-8F3FED433C91}"/>
              </a:ext>
            </a:extLst>
          </p:cNvPr>
          <p:cNvSpPr>
            <a:spLocks noGrp="1"/>
          </p:cNvSpPr>
          <p:nvPr>
            <p:ph type="title"/>
          </p:nvPr>
        </p:nvSpPr>
        <p:spPr/>
        <p:txBody>
          <a:bodyPr/>
          <a:lstStyle/>
          <a:p>
            <a:r>
              <a:rPr lang="en-US" dirty="0"/>
              <a:t>Measure method and Results</a:t>
            </a:r>
          </a:p>
        </p:txBody>
      </p:sp>
      <p:sp>
        <p:nvSpPr>
          <p:cNvPr id="3" name="Content Placeholder 2">
            <a:extLst>
              <a:ext uri="{FF2B5EF4-FFF2-40B4-BE49-F238E27FC236}">
                <a16:creationId xmlns:a16="http://schemas.microsoft.com/office/drawing/2014/main" id="{30D102D9-4AA8-3749-8DB3-2F0CF3A3730A}"/>
              </a:ext>
            </a:extLst>
          </p:cNvPr>
          <p:cNvSpPr>
            <a:spLocks noGrp="1"/>
          </p:cNvSpPr>
          <p:nvPr>
            <p:ph idx="1"/>
          </p:nvPr>
        </p:nvSpPr>
        <p:spPr/>
        <p:txBody>
          <a:bodyPr/>
          <a:lstStyle/>
          <a:p>
            <a:pPr>
              <a:buFont typeface="Arial" panose="020B0604020202020204" pitchFamily="34" charset="0"/>
              <a:buChar char="•"/>
            </a:pPr>
            <a:r>
              <a:rPr lang="vi-VN" dirty="0"/>
              <a:t> Phép đánh giá được sử dụng là MAP@5. (https://github.com/benhamner/Metrics/blob/master/Python/ml_metrics/average_precision.py#L41-L65)</a:t>
            </a:r>
          </a:p>
          <a:p>
            <a:r>
              <a:rPr lang="vi-VN" dirty="0"/>
              <a:t>Cụ thể, với mỗi bức ảnh trong thư mục test, ta phải đưa ra năm đáp án. Nếu đáp án thứ k (k = 1, 2, 3, 4, 5) chính xác, số điểm cho bức ảnh đó là 1/k. Nếu không có đáp án nào chính xác, số điểm cho bức ảnh đó là 0. Chú ý, nếu có hai trong năm đáp án đó trùng nhau chỉ chỉ có đáp án có chỉ số nhỏ hơn được tính điểm.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cuối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cùng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cộng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mỗi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ảnh</a:t>
            </a:r>
            <a:endParaRPr lang="en-US"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làm</a:t>
            </a:r>
            <a:r>
              <a:rPr lang="en-US" dirty="0">
                <a:latin typeface="Tahoma" panose="020B0604030504040204" pitchFamily="34" charset="0"/>
                <a:ea typeface="Tahoma" panose="020B0604030504040204" pitchFamily="34" charset="0"/>
                <a:cs typeface="Tahoma" panose="020B0604030504040204" pitchFamily="34" charset="0"/>
              </a:rPr>
              <a:t> demo </a:t>
            </a:r>
            <a:r>
              <a:rPr lang="en-US" dirty="0" err="1">
                <a:latin typeface="Tahoma" panose="020B0604030504040204" pitchFamily="34" charset="0"/>
                <a:ea typeface="Tahoma" panose="020B0604030504040204" pitchFamily="34" charset="0"/>
                <a:cs typeface="Tahoma" panose="020B0604030504040204" pitchFamily="34" charset="0"/>
              </a:rPr>
              <a:t>hoàn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chỉnh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theo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endParaRPr lang="vi-VN"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264921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4B90-F977-804D-892B-DA52F1906EBD}"/>
              </a:ext>
            </a:extLst>
          </p:cNvPr>
          <p:cNvSpPr>
            <a:spLocks noGrp="1"/>
          </p:cNvSpPr>
          <p:nvPr>
            <p:ph type="title"/>
          </p:nvPr>
        </p:nvSpPr>
        <p:spPr/>
        <p:txBody>
          <a:bodyPr/>
          <a:lstStyle/>
          <a:p>
            <a:r>
              <a:rPr lang="en-US" dirty="0"/>
              <a:t>Improving</a:t>
            </a:r>
          </a:p>
        </p:txBody>
      </p:sp>
      <p:sp>
        <p:nvSpPr>
          <p:cNvPr id="3" name="Content Placeholder 2">
            <a:extLst>
              <a:ext uri="{FF2B5EF4-FFF2-40B4-BE49-F238E27FC236}">
                <a16:creationId xmlns:a16="http://schemas.microsoft.com/office/drawing/2014/main" id="{2E434B97-491F-C145-B942-10C69B24123F}"/>
              </a:ext>
            </a:extLst>
          </p:cNvPr>
          <p:cNvSpPr>
            <a:spLocks noGrp="1"/>
          </p:cNvSpPr>
          <p:nvPr>
            <p:ph idx="1"/>
          </p:nvPr>
        </p:nvSpPr>
        <p:spPr>
          <a:xfrm>
            <a:off x="1024128" y="1936376"/>
            <a:ext cx="10737566" cy="4769224"/>
          </a:xfrm>
        </p:spPr>
        <p:txBody>
          <a:bodyPr>
            <a:normAutofit lnSpcReduction="10000"/>
          </a:bodyPr>
          <a:lstStyle/>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 Image processing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verify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tay</a:t>
            </a:r>
            <a:r>
              <a:rPr lang="en-US" dirty="0">
                <a:latin typeface="Tahoma" panose="020B0604030504040204" pitchFamily="34" charset="0"/>
                <a:ea typeface="Tahoma" panose="020B0604030504040204" pitchFamily="34" charset="0"/>
                <a:cs typeface="Tahoma" panose="020B0604030504040204" pitchFamily="34" charset="0"/>
              </a:rPr>
              <a:t>)</a:t>
            </a:r>
          </a:p>
          <a:p>
            <a:pPr marL="0" indent="0">
              <a:buNone/>
            </a:pPr>
            <a:r>
              <a:rPr lang="vi-VN" dirty="0"/>
              <a:t>  Trong quá trình xem lại những ảnh training mà model cho dự đoán sai, thì thấy rằng rất nhiều ảnh mà model dự đoán đúng, và label sai. Nên ở đây ta sử dụng một số trick để lọc lại dữ liệu training: Nếu 2 bức ảnh khác class mà euclidean distance &lt; 0.7 thì sẽ lọc lại (euclidean distance mà bé hơn 0.7 thì gần như mặt trong 2 bức ảnh rất giống nhau)</a:t>
            </a:r>
          </a:p>
          <a:p>
            <a:pPr>
              <a:buFont typeface="Arial" panose="020B0604020202020204" pitchFamily="34" charset="0"/>
              <a:buChar char="•"/>
            </a:pPr>
            <a:r>
              <a:rPr lang="vi-VN" dirty="0"/>
              <a:t> Thử nghiệm các thư viện face detection khác như mxnet-SSH, </a:t>
            </a:r>
            <a:r>
              <a:rPr lang="en-US" dirty="0">
                <a:latin typeface="Tahoma" panose="020B0604030504040204" pitchFamily="34" charset="0"/>
                <a:ea typeface="Tahoma" panose="020B0604030504040204" pitchFamily="34" charset="0"/>
                <a:cs typeface="Tahoma" panose="020B0604030504040204" pitchFamily="34" charset="0"/>
              </a:rPr>
              <a:t>2D-3D Face Alignment</a:t>
            </a:r>
            <a:endParaRPr lang="vi-VN"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vi-VN" dirty="0"/>
              <a:t> Kết hợp thêm các model khác như </a:t>
            </a:r>
            <a:r>
              <a:rPr lang="en-US" dirty="0" err="1">
                <a:latin typeface="Tahoma" panose="020B0604030504040204" pitchFamily="34" charset="0"/>
                <a:ea typeface="Tahoma" panose="020B0604030504040204" pitchFamily="34" charset="0"/>
                <a:cs typeface="Tahoma" panose="020B0604030504040204" pitchFamily="34" charset="0"/>
              </a:rPr>
              <a:t>facenet</a:t>
            </a:r>
            <a:r>
              <a:rPr lang="en-US" dirty="0">
                <a:latin typeface="Tahoma" panose="020B0604030504040204" pitchFamily="34" charset="0"/>
                <a:ea typeface="Tahoma" panose="020B0604030504040204" pitchFamily="34" charset="0"/>
                <a:cs typeface="Tahoma" panose="020B0604030504040204" pitchFamily="34" charset="0"/>
              </a:rPr>
              <a:t>, vgg_face2</a:t>
            </a:r>
          </a:p>
          <a:p>
            <a:pPr>
              <a:buFont typeface="Arial" panose="020B0604020202020204" pitchFamily="34" charset="0"/>
              <a:buChar char="•"/>
            </a:pPr>
            <a:r>
              <a:rPr lang="vi-VN" dirty="0"/>
              <a:t> Với những ảnh trong tập test mà ko detect được face, mình vẫn tạo embedding cho những bức ảnh này bình thường bằng cách xử lý ảnh</a:t>
            </a:r>
          </a:p>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nghiệm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chọn</a:t>
            </a:r>
            <a:r>
              <a:rPr lang="en-US" dirty="0">
                <a:latin typeface="Tahoma" panose="020B0604030504040204" pitchFamily="34" charset="0"/>
                <a:ea typeface="Tahoma" panose="020B0604030504040204" pitchFamily="34" charset="0"/>
                <a:cs typeface="Tahoma" panose="020B0604030504040204" pitchFamily="34" charset="0"/>
              </a:rPr>
              <a:t> ra </a:t>
            </a:r>
            <a:r>
              <a:rPr lang="vi-VN" dirty="0">
                <a:latin typeface="Tahoma" panose="020B0604030504040204" pitchFamily="34" charset="0"/>
                <a:ea typeface="Tahoma" panose="020B0604030504040204" pitchFamily="34" charset="0"/>
                <a:cs typeface="Tahoma" panose="020B0604030504040204" pitchFamily="34" charset="0"/>
              </a:rPr>
              <a:t>ngưỡng để nhận diện khuôn mặt không thuộc trong dataset (“unknow”) cho một classifier SVM</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vi-VN" dirty="0"/>
          </a:p>
          <a:p>
            <a:endParaRPr lang="en-US" dirty="0"/>
          </a:p>
        </p:txBody>
      </p:sp>
    </p:spTree>
    <p:extLst>
      <p:ext uri="{BB962C8B-B14F-4D97-AF65-F5344CB8AC3E}">
        <p14:creationId xmlns:p14="http://schemas.microsoft.com/office/powerpoint/2010/main" val="2860257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1401</TotalTime>
  <Words>1124</Words>
  <Application>Microsoft Macintosh PowerPoint</Application>
  <PresentationFormat>Widescreen</PresentationFormat>
  <Paragraphs>51</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Tahoma</vt:lpstr>
      <vt:lpstr>Tw Cen MT</vt:lpstr>
      <vt:lpstr>Tw Cen MT Condensed</vt:lpstr>
      <vt:lpstr>Wingdings</vt:lpstr>
      <vt:lpstr>Wingdings 3</vt:lpstr>
      <vt:lpstr>Integral</vt:lpstr>
      <vt:lpstr>FACE RECOGNITION Final Project Report </vt:lpstr>
      <vt:lpstr>INTRODUCTION</vt:lpstr>
      <vt:lpstr>Exploratory Data Analysis</vt:lpstr>
      <vt:lpstr>algorithm Analysis</vt:lpstr>
      <vt:lpstr>algorithm Detail</vt:lpstr>
      <vt:lpstr>Measure method and Results</vt:lpstr>
      <vt:lpstr>Improving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FAE RECOGNITION Nguyen Tuan Viet </dc:title>
  <dc:creator>Microsoft Office User</dc:creator>
  <cp:lastModifiedBy>Microsoft Office User</cp:lastModifiedBy>
  <cp:revision>50</cp:revision>
  <dcterms:created xsi:type="dcterms:W3CDTF">2019-12-23T04:08:45Z</dcterms:created>
  <dcterms:modified xsi:type="dcterms:W3CDTF">2019-12-24T04:17:55Z</dcterms:modified>
</cp:coreProperties>
</file>