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E336-3AAA-354C-A288-E05EB8866DE2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997DD-357E-E14B-87EF-D8ECDCC61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41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12EF-3385-474D-BB63-FFC97243209A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64A-D191-9347-8DE8-4078F8866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02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12EF-3385-474D-BB63-FFC97243209A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64A-D191-9347-8DE8-4078F8866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61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12EF-3385-474D-BB63-FFC97243209A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64A-D191-9347-8DE8-4078F8866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85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12EF-3385-474D-BB63-FFC97243209A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64A-D191-9347-8DE8-4078F8866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25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12EF-3385-474D-BB63-FFC97243209A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64A-D191-9347-8DE8-4078F8866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64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12EF-3385-474D-BB63-FFC97243209A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64A-D191-9347-8DE8-4078F8866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6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12EF-3385-474D-BB63-FFC97243209A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64A-D191-9347-8DE8-4078F8866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7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12EF-3385-474D-BB63-FFC97243209A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64A-D191-9347-8DE8-4078F8866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53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12EF-3385-474D-BB63-FFC97243209A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64A-D191-9347-8DE8-4078F8866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75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12EF-3385-474D-BB63-FFC97243209A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64A-D191-9347-8DE8-4078F8866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5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12EF-3385-474D-BB63-FFC97243209A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64A-D191-9347-8DE8-4078F8866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0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612EF-3385-474D-BB63-FFC97243209A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0264A-D191-9347-8DE8-4078F8866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66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err="1" smtClean="0"/>
              <a:t>TianLai</a:t>
            </a:r>
            <a:r>
              <a:rPr kumimoji="1" lang="en-US" altLang="zh-CN" b="1" dirty="0" smtClean="0"/>
              <a:t> FRB Rate Estimate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8889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9704" y="1431757"/>
            <a:ext cx="3308685" cy="3717759"/>
          </a:xfrm>
        </p:spPr>
        <p:txBody>
          <a:bodyPr/>
          <a:lstStyle/>
          <a:p>
            <a:r>
              <a:rPr lang="en-US" altLang="zh-CN" dirty="0"/>
              <a:t>FRB110523 was discovered from GBT off line </a:t>
            </a:r>
            <a:r>
              <a:rPr lang="en-US" altLang="zh-CN"/>
              <a:t>data</a:t>
            </a:r>
            <a:r>
              <a:rPr lang="en-US" altLang="zh-CN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It was found near 800MHz,and remains the only FRB not found in 1.4GHz. </a:t>
            </a:r>
            <a:endParaRPr lang="en-US" altLang="zh-CN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023" y="445167"/>
            <a:ext cx="6974553" cy="58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6517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effectLst/>
                <a:latin typeface="LiberationSans" charset="0"/>
              </a:rPr>
              <a:t>According to this FRB event, Liam Connor etc. estimated the FRB rate of GBT and extrapolate a universal formula for other telescope survey estimate. </a:t>
            </a:r>
            <a:r>
              <a:rPr lang="en-US" altLang="zh-CN" sz="2400" dirty="0" smtClean="0">
                <a:effectLst/>
                <a:latin typeface="LiberationSans" charset="0"/>
              </a:rPr>
              <a:t>[MNRAS 460, 1054–1058 (2016)] 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63" y="2685302"/>
            <a:ext cx="6629400" cy="15113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8252" y="4605756"/>
            <a:ext cx="9942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berationSans" charset="0"/>
              </a:rPr>
              <a:t>Where as N</a:t>
            </a:r>
            <a:r>
              <a:rPr lang="en-US" altLang="zh-CN" sz="1000" dirty="0" smtClean="0">
                <a:effectLst/>
                <a:latin typeface="LiberationSans" charset="0"/>
              </a:rPr>
              <a:t>∑  </a:t>
            </a:r>
            <a:r>
              <a:rPr lang="en-US" altLang="zh-CN" dirty="0" smtClean="0">
                <a:latin typeface="LiberationSans" charset="0"/>
              </a:rPr>
              <a:t>stand </a:t>
            </a:r>
            <a:r>
              <a:rPr lang="en-US" altLang="zh-CN" dirty="0">
                <a:latin typeface="LiberationSans" charset="0"/>
              </a:rPr>
              <a:t>for the number of FRB That survey ∑ could observed. </a:t>
            </a:r>
            <a:endParaRPr lang="en-US" altLang="zh-CN" dirty="0" smtClean="0">
              <a:effectLst/>
            </a:endParaRPr>
          </a:p>
          <a:p>
            <a:r>
              <a:rPr lang="en-US" altLang="zh-CN" dirty="0">
                <a:latin typeface="LiberationSans" charset="0"/>
              </a:rPr>
              <a:t>G is the gain depends on the effective aperture and the receive area. </a:t>
            </a:r>
            <a:r>
              <a:rPr lang="en-US" altLang="zh-CN" dirty="0" err="1">
                <a:latin typeface="LiberationSans" charset="0"/>
              </a:rPr>
              <a:t>T</a:t>
            </a:r>
            <a:r>
              <a:rPr lang="en-US" altLang="zh-CN" sz="1000" dirty="0" err="1" smtClean="0">
                <a:effectLst/>
                <a:latin typeface="LiberationSans" charset="0"/>
              </a:rPr>
              <a:t>sys</a:t>
            </a:r>
            <a:r>
              <a:rPr lang="en-US" altLang="zh-CN" sz="1000" dirty="0" smtClean="0">
                <a:effectLst/>
                <a:latin typeface="LiberationSans" charset="0"/>
              </a:rPr>
              <a:t> </a:t>
            </a:r>
            <a:r>
              <a:rPr lang="en-US" altLang="zh-CN" dirty="0">
                <a:latin typeface="LiberationSans" charset="0"/>
              </a:rPr>
              <a:t>is system temperature. B is the observed bandwidth. </a:t>
            </a:r>
            <a:r>
              <a:rPr lang="en-US" altLang="zh-CN" dirty="0" err="1">
                <a:latin typeface="LiberationSans" charset="0"/>
              </a:rPr>
              <a:t>Ω</a:t>
            </a:r>
            <a:r>
              <a:rPr lang="en-US" altLang="zh-CN" dirty="0">
                <a:latin typeface="LiberationSans" charset="0"/>
              </a:rPr>
              <a:t> is the beam size and </a:t>
            </a:r>
            <a:r>
              <a:rPr lang="en-US" altLang="zh-CN" dirty="0" err="1">
                <a:latin typeface="LiberationSans" charset="0"/>
              </a:rPr>
              <a:t>γ</a:t>
            </a:r>
            <a:r>
              <a:rPr lang="en-US" altLang="zh-CN" dirty="0">
                <a:latin typeface="LiberationSans" charset="0"/>
              </a:rPr>
              <a:t> is depend what universe is. Here We assume </a:t>
            </a:r>
            <a:r>
              <a:rPr lang="en-US" altLang="zh-CN" dirty="0" err="1">
                <a:latin typeface="LiberationSans" charset="0"/>
              </a:rPr>
              <a:t>γ</a:t>
            </a:r>
            <a:r>
              <a:rPr lang="en-US" altLang="zh-CN" dirty="0">
                <a:latin typeface="LiberationSans" charset="0"/>
              </a:rPr>
              <a:t> = 1.5 which stand for a Euclidean Universe. More details in Connor's paper above.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121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06" y="0"/>
            <a:ext cx="9477657" cy="7099648"/>
          </a:xfrm>
        </p:spPr>
      </p:pic>
    </p:spTree>
    <p:extLst>
      <p:ext uri="{BB962C8B-B14F-4D97-AF65-F5344CB8AC3E}">
        <p14:creationId xmlns:p14="http://schemas.microsoft.com/office/powerpoint/2010/main" val="210440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22" y="120315"/>
            <a:ext cx="9561878" cy="7162738"/>
          </a:xfrm>
        </p:spPr>
      </p:pic>
    </p:spTree>
    <p:extLst>
      <p:ext uri="{BB962C8B-B14F-4D97-AF65-F5344CB8AC3E}">
        <p14:creationId xmlns:p14="http://schemas.microsoft.com/office/powerpoint/2010/main" val="119610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65" y="0"/>
            <a:ext cx="8962331" cy="6713621"/>
          </a:xfrm>
        </p:spPr>
      </p:pic>
    </p:spTree>
    <p:extLst>
      <p:ext uri="{BB962C8B-B14F-4D97-AF65-F5344CB8AC3E}">
        <p14:creationId xmlns:p14="http://schemas.microsoft.com/office/powerpoint/2010/main" val="38133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48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3163" y="353093"/>
            <a:ext cx="3685674" cy="1325563"/>
          </a:xfrm>
        </p:spPr>
        <p:txBody>
          <a:bodyPr/>
          <a:lstStyle/>
          <a:p>
            <a:r>
              <a:rPr kumimoji="1" lang="en-US" altLang="zh-CN" b="1" dirty="0" smtClean="0"/>
              <a:t>Rate Estimate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8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Assume the FRB contribute a </a:t>
            </a:r>
            <a:r>
              <a:rPr lang="en-US" altLang="zh-CN" dirty="0" err="1"/>
              <a:t>Poissonian</a:t>
            </a:r>
            <a:r>
              <a:rPr lang="en-US" altLang="zh-CN" dirty="0"/>
              <a:t> distribution.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307" y="2394284"/>
            <a:ext cx="3648576" cy="14534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03420" y="3911098"/>
            <a:ext cx="92603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effectLst/>
                <a:latin typeface="LiberationSans" charset="0"/>
              </a:rPr>
              <a:t>M</a:t>
            </a:r>
            <a:r>
              <a:rPr lang="en-US" altLang="zh-CN" sz="1400" dirty="0" err="1" smtClean="0">
                <a:effectLst/>
                <a:latin typeface="LiberationSans" charset="0"/>
              </a:rPr>
              <a:t>S</a:t>
            </a:r>
            <a:r>
              <a:rPr lang="en-US" altLang="zh-CN" baseline="-25000" dirty="0" err="1" smtClean="0">
                <a:effectLst/>
                <a:latin typeface="LiberationSans" charset="0"/>
              </a:rPr>
              <a:t>min</a:t>
            </a:r>
            <a:r>
              <a:rPr lang="en-US" altLang="zh-CN" sz="1050" dirty="0" smtClean="0">
                <a:effectLst/>
                <a:latin typeface="LiberationSans" charset="0"/>
              </a:rPr>
              <a:t> </a:t>
            </a:r>
            <a:r>
              <a:rPr lang="en-US" altLang="zh-CN" dirty="0" smtClean="0">
                <a:effectLst/>
                <a:latin typeface="LiberationSans" charset="0"/>
              </a:rPr>
              <a:t>is the number of bursts that we expect above the threshold </a:t>
            </a:r>
            <a:r>
              <a:rPr lang="en-US" altLang="zh-CN" dirty="0" err="1" smtClean="0">
                <a:effectLst/>
                <a:latin typeface="LiberationSans" charset="0"/>
              </a:rPr>
              <a:t>M</a:t>
            </a:r>
            <a:r>
              <a:rPr lang="en-US" altLang="zh-CN" sz="1400" dirty="0" err="1" smtClean="0">
                <a:effectLst/>
                <a:latin typeface="LiberationSans" charset="0"/>
              </a:rPr>
              <a:t>S</a:t>
            </a:r>
            <a:r>
              <a:rPr lang="en-US" altLang="zh-CN" baseline="-25000" dirty="0" err="1" smtClean="0">
                <a:effectLst/>
                <a:latin typeface="LiberationSans" charset="0"/>
              </a:rPr>
              <a:t>min</a:t>
            </a:r>
            <a:r>
              <a:rPr lang="en-US" altLang="zh-CN" dirty="0" smtClean="0">
                <a:effectLst/>
                <a:latin typeface="LiberationSans" charset="0"/>
              </a:rPr>
              <a:t>. Thus we can ask which values of  </a:t>
            </a:r>
            <a:r>
              <a:rPr lang="en-US" altLang="zh-CN" dirty="0" err="1" smtClean="0">
                <a:effectLst/>
                <a:latin typeface="LiberationSans" charset="0"/>
              </a:rPr>
              <a:t>M</a:t>
            </a:r>
            <a:r>
              <a:rPr lang="en-US" altLang="zh-CN" sz="1400" dirty="0" err="1" smtClean="0">
                <a:effectLst/>
                <a:latin typeface="LiberationSans" charset="0"/>
              </a:rPr>
              <a:t>S</a:t>
            </a:r>
            <a:r>
              <a:rPr lang="en-US" altLang="zh-CN" baseline="-25000" dirty="0" err="1" smtClean="0">
                <a:effectLst/>
                <a:latin typeface="LiberationSans" charset="0"/>
              </a:rPr>
              <a:t>min</a:t>
            </a:r>
            <a:r>
              <a:rPr lang="en-US" altLang="zh-CN" dirty="0" smtClean="0">
                <a:effectLst/>
                <a:latin typeface="LiberationSans" charset="0"/>
              </a:rPr>
              <a:t> make the observed value of </a:t>
            </a:r>
            <a:r>
              <a:rPr lang="en-US" altLang="zh-CN" dirty="0" err="1" smtClean="0">
                <a:effectLst/>
                <a:latin typeface="LiberationSans" charset="0"/>
              </a:rPr>
              <a:t>M</a:t>
            </a:r>
            <a:r>
              <a:rPr lang="en-US" altLang="zh-CN" baseline="-25000" dirty="0" err="1" smtClean="0">
                <a:effectLst/>
                <a:latin typeface="LiberationSans" charset="0"/>
              </a:rPr>
              <a:t>tot</a:t>
            </a:r>
            <a:r>
              <a:rPr lang="en-US" altLang="zh-CN" dirty="0" smtClean="0">
                <a:effectLst/>
                <a:latin typeface="LiberationSans" charset="0"/>
              </a:rPr>
              <a:t> most likely. </a:t>
            </a:r>
            <a:r>
              <a:rPr lang="en-US" altLang="zh-CN" dirty="0" smtClean="0">
                <a:latin typeface="LiberationSans" charset="0"/>
              </a:rPr>
              <a:t>Here we use the expected bursts get from survey compare with GBTIM, </a:t>
            </a:r>
            <a:r>
              <a:rPr lang="en-US" altLang="zh-CN" dirty="0" err="1" smtClean="0">
                <a:effectLst/>
                <a:latin typeface="LiberationSans" charset="0"/>
              </a:rPr>
              <a:t>M</a:t>
            </a:r>
            <a:r>
              <a:rPr lang="en-US" altLang="zh-CN" baseline="-25000" dirty="0" err="1" smtClean="0">
                <a:effectLst/>
                <a:latin typeface="LiberationSans" charset="0"/>
              </a:rPr>
              <a:t>tot</a:t>
            </a:r>
            <a:r>
              <a:rPr lang="en-US" altLang="zh-CN" dirty="0" smtClean="0">
                <a:effectLst/>
                <a:latin typeface="LiberationSans" charset="0"/>
              </a:rPr>
              <a:t> = 1/month.  Then plot the possibility varied with </a:t>
            </a:r>
            <a:r>
              <a:rPr lang="en-US" altLang="zh-CN" dirty="0" err="1" smtClean="0">
                <a:effectLst/>
                <a:latin typeface="LiberationSans" charset="0"/>
              </a:rPr>
              <a:t>M</a:t>
            </a:r>
            <a:r>
              <a:rPr lang="en-US" altLang="zh-CN" sz="1400" dirty="0" err="1" smtClean="0">
                <a:effectLst/>
                <a:latin typeface="LiberationSans" charset="0"/>
              </a:rPr>
              <a:t>s</a:t>
            </a:r>
            <a:r>
              <a:rPr lang="en-US" altLang="zh-CN" baseline="-25000" dirty="0" err="1" smtClean="0">
                <a:effectLst/>
                <a:latin typeface="LiberationSans" charset="0"/>
              </a:rPr>
              <a:t>min</a:t>
            </a:r>
            <a:r>
              <a:rPr lang="en-US" altLang="zh-CN" baseline="-25000" dirty="0" smtClean="0">
                <a:effectLst/>
                <a:latin typeface="LiberationSans" charset="0"/>
              </a:rPr>
              <a:t>,</a:t>
            </a:r>
          </a:p>
          <a:p>
            <a:r>
              <a:rPr lang="en-US" altLang="zh-CN" dirty="0" smtClean="0">
                <a:latin typeface="LiberationSans" charset="0"/>
              </a:rPr>
              <a:t>And draw a threshold 0.05%, above 0.05% is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993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291" y="476500"/>
            <a:ext cx="8518966" cy="6381500"/>
          </a:xfrm>
        </p:spPr>
      </p:pic>
    </p:spTree>
    <p:extLst>
      <p:ext uri="{BB962C8B-B14F-4D97-AF65-F5344CB8AC3E}">
        <p14:creationId xmlns:p14="http://schemas.microsoft.com/office/powerpoint/2010/main" val="27745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213</Words>
  <Application>Microsoft Macintosh PowerPoint</Application>
  <PresentationFormat>宽屏</PresentationFormat>
  <Paragraphs>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DengXian</vt:lpstr>
      <vt:lpstr>DengXian Light</vt:lpstr>
      <vt:lpstr>LiberationSans</vt:lpstr>
      <vt:lpstr>Arial</vt:lpstr>
      <vt:lpstr>Office 主题</vt:lpstr>
      <vt:lpstr>TianLai FRB Rate Estimate</vt:lpstr>
      <vt:lpstr>PowerPoint 演示文稿</vt:lpstr>
      <vt:lpstr>According to this FRB event, Liam Connor etc. estimated the FRB rate of GBT and extrapolate a universal formula for other telescope survey estimate. [MNRAS 460, 1054–1058 (2016)] </vt:lpstr>
      <vt:lpstr>PowerPoint 演示文稿</vt:lpstr>
      <vt:lpstr>PowerPoint 演示文稿</vt:lpstr>
      <vt:lpstr>PowerPoint 演示文稿</vt:lpstr>
      <vt:lpstr>PowerPoint 演示文稿</vt:lpstr>
      <vt:lpstr>Rate Estimate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TianLai FRB Rate Estimate</dc:title>
  <dc:creator>NCH</dc:creator>
  <cp:lastModifiedBy>NCH</cp:lastModifiedBy>
  <cp:revision>6</cp:revision>
  <dcterms:created xsi:type="dcterms:W3CDTF">2017-09-09T06:50:15Z</dcterms:created>
  <dcterms:modified xsi:type="dcterms:W3CDTF">2017-09-09T07:55:18Z</dcterms:modified>
</cp:coreProperties>
</file>