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Montserrat" panose="02000000000000000000" pitchFamily="2" charset="0"/>
      <p:regular r:id="rId9"/>
    </p:embeddedFont>
    <p:embeddedFont>
      <p:font typeface="Montserrat Bold" pitchFamily="2"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font" Target="fonts/font1.fntdata"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872211" y="-2776467"/>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10463626" y="1621617"/>
            <a:ext cx="753561" cy="753561"/>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67131" y="3714421"/>
            <a:ext cx="10072534" cy="3454219"/>
          </a:xfrm>
          <a:prstGeom prst="rect">
            <a:avLst/>
          </a:prstGeom>
        </p:spPr>
        <p:txBody>
          <a:bodyPr lIns="0" tIns="0" rIns="0" bIns="0" rtlCol="0" anchor="t">
            <a:spAutoFit/>
          </a:bodyPr>
          <a:lstStyle/>
          <a:p>
            <a:pPr algn="l">
              <a:lnSpc>
                <a:spcPts val="13868"/>
              </a:lnSpc>
              <a:spcBef>
                <a:spcPct val="0"/>
              </a:spcBef>
            </a:pPr>
            <a:r>
              <a:rPr lang="en-US" sz="9905" b="1">
                <a:solidFill>
                  <a:srgbClr val="000000"/>
                </a:solidFill>
                <a:latin typeface="Montserrat Bold"/>
                <a:ea typeface="Montserrat Bold"/>
                <a:cs typeface="Montserrat Bold"/>
                <a:sym typeface="Montserrat Bold"/>
              </a:rPr>
              <a:t>AWS ETL PIPELINES</a:t>
            </a:r>
          </a:p>
        </p:txBody>
      </p:sp>
      <p:grpSp>
        <p:nvGrpSpPr>
          <p:cNvPr id="7" name="Group 7"/>
          <p:cNvGrpSpPr/>
          <p:nvPr/>
        </p:nvGrpSpPr>
        <p:grpSpPr>
          <a:xfrm>
            <a:off x="14778711" y="7667323"/>
            <a:ext cx="1578921" cy="15789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367131" y="7227854"/>
            <a:ext cx="7173539" cy="554635"/>
          </a:xfrm>
          <a:prstGeom prst="rect">
            <a:avLst/>
          </a:prstGeom>
        </p:spPr>
        <p:txBody>
          <a:bodyPr lIns="0" tIns="0" rIns="0" bIns="0" rtlCol="0" anchor="t">
            <a:spAutoFit/>
          </a:bodyPr>
          <a:lstStyle/>
          <a:p>
            <a:pPr algn="l">
              <a:lnSpc>
                <a:spcPts val="4632"/>
              </a:lnSpc>
              <a:spcBef>
                <a:spcPct val="0"/>
              </a:spcBef>
            </a:pPr>
            <a:r>
              <a:rPr lang="en-US" sz="3308">
                <a:solidFill>
                  <a:srgbClr val="000000"/>
                </a:solidFill>
                <a:latin typeface="Montserrat"/>
                <a:ea typeface="Montserrat"/>
                <a:cs typeface="Montserrat"/>
                <a:sym typeface="Montserrat"/>
              </a:rPr>
              <a:t>By Grace Ngari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37398" y="3221086"/>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u="none" strike="noStrike">
                <a:solidFill>
                  <a:srgbClr val="000000"/>
                </a:solidFill>
                <a:latin typeface="Montserrat Bold"/>
                <a:ea typeface="Montserrat Bold"/>
                <a:cs typeface="Montserrat Bold"/>
                <a:sym typeface="Montserrat Bold"/>
              </a:rPr>
              <a:t>Introduction</a:t>
            </a:r>
          </a:p>
        </p:txBody>
      </p:sp>
      <p:grpSp>
        <p:nvGrpSpPr>
          <p:cNvPr id="3" name="Group 3"/>
          <p:cNvGrpSpPr/>
          <p:nvPr/>
        </p:nvGrpSpPr>
        <p:grpSpPr>
          <a:xfrm>
            <a:off x="0" y="0"/>
            <a:ext cx="18288000" cy="1874361"/>
            <a:chOff x="0" y="0"/>
            <a:chExt cx="9414331" cy="964887"/>
          </a:xfrm>
        </p:grpSpPr>
        <p:sp>
          <p:nvSpPr>
            <p:cNvPr id="4" name="Freeform 4"/>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5" name="TextBox 5"/>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63341" y="5203651"/>
            <a:ext cx="17670561" cy="2768772"/>
          </a:xfrm>
          <a:prstGeom prst="rect">
            <a:avLst/>
          </a:prstGeom>
        </p:spPr>
        <p:txBody>
          <a:bodyPr lIns="0" tIns="0" rIns="0" bIns="0" rtlCol="0" anchor="t">
            <a:spAutoFit/>
          </a:bodyPr>
          <a:lstStyle/>
          <a:p>
            <a:pPr algn="l">
              <a:lnSpc>
                <a:spcPts val="3713"/>
              </a:lnSpc>
            </a:pPr>
            <a:r>
              <a:rPr lang="en-US" sz="2652" b="1">
                <a:solidFill>
                  <a:srgbClr val="000000"/>
                </a:solidFill>
                <a:latin typeface="Montserrat Bold"/>
                <a:ea typeface="Montserrat Bold"/>
                <a:cs typeface="Montserrat Bold"/>
                <a:sym typeface="Montserrat Bold"/>
              </a:rPr>
              <a:t>In this ETL process, data is first extracted from a source, such as Amazon S3, which serves as a data lake where raw data can be stored in various formats (CSV, JSON, Parquet, etc.). AWS Glue, a fully managed ETL service, is then used to transform this data—cleaning, formatting, and enriching it as necessary—before loading it into Amazon Redshift, a fully managed data warehouse designed for complex queries and analytics at scale.</a:t>
            </a:r>
          </a:p>
          <a:p>
            <a:pPr algn="l">
              <a:lnSpc>
                <a:spcPts val="3713"/>
              </a:lnSpc>
            </a:pPr>
            <a:endParaRPr lang="en-US" sz="2652" b="1">
              <a:solidFill>
                <a:srgbClr val="000000"/>
              </a:solidFill>
              <a:latin typeface="Montserrat Bold"/>
              <a:ea typeface="Montserrat Bold"/>
              <a:cs typeface="Montserrat Bold"/>
              <a:sym typeface="Montserrat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7891" y="3225950"/>
            <a:ext cx="5890717" cy="1251828"/>
          </a:xfrm>
          <a:prstGeom prst="rect">
            <a:avLst/>
          </a:prstGeom>
        </p:spPr>
        <p:txBody>
          <a:bodyPr lIns="0" tIns="0" rIns="0" bIns="0" rtlCol="0" anchor="t">
            <a:spAutoFit/>
          </a:bodyPr>
          <a:lstStyle/>
          <a:p>
            <a:pPr marL="0" lvl="0" indent="0" algn="r">
              <a:lnSpc>
                <a:spcPts val="10276"/>
              </a:lnSpc>
              <a:spcBef>
                <a:spcPct val="0"/>
              </a:spcBef>
            </a:pPr>
            <a:r>
              <a:rPr lang="en-US" sz="7340" b="1">
                <a:solidFill>
                  <a:srgbClr val="000000"/>
                </a:solidFill>
                <a:latin typeface="Montserrat Bold"/>
                <a:ea typeface="Montserrat Bold"/>
                <a:cs typeface="Montserrat Bold"/>
                <a:sym typeface="Montserrat Bold"/>
              </a:rPr>
              <a:t>KEY TOOLS</a:t>
            </a:r>
          </a:p>
        </p:txBody>
      </p:sp>
      <p:sp>
        <p:nvSpPr>
          <p:cNvPr id="3" name="TextBox 3"/>
          <p:cNvSpPr txBox="1"/>
          <p:nvPr/>
        </p:nvSpPr>
        <p:spPr>
          <a:xfrm>
            <a:off x="7747827" y="2536055"/>
            <a:ext cx="4061072" cy="733425"/>
          </a:xfrm>
          <a:prstGeom prst="rect">
            <a:avLst/>
          </a:prstGeom>
        </p:spPr>
        <p:txBody>
          <a:bodyPr lIns="0" tIns="0" rIns="0" bIns="0" rtlCol="0" anchor="t">
            <a:spAutoFit/>
          </a:bodyPr>
          <a:lstStyle/>
          <a:p>
            <a:pPr algn="r">
              <a:lnSpc>
                <a:spcPts val="5880"/>
              </a:lnSpc>
              <a:spcBef>
                <a:spcPct val="0"/>
              </a:spcBef>
            </a:pPr>
            <a:r>
              <a:rPr lang="en-US" sz="4900" b="1">
                <a:solidFill>
                  <a:srgbClr val="000000"/>
                </a:solidFill>
                <a:latin typeface="Montserrat Bold"/>
                <a:ea typeface="Montserrat Bold"/>
                <a:cs typeface="Montserrat Bold"/>
                <a:sym typeface="Montserrat Bold"/>
              </a:rPr>
              <a:t>S3</a:t>
            </a:r>
          </a:p>
        </p:txBody>
      </p:sp>
      <p:sp>
        <p:nvSpPr>
          <p:cNvPr id="4" name="TextBox 4"/>
          <p:cNvSpPr txBox="1"/>
          <p:nvPr/>
        </p:nvSpPr>
        <p:spPr>
          <a:xfrm>
            <a:off x="3017632" y="5285353"/>
            <a:ext cx="13521463" cy="1632334"/>
          </a:xfrm>
          <a:prstGeom prst="rect">
            <a:avLst/>
          </a:prstGeom>
        </p:spPr>
        <p:txBody>
          <a:bodyPr lIns="0" tIns="0" rIns="0" bIns="0" rtlCol="0" anchor="t">
            <a:spAutoFit/>
          </a:bodyPr>
          <a:lstStyle/>
          <a:p>
            <a:pPr marL="0" lvl="0" indent="0" algn="r">
              <a:lnSpc>
                <a:spcPts val="4350"/>
              </a:lnSpc>
              <a:spcBef>
                <a:spcPct val="0"/>
              </a:spcBef>
            </a:pPr>
            <a:r>
              <a:rPr lang="en-US" sz="3107">
                <a:solidFill>
                  <a:srgbClr val="101010"/>
                </a:solidFill>
                <a:latin typeface="Montserrat"/>
                <a:ea typeface="Montserrat"/>
                <a:cs typeface="Montserrat"/>
                <a:sym typeface="Montserrat"/>
              </a:rPr>
              <a:t>This is the data lake where raw or semi-structured data resides. S3 is highly durable and scalable, allowing for large datasets to be stored and accessed in a cost-effective way.</a:t>
            </a:r>
          </a:p>
        </p:txBody>
      </p:sp>
      <p:grpSp>
        <p:nvGrpSpPr>
          <p:cNvPr id="5" name="Group 5"/>
          <p:cNvGrpSpPr/>
          <p:nvPr/>
        </p:nvGrpSpPr>
        <p:grpSpPr>
          <a:xfrm>
            <a:off x="0" y="8993275"/>
            <a:ext cx="8434945" cy="1293725"/>
            <a:chOff x="0" y="0"/>
            <a:chExt cx="2137108" cy="327783"/>
          </a:xfrm>
        </p:grpSpPr>
        <p:sp>
          <p:nvSpPr>
            <p:cNvPr id="6" name="Freeform 6"/>
            <p:cNvSpPr/>
            <p:nvPr/>
          </p:nvSpPr>
          <p:spPr>
            <a:xfrm>
              <a:off x="0" y="0"/>
              <a:ext cx="2137108" cy="327783"/>
            </a:xfrm>
            <a:custGeom>
              <a:avLst/>
              <a:gdLst/>
              <a:ahLst/>
              <a:cxnLst/>
              <a:rect l="l" t="t" r="r" b="b"/>
              <a:pathLst>
                <a:path w="2137108" h="327783">
                  <a:moveTo>
                    <a:pt x="0" y="0"/>
                  </a:moveTo>
                  <a:lnTo>
                    <a:pt x="2137108" y="0"/>
                  </a:lnTo>
                  <a:lnTo>
                    <a:pt x="2137108"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7" name="TextBox 7"/>
            <p:cNvSpPr txBox="1"/>
            <p:nvPr/>
          </p:nvSpPr>
          <p:spPr>
            <a:xfrm>
              <a:off x="0" y="-38100"/>
              <a:ext cx="2137108" cy="36588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9209" y="0"/>
            <a:ext cx="8434945" cy="1293725"/>
            <a:chOff x="0" y="0"/>
            <a:chExt cx="2137108" cy="327783"/>
          </a:xfrm>
        </p:grpSpPr>
        <p:sp>
          <p:nvSpPr>
            <p:cNvPr id="9" name="Freeform 9"/>
            <p:cNvSpPr/>
            <p:nvPr/>
          </p:nvSpPr>
          <p:spPr>
            <a:xfrm>
              <a:off x="0" y="0"/>
              <a:ext cx="2137108" cy="327783"/>
            </a:xfrm>
            <a:custGeom>
              <a:avLst/>
              <a:gdLst/>
              <a:ahLst/>
              <a:cxnLst/>
              <a:rect l="l" t="t" r="r" b="b"/>
              <a:pathLst>
                <a:path w="2137108" h="327783">
                  <a:moveTo>
                    <a:pt x="0" y="0"/>
                  </a:moveTo>
                  <a:lnTo>
                    <a:pt x="2137108" y="0"/>
                  </a:lnTo>
                  <a:lnTo>
                    <a:pt x="2137108" y="327783"/>
                  </a:lnTo>
                  <a:lnTo>
                    <a:pt x="0" y="327783"/>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10" name="TextBox 10"/>
            <p:cNvSpPr txBox="1"/>
            <p:nvPr/>
          </p:nvSpPr>
          <p:spPr>
            <a:xfrm>
              <a:off x="0" y="-38100"/>
              <a:ext cx="2137108" cy="36588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536833">
            <a:off x="-4428213" y="-2916505"/>
            <a:ext cx="9627545" cy="9651674"/>
          </a:xfrm>
          <a:custGeom>
            <a:avLst/>
            <a:gdLst/>
            <a:ahLst/>
            <a:cxnLst/>
            <a:rect l="l" t="t" r="r" b="b"/>
            <a:pathLst>
              <a:path w="9627545" h="9651674">
                <a:moveTo>
                  <a:pt x="0" y="0"/>
                </a:moveTo>
                <a:lnTo>
                  <a:pt x="9627545" y="0"/>
                </a:lnTo>
                <a:lnTo>
                  <a:pt x="9627545" y="9651674"/>
                </a:lnTo>
                <a:lnTo>
                  <a:pt x="0" y="9651674"/>
                </a:lnTo>
                <a:lnTo>
                  <a:pt x="0" y="0"/>
                </a:lnTo>
                <a:close/>
              </a:path>
            </a:pathLst>
          </a:custGeom>
          <a:blipFill>
            <a:blip r:embed="rId2"/>
            <a:stretch>
              <a:fillRect/>
            </a:stretch>
          </a:blipFill>
        </p:spPr>
      </p:sp>
      <p:sp>
        <p:nvSpPr>
          <p:cNvPr id="3" name="TextBox 3"/>
          <p:cNvSpPr txBox="1"/>
          <p:nvPr/>
        </p:nvSpPr>
        <p:spPr>
          <a:xfrm>
            <a:off x="7338633" y="1909332"/>
            <a:ext cx="8194363" cy="600075"/>
          </a:xfrm>
          <a:prstGeom prst="rect">
            <a:avLst/>
          </a:prstGeom>
        </p:spPr>
        <p:txBody>
          <a:bodyPr lIns="0" tIns="0" rIns="0" bIns="0" rtlCol="0" anchor="t">
            <a:spAutoFit/>
          </a:bodyPr>
          <a:lstStyle/>
          <a:p>
            <a:pPr algn="l">
              <a:lnSpc>
                <a:spcPts val="4761"/>
              </a:lnSpc>
            </a:pPr>
            <a:r>
              <a:rPr lang="en-US" sz="3968" b="1">
                <a:solidFill>
                  <a:srgbClr val="101010"/>
                </a:solidFill>
                <a:latin typeface="Montserrat Bold"/>
                <a:ea typeface="Montserrat Bold"/>
                <a:cs typeface="Montserrat Bold"/>
                <a:sym typeface="Montserrat Bold"/>
              </a:rPr>
              <a:t>AWS GLUE</a:t>
            </a:r>
          </a:p>
        </p:txBody>
      </p:sp>
      <p:sp>
        <p:nvSpPr>
          <p:cNvPr id="4" name="TextBox 4"/>
          <p:cNvSpPr txBox="1"/>
          <p:nvPr/>
        </p:nvSpPr>
        <p:spPr>
          <a:xfrm>
            <a:off x="4725540" y="3623064"/>
            <a:ext cx="13224443" cy="4625268"/>
          </a:xfrm>
          <a:prstGeom prst="rect">
            <a:avLst/>
          </a:prstGeom>
        </p:spPr>
        <p:txBody>
          <a:bodyPr lIns="0" tIns="0" rIns="0" bIns="0" rtlCol="0" anchor="t">
            <a:spAutoFit/>
          </a:bodyPr>
          <a:lstStyle/>
          <a:p>
            <a:pPr marL="0" lvl="0" indent="0" algn="l">
              <a:lnSpc>
                <a:spcPts val="3957"/>
              </a:lnSpc>
              <a:spcBef>
                <a:spcPct val="0"/>
              </a:spcBef>
            </a:pPr>
            <a:r>
              <a:rPr lang="en-US" sz="2826">
                <a:solidFill>
                  <a:srgbClr val="101010"/>
                </a:solidFill>
                <a:latin typeface="Montserrat"/>
                <a:ea typeface="Montserrat"/>
                <a:cs typeface="Montserrat"/>
                <a:sym typeface="Montserrat"/>
              </a:rPr>
              <a:t>Glu</a:t>
            </a:r>
            <a:r>
              <a:rPr lang="en-US" sz="2826" u="none" strike="noStrike">
                <a:solidFill>
                  <a:srgbClr val="101010"/>
                </a:solidFill>
                <a:latin typeface="Montserrat"/>
                <a:ea typeface="Montserrat"/>
                <a:cs typeface="Montserrat"/>
                <a:sym typeface="Montserrat"/>
              </a:rPr>
              <a:t>e simplifies ETL processes with its serverless, fully managed architecture. It includes:</a:t>
            </a:r>
          </a:p>
          <a:p>
            <a:pPr marL="610339" lvl="1" indent="-305170" algn="l">
              <a:lnSpc>
                <a:spcPts val="3957"/>
              </a:lnSpc>
              <a:spcBef>
                <a:spcPct val="0"/>
              </a:spcBef>
              <a:buFont typeface="Arial"/>
              <a:buChar char="•"/>
            </a:pPr>
            <a:r>
              <a:rPr lang="en-US" sz="2826" u="none" strike="noStrike">
                <a:solidFill>
                  <a:srgbClr val="101010"/>
                </a:solidFill>
                <a:latin typeface="Montserrat"/>
                <a:ea typeface="Montserrat"/>
                <a:cs typeface="Montserrat"/>
                <a:sym typeface="Montserrat"/>
              </a:rPr>
              <a:t>Glue Crawlers: These automatically discover and catalog data stored in S3, creating a metadata schema in the AWS Glue Data Catalog.</a:t>
            </a:r>
          </a:p>
          <a:p>
            <a:pPr marL="610339" lvl="1" indent="-305170" algn="l">
              <a:lnSpc>
                <a:spcPts val="3957"/>
              </a:lnSpc>
              <a:spcBef>
                <a:spcPct val="0"/>
              </a:spcBef>
              <a:buFont typeface="Arial"/>
              <a:buChar char="•"/>
            </a:pPr>
            <a:r>
              <a:rPr lang="en-US" sz="2826" u="none" strike="noStrike">
                <a:solidFill>
                  <a:srgbClr val="101010"/>
                </a:solidFill>
                <a:latin typeface="Montserrat"/>
                <a:ea typeface="Montserrat"/>
                <a:cs typeface="Montserrat"/>
                <a:sym typeface="Montserrat"/>
              </a:rPr>
              <a:t>Glue Jobs: Python- or Scala-based ETL scripts that process and transform data.</a:t>
            </a:r>
          </a:p>
          <a:p>
            <a:pPr marL="757642" lvl="1" indent="-378821" algn="l">
              <a:lnSpc>
                <a:spcPts val="4912"/>
              </a:lnSpc>
              <a:spcBef>
                <a:spcPct val="0"/>
              </a:spcBef>
              <a:buFont typeface="Arial"/>
              <a:buChar char="•"/>
            </a:pPr>
            <a:r>
              <a:rPr lang="en-US" sz="3509" u="none" strike="noStrike">
                <a:solidFill>
                  <a:srgbClr val="101010"/>
                </a:solidFill>
                <a:latin typeface="Montserrat"/>
                <a:ea typeface="Montserrat"/>
                <a:cs typeface="Montserrat"/>
                <a:sym typeface="Montserrat"/>
              </a:rPr>
              <a:t>Glue Studio: A low-code/no-code environment to visually design ETL workflows.</a:t>
            </a:r>
          </a:p>
          <a:p>
            <a:pPr marL="0" lvl="0" indent="0" algn="l">
              <a:lnSpc>
                <a:spcPts val="3139"/>
              </a:lnSpc>
              <a:spcBef>
                <a:spcPct val="0"/>
              </a:spcBef>
            </a:pPr>
            <a:endParaRPr lang="en-US" sz="3509" u="none" strike="noStrike">
              <a:solidFill>
                <a:srgbClr val="101010"/>
              </a:solidFill>
              <a:latin typeface="Montserrat"/>
              <a:ea typeface="Montserrat"/>
              <a:cs typeface="Montserrat"/>
              <a:sym typeface="Montserrat"/>
            </a:endParaRPr>
          </a:p>
        </p:txBody>
      </p:sp>
      <p:grpSp>
        <p:nvGrpSpPr>
          <p:cNvPr id="5" name="Group 5"/>
          <p:cNvGrpSpPr/>
          <p:nvPr/>
        </p:nvGrpSpPr>
        <p:grpSpPr>
          <a:xfrm rot="7573183">
            <a:off x="1230111" y="7154961"/>
            <a:ext cx="1013029" cy="101302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51465" y="-2544328"/>
            <a:ext cx="9898854" cy="8599630"/>
          </a:xfrm>
          <a:custGeom>
            <a:avLst/>
            <a:gdLst/>
            <a:ahLst/>
            <a:cxnLst/>
            <a:rect l="l" t="t" r="r" b="b"/>
            <a:pathLst>
              <a:path w="9898854" h="8599630">
                <a:moveTo>
                  <a:pt x="0" y="0"/>
                </a:moveTo>
                <a:lnTo>
                  <a:pt x="9898854" y="0"/>
                </a:lnTo>
                <a:lnTo>
                  <a:pt x="9898854" y="8599629"/>
                </a:lnTo>
                <a:lnTo>
                  <a:pt x="0" y="8599629"/>
                </a:lnTo>
                <a:lnTo>
                  <a:pt x="0" y="0"/>
                </a:lnTo>
                <a:close/>
              </a:path>
            </a:pathLst>
          </a:custGeom>
          <a:blipFill>
            <a:blip r:embed="rId2"/>
            <a:stretch>
              <a:fillRect/>
            </a:stretch>
          </a:blipFill>
        </p:spPr>
      </p:sp>
      <p:sp>
        <p:nvSpPr>
          <p:cNvPr id="3" name="TextBox 3"/>
          <p:cNvSpPr txBox="1"/>
          <p:nvPr/>
        </p:nvSpPr>
        <p:spPr>
          <a:xfrm>
            <a:off x="1975262" y="2090415"/>
            <a:ext cx="8525731" cy="523875"/>
          </a:xfrm>
          <a:prstGeom prst="rect">
            <a:avLst/>
          </a:prstGeom>
        </p:spPr>
        <p:txBody>
          <a:bodyPr lIns="0" tIns="0" rIns="0" bIns="0" rtlCol="0" anchor="t">
            <a:spAutoFit/>
          </a:bodyPr>
          <a:lstStyle/>
          <a:p>
            <a:pPr marL="0" lvl="0" indent="0" algn="l">
              <a:lnSpc>
                <a:spcPts val="4161"/>
              </a:lnSpc>
              <a:spcBef>
                <a:spcPct val="0"/>
              </a:spcBef>
            </a:pPr>
            <a:r>
              <a:rPr lang="en-US" sz="3468" b="1">
                <a:solidFill>
                  <a:srgbClr val="101010"/>
                </a:solidFill>
                <a:latin typeface="Montserrat Bold"/>
                <a:ea typeface="Montserrat Bold"/>
                <a:cs typeface="Montserrat Bold"/>
                <a:sym typeface="Montserrat Bold"/>
              </a:rPr>
              <a:t>AMAZON REDSHIFT</a:t>
            </a:r>
          </a:p>
        </p:txBody>
      </p:sp>
      <p:sp>
        <p:nvSpPr>
          <p:cNvPr id="4" name="TextBox 4"/>
          <p:cNvSpPr txBox="1"/>
          <p:nvPr/>
        </p:nvSpPr>
        <p:spPr>
          <a:xfrm>
            <a:off x="1236892" y="4644163"/>
            <a:ext cx="13098459" cy="3489494"/>
          </a:xfrm>
          <a:prstGeom prst="rect">
            <a:avLst/>
          </a:prstGeom>
        </p:spPr>
        <p:txBody>
          <a:bodyPr lIns="0" tIns="0" rIns="0" bIns="0" rtlCol="0" anchor="t">
            <a:spAutoFit/>
          </a:bodyPr>
          <a:lstStyle/>
          <a:p>
            <a:pPr marL="0" lvl="0" indent="0" algn="l">
              <a:lnSpc>
                <a:spcPts val="5590"/>
              </a:lnSpc>
              <a:spcBef>
                <a:spcPct val="0"/>
              </a:spcBef>
            </a:pPr>
            <a:r>
              <a:rPr lang="en-US" sz="3993">
                <a:solidFill>
                  <a:srgbClr val="101010"/>
                </a:solidFill>
                <a:latin typeface="Montserrat"/>
                <a:ea typeface="Montserrat"/>
                <a:cs typeface="Montserrat"/>
                <a:sym typeface="Montserrat"/>
              </a:rPr>
              <a:t>A cloud-based data warehouse designed for analytics. After transforming the data in AWS Glue, it's loaded into Redshift, where you can perform complex SQL queries to generate insights and run business intelligence (BI) reports.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522821" y="636933"/>
            <a:ext cx="17177026" cy="8995198"/>
            <a:chOff x="0" y="0"/>
            <a:chExt cx="4523990" cy="2369106"/>
          </a:xfrm>
        </p:grpSpPr>
        <p:sp>
          <p:nvSpPr>
            <p:cNvPr id="3" name="Freeform 3"/>
            <p:cNvSpPr/>
            <p:nvPr/>
          </p:nvSpPr>
          <p:spPr>
            <a:xfrm>
              <a:off x="0" y="0"/>
              <a:ext cx="4523990" cy="2369106"/>
            </a:xfrm>
            <a:custGeom>
              <a:avLst/>
              <a:gdLst/>
              <a:ahLst/>
              <a:cxnLst/>
              <a:rect l="l" t="t" r="r" b="b"/>
              <a:pathLst>
                <a:path w="4523990" h="2369106">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id="4" name="TextBox 4"/>
            <p:cNvSpPr txBox="1"/>
            <p:nvPr/>
          </p:nvSpPr>
          <p:spPr>
            <a:xfrm>
              <a:off x="0" y="-47625"/>
              <a:ext cx="4523990" cy="2416731"/>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p:cNvGrpSpPr/>
          <p:nvPr/>
        </p:nvGrpSpPr>
        <p:grpSpPr>
          <a:xfrm>
            <a:off x="1211305" y="4074774"/>
            <a:ext cx="3262874" cy="4031036"/>
            <a:chOff x="0" y="0"/>
            <a:chExt cx="1523174" cy="1881767"/>
          </a:xfrm>
        </p:grpSpPr>
        <p:sp>
          <p:nvSpPr>
            <p:cNvPr id="6" name="Freeform 6"/>
            <p:cNvSpPr/>
            <p:nvPr/>
          </p:nvSpPr>
          <p:spPr>
            <a:xfrm>
              <a:off x="0" y="0"/>
              <a:ext cx="1523174" cy="1881768"/>
            </a:xfrm>
            <a:custGeom>
              <a:avLst/>
              <a:gdLst/>
              <a:ahLst/>
              <a:cxnLst/>
              <a:rect l="l" t="t" r="r" b="b"/>
              <a:pathLst>
                <a:path w="1523174" h="1881768">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id="7" name="TextBox 7"/>
            <p:cNvSpPr txBox="1"/>
            <p:nvPr/>
          </p:nvSpPr>
          <p:spPr>
            <a:xfrm>
              <a:off x="0" y="-47625"/>
              <a:ext cx="1523174" cy="1929392"/>
            </a:xfrm>
            <a:prstGeom prst="rect">
              <a:avLst/>
            </a:prstGeom>
          </p:spPr>
          <p:txBody>
            <a:bodyPr lIns="0" tIns="0" rIns="0" bIns="0" rtlCol="0" anchor="ctr"/>
            <a:lstStyle/>
            <a:p>
              <a:pPr algn="ctr">
                <a:lnSpc>
                  <a:spcPts val="3640"/>
                </a:lnSpc>
              </a:pPr>
              <a:endParaRPr/>
            </a:p>
          </p:txBody>
        </p:sp>
      </p:grpSp>
      <p:sp>
        <p:nvSpPr>
          <p:cNvPr id="8" name="TextBox 8"/>
          <p:cNvSpPr txBox="1"/>
          <p:nvPr/>
        </p:nvSpPr>
        <p:spPr>
          <a:xfrm>
            <a:off x="1404039" y="5744901"/>
            <a:ext cx="13461411" cy="1780726"/>
          </a:xfrm>
          <a:prstGeom prst="rect">
            <a:avLst/>
          </a:prstGeom>
        </p:spPr>
        <p:txBody>
          <a:bodyPr lIns="0" tIns="0" rIns="0" bIns="0" rtlCol="0" anchor="t">
            <a:spAutoFit/>
          </a:bodyPr>
          <a:lstStyle/>
          <a:p>
            <a:pPr marL="0" lvl="0" indent="0" algn="ctr">
              <a:lnSpc>
                <a:spcPts val="4749"/>
              </a:lnSpc>
              <a:spcBef>
                <a:spcPct val="0"/>
              </a:spcBef>
            </a:pPr>
            <a:r>
              <a:rPr lang="en-US" sz="3392">
                <a:solidFill>
                  <a:srgbClr val="101010"/>
                </a:solidFill>
                <a:latin typeface="Montserrat"/>
                <a:ea typeface="Montserrat"/>
                <a:cs typeface="Montserrat"/>
                <a:sym typeface="Montserrat"/>
              </a:rPr>
              <a:t>IAM ensures that data transfers between S3, Glue, and Redshift are secure, controlling who can access the services and resources.</a:t>
            </a:r>
          </a:p>
        </p:txBody>
      </p:sp>
      <p:sp>
        <p:nvSpPr>
          <p:cNvPr id="9" name="TextBox 9"/>
          <p:cNvSpPr txBox="1"/>
          <p:nvPr/>
        </p:nvSpPr>
        <p:spPr>
          <a:xfrm>
            <a:off x="3422550" y="1836490"/>
            <a:ext cx="11442900" cy="542925"/>
          </a:xfrm>
          <a:prstGeom prst="rect">
            <a:avLst/>
          </a:prstGeom>
        </p:spPr>
        <p:txBody>
          <a:bodyPr lIns="0" tIns="0" rIns="0" bIns="0" rtlCol="0" anchor="t">
            <a:spAutoFit/>
          </a:bodyPr>
          <a:lstStyle/>
          <a:p>
            <a:pPr marL="0" lvl="0" indent="0" algn="ctr">
              <a:lnSpc>
                <a:spcPts val="4281"/>
              </a:lnSpc>
              <a:spcBef>
                <a:spcPct val="0"/>
              </a:spcBef>
            </a:pPr>
            <a:r>
              <a:rPr lang="en-US" sz="3568" b="1">
                <a:solidFill>
                  <a:srgbClr val="101010"/>
                </a:solidFill>
                <a:latin typeface="Montserrat Bold"/>
                <a:ea typeface="Montserrat Bold"/>
                <a:cs typeface="Montserrat Bold"/>
                <a:sym typeface="Montserrat Bold"/>
              </a:rPr>
              <a:t>AWS IAM (Identity and Access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898322">
            <a:off x="12719553" y="-4023370"/>
            <a:ext cx="8774178" cy="8796169"/>
          </a:xfrm>
          <a:custGeom>
            <a:avLst/>
            <a:gdLst/>
            <a:ahLst/>
            <a:cxnLst/>
            <a:rect l="l" t="t" r="r" b="b"/>
            <a:pathLst>
              <a:path w="8774178" h="8796169">
                <a:moveTo>
                  <a:pt x="0" y="0"/>
                </a:moveTo>
                <a:lnTo>
                  <a:pt x="8774178" y="0"/>
                </a:lnTo>
                <a:lnTo>
                  <a:pt x="8774178" y="8796168"/>
                </a:lnTo>
                <a:lnTo>
                  <a:pt x="0" y="8796168"/>
                </a:lnTo>
                <a:lnTo>
                  <a:pt x="0" y="0"/>
                </a:lnTo>
                <a:close/>
              </a:path>
            </a:pathLst>
          </a:custGeom>
          <a:blipFill>
            <a:blip r:embed="rId2"/>
            <a:stretch>
              <a:fillRect/>
            </a:stretch>
          </a:blipFill>
        </p:spPr>
      </p:sp>
      <p:grpSp>
        <p:nvGrpSpPr>
          <p:cNvPr id="3" name="Group 3"/>
          <p:cNvGrpSpPr/>
          <p:nvPr/>
        </p:nvGrpSpPr>
        <p:grpSpPr>
          <a:xfrm>
            <a:off x="483487" y="2086897"/>
            <a:ext cx="6218139" cy="62181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sp>
        <p:sp>
          <p:nvSpPr>
            <p:cNvPr id="5" name="TextBox 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6" name="Group 6"/>
          <p:cNvGrpSpPr/>
          <p:nvPr/>
        </p:nvGrpSpPr>
        <p:grpSpPr>
          <a:xfrm>
            <a:off x="741219" y="2363976"/>
            <a:ext cx="5685609" cy="5688763"/>
            <a:chOff x="0" y="0"/>
            <a:chExt cx="6489360" cy="6492960"/>
          </a:xfrm>
        </p:grpSpPr>
        <p:sp>
          <p:nvSpPr>
            <p:cNvPr id="7" name="Freeform 7"/>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id="8" name="Group 8"/>
          <p:cNvGrpSpPr/>
          <p:nvPr/>
        </p:nvGrpSpPr>
        <p:grpSpPr>
          <a:xfrm>
            <a:off x="5404336" y="7634502"/>
            <a:ext cx="1758106" cy="1808838"/>
            <a:chOff x="0" y="0"/>
            <a:chExt cx="2095920" cy="2156400"/>
          </a:xfrm>
        </p:grpSpPr>
        <p:sp>
          <p:nvSpPr>
            <p:cNvPr id="9" name="Freeform 9"/>
            <p:cNvSpPr/>
            <p:nvPr/>
          </p:nvSpPr>
          <p:spPr>
            <a:xfrm>
              <a:off x="0" y="0"/>
              <a:ext cx="2096008" cy="2156460"/>
            </a:xfrm>
            <a:custGeom>
              <a:avLst/>
              <a:gdLst/>
              <a:ahLst/>
              <a:cxnLst/>
              <a:rect l="l" t="t" r="r" b="b"/>
              <a:pathLst>
                <a:path w="2096008" h="2156460">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0" name="Group 10"/>
          <p:cNvGrpSpPr/>
          <p:nvPr/>
        </p:nvGrpSpPr>
        <p:grpSpPr>
          <a:xfrm>
            <a:off x="6512327" y="4059514"/>
            <a:ext cx="1991835" cy="1749650"/>
            <a:chOff x="0" y="0"/>
            <a:chExt cx="2374560" cy="2085840"/>
          </a:xfrm>
        </p:grpSpPr>
        <p:sp>
          <p:nvSpPr>
            <p:cNvPr id="11" name="Freeform 11"/>
            <p:cNvSpPr/>
            <p:nvPr/>
          </p:nvSpPr>
          <p:spPr>
            <a:xfrm>
              <a:off x="0" y="0"/>
              <a:ext cx="2374519" cy="2085848"/>
            </a:xfrm>
            <a:custGeom>
              <a:avLst/>
              <a:gdLst/>
              <a:ahLst/>
              <a:cxnLst/>
              <a:rect l="l" t="t" r="r" b="b"/>
              <a:pathLst>
                <a:path w="2374519" h="2085848">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grpSp>
        <p:nvGrpSpPr>
          <p:cNvPr id="12" name="Group 12"/>
          <p:cNvGrpSpPr/>
          <p:nvPr/>
        </p:nvGrpSpPr>
        <p:grpSpPr>
          <a:xfrm>
            <a:off x="5705708" y="893822"/>
            <a:ext cx="1991835" cy="1750254"/>
            <a:chOff x="0" y="0"/>
            <a:chExt cx="2374560" cy="2086560"/>
          </a:xfrm>
        </p:grpSpPr>
        <p:sp>
          <p:nvSpPr>
            <p:cNvPr id="13" name="Freeform 13"/>
            <p:cNvSpPr/>
            <p:nvPr/>
          </p:nvSpPr>
          <p:spPr>
            <a:xfrm>
              <a:off x="0" y="0"/>
              <a:ext cx="2374519" cy="2086610"/>
            </a:xfrm>
            <a:custGeom>
              <a:avLst/>
              <a:gdLst/>
              <a:ahLst/>
              <a:cxnLst/>
              <a:rect l="l" t="t" r="r" b="b"/>
              <a:pathLst>
                <a:path w="2374519" h="2086610">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sp>
      </p:grpSp>
      <p:sp>
        <p:nvSpPr>
          <p:cNvPr id="14" name="TextBox 14"/>
          <p:cNvSpPr txBox="1"/>
          <p:nvPr/>
        </p:nvSpPr>
        <p:spPr>
          <a:xfrm>
            <a:off x="928648" y="4818412"/>
            <a:ext cx="5310749" cy="1724025"/>
          </a:xfrm>
          <a:prstGeom prst="rect">
            <a:avLst/>
          </a:prstGeom>
        </p:spPr>
        <p:txBody>
          <a:bodyPr lIns="0" tIns="0" rIns="0" bIns="0" rtlCol="0" anchor="t">
            <a:spAutoFit/>
          </a:bodyPr>
          <a:lstStyle/>
          <a:p>
            <a:pPr marL="0" lvl="0" indent="0" algn="ctr">
              <a:lnSpc>
                <a:spcPts val="6809"/>
              </a:lnSpc>
              <a:spcBef>
                <a:spcPct val="0"/>
              </a:spcBef>
            </a:pPr>
            <a:r>
              <a:rPr lang="en-US" sz="5674">
                <a:solidFill>
                  <a:srgbClr val="FFFFFF"/>
                </a:solidFill>
                <a:latin typeface="Montserrat"/>
                <a:ea typeface="Montserrat"/>
                <a:cs typeface="Montserrat"/>
                <a:sym typeface="Montserrat"/>
              </a:rPr>
              <a:t>ETL WORKFLOW</a:t>
            </a:r>
          </a:p>
        </p:txBody>
      </p:sp>
      <p:sp>
        <p:nvSpPr>
          <p:cNvPr id="15" name="TextBox 15"/>
          <p:cNvSpPr txBox="1"/>
          <p:nvPr/>
        </p:nvSpPr>
        <p:spPr>
          <a:xfrm>
            <a:off x="6701626" y="2720049"/>
            <a:ext cx="7134677" cy="1234625"/>
          </a:xfrm>
          <a:prstGeom prst="rect">
            <a:avLst/>
          </a:prstGeom>
        </p:spPr>
        <p:txBody>
          <a:bodyPr lIns="0" tIns="0" rIns="0" bIns="0" rtlCol="0" anchor="t">
            <a:spAutoFit/>
          </a:bodyPr>
          <a:lstStyle/>
          <a:p>
            <a:pPr marL="0" lvl="0" indent="0" algn="l">
              <a:lnSpc>
                <a:spcPts val="3349"/>
              </a:lnSpc>
              <a:spcBef>
                <a:spcPct val="0"/>
              </a:spcBef>
            </a:pPr>
            <a:r>
              <a:rPr lang="en-US" sz="2392">
                <a:solidFill>
                  <a:srgbClr val="101010"/>
                </a:solidFill>
                <a:latin typeface="Montserrat"/>
                <a:ea typeface="Montserrat"/>
                <a:cs typeface="Montserrat"/>
                <a:sym typeface="Montserrat"/>
              </a:rPr>
              <a:t>Data is read from S3 buckets. This raw data could be in different formats (e.g., JSON, CSV, Parquet).</a:t>
            </a:r>
          </a:p>
        </p:txBody>
      </p:sp>
      <p:sp>
        <p:nvSpPr>
          <p:cNvPr id="16" name="TextBox 16"/>
          <p:cNvSpPr txBox="1"/>
          <p:nvPr/>
        </p:nvSpPr>
        <p:spPr>
          <a:xfrm>
            <a:off x="8589887" y="4886714"/>
            <a:ext cx="8516755" cy="2439312"/>
          </a:xfrm>
          <a:prstGeom prst="rect">
            <a:avLst/>
          </a:prstGeom>
        </p:spPr>
        <p:txBody>
          <a:bodyPr lIns="0" tIns="0" rIns="0" bIns="0" rtlCol="0" anchor="t">
            <a:spAutoFit/>
          </a:bodyPr>
          <a:lstStyle/>
          <a:p>
            <a:pPr algn="l">
              <a:lnSpc>
                <a:spcPts val="3204"/>
              </a:lnSpc>
            </a:pPr>
            <a:r>
              <a:rPr lang="en-US" sz="2289">
                <a:solidFill>
                  <a:srgbClr val="101010"/>
                </a:solidFill>
                <a:latin typeface="Montserrat"/>
                <a:ea typeface="Montserrat"/>
                <a:cs typeface="Montserrat"/>
                <a:sym typeface="Montserrat"/>
              </a:rPr>
              <a:t>AWS Glue processes the data using Glue Jobs. This step may include operations like filtering, joining, mapping, and aggregating data, ensuring it’s clean and properly formatted for Redshift.</a:t>
            </a:r>
          </a:p>
          <a:p>
            <a:pPr algn="l">
              <a:lnSpc>
                <a:spcPts val="2784"/>
              </a:lnSpc>
            </a:pPr>
            <a:endParaRPr lang="en-US" sz="2289">
              <a:solidFill>
                <a:srgbClr val="101010"/>
              </a:solidFill>
              <a:latin typeface="Montserrat"/>
              <a:ea typeface="Montserrat"/>
              <a:cs typeface="Montserrat"/>
              <a:sym typeface="Montserrat"/>
            </a:endParaRPr>
          </a:p>
          <a:p>
            <a:pPr marL="0" lvl="0" indent="0" algn="l">
              <a:lnSpc>
                <a:spcPts val="4044"/>
              </a:lnSpc>
              <a:spcBef>
                <a:spcPct val="0"/>
              </a:spcBef>
            </a:pPr>
            <a:endParaRPr lang="en-US" sz="2289">
              <a:solidFill>
                <a:srgbClr val="101010"/>
              </a:solidFill>
              <a:latin typeface="Montserrat"/>
              <a:ea typeface="Montserrat"/>
              <a:cs typeface="Montserrat"/>
              <a:sym typeface="Montserrat"/>
            </a:endParaRPr>
          </a:p>
        </p:txBody>
      </p:sp>
      <p:sp>
        <p:nvSpPr>
          <p:cNvPr id="17" name="TextBox 17"/>
          <p:cNvSpPr txBox="1"/>
          <p:nvPr/>
        </p:nvSpPr>
        <p:spPr>
          <a:xfrm>
            <a:off x="7316751" y="8055873"/>
            <a:ext cx="7495556" cy="1462590"/>
          </a:xfrm>
          <a:prstGeom prst="rect">
            <a:avLst/>
          </a:prstGeom>
        </p:spPr>
        <p:txBody>
          <a:bodyPr lIns="0" tIns="0" rIns="0" bIns="0" rtlCol="0" anchor="t">
            <a:spAutoFit/>
          </a:bodyPr>
          <a:lstStyle/>
          <a:p>
            <a:pPr marL="0" lvl="0" indent="0" algn="l">
              <a:lnSpc>
                <a:spcPts val="3909"/>
              </a:lnSpc>
              <a:spcBef>
                <a:spcPct val="0"/>
              </a:spcBef>
            </a:pPr>
            <a:r>
              <a:rPr lang="en-US" sz="2792">
                <a:solidFill>
                  <a:srgbClr val="101010"/>
                </a:solidFill>
                <a:latin typeface="Montserrat"/>
                <a:ea typeface="Montserrat"/>
                <a:cs typeface="Montserrat"/>
                <a:sym typeface="Montserrat"/>
              </a:rPr>
              <a:t>The data is oaded in the data warehouse using glue   or can also be loaded using the copy command</a:t>
            </a:r>
          </a:p>
        </p:txBody>
      </p:sp>
      <p:sp>
        <p:nvSpPr>
          <p:cNvPr id="18" name="TextBox 18"/>
          <p:cNvSpPr txBox="1"/>
          <p:nvPr/>
        </p:nvSpPr>
        <p:spPr>
          <a:xfrm>
            <a:off x="7108564" y="3320351"/>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01</a:t>
            </a:r>
          </a:p>
        </p:txBody>
      </p:sp>
      <p:sp>
        <p:nvSpPr>
          <p:cNvPr id="19" name="TextBox 19"/>
          <p:cNvSpPr txBox="1"/>
          <p:nvPr/>
        </p:nvSpPr>
        <p:spPr>
          <a:xfrm>
            <a:off x="7037127" y="4373644"/>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02</a:t>
            </a:r>
          </a:p>
        </p:txBody>
      </p:sp>
      <p:sp>
        <p:nvSpPr>
          <p:cNvPr id="20" name="TextBox 20"/>
          <p:cNvSpPr txBox="1"/>
          <p:nvPr/>
        </p:nvSpPr>
        <p:spPr>
          <a:xfrm>
            <a:off x="5585521" y="8057026"/>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03</a:t>
            </a:r>
          </a:p>
        </p:txBody>
      </p:sp>
      <p:grpSp>
        <p:nvGrpSpPr>
          <p:cNvPr id="21" name="Group 21"/>
          <p:cNvGrpSpPr/>
          <p:nvPr/>
        </p:nvGrpSpPr>
        <p:grpSpPr>
          <a:xfrm>
            <a:off x="5099601" y="7176625"/>
            <a:ext cx="457877" cy="45787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23" name="TextBox 23"/>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4" name="Group 24"/>
          <p:cNvGrpSpPr/>
          <p:nvPr/>
        </p:nvGrpSpPr>
        <p:grpSpPr>
          <a:xfrm>
            <a:off x="6054450" y="5686149"/>
            <a:ext cx="457877" cy="457877"/>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26" name="TextBox 26"/>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7" name="Group 27"/>
          <p:cNvGrpSpPr/>
          <p:nvPr/>
        </p:nvGrpSpPr>
        <p:grpSpPr>
          <a:xfrm>
            <a:off x="6054450" y="4121207"/>
            <a:ext cx="457877" cy="457877"/>
            <a:chOff x="0" y="0"/>
            <a:chExt cx="812800" cy="812800"/>
          </a:xfrm>
        </p:grpSpPr>
        <p:sp>
          <p:nvSpPr>
            <p:cNvPr id="28" name="Freeform 2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29" name="TextBox 29"/>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30" name="Group 30"/>
          <p:cNvGrpSpPr/>
          <p:nvPr/>
        </p:nvGrpSpPr>
        <p:grpSpPr>
          <a:xfrm>
            <a:off x="5099601" y="2758149"/>
            <a:ext cx="457877" cy="457877"/>
            <a:chOff x="0" y="0"/>
            <a:chExt cx="812800" cy="812800"/>
          </a:xfrm>
        </p:grpSpPr>
        <p:sp>
          <p:nvSpPr>
            <p:cNvPr id="31" name="Freeform 3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sp>
        <p:sp>
          <p:nvSpPr>
            <p:cNvPr id="32" name="TextBox 3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33" name="Freeform 33"/>
          <p:cNvSpPr/>
          <p:nvPr/>
        </p:nvSpPr>
        <p:spPr>
          <a:xfrm rot="-1898322">
            <a:off x="-1987267" y="8095155"/>
            <a:ext cx="4891502" cy="4903762"/>
          </a:xfrm>
          <a:custGeom>
            <a:avLst/>
            <a:gdLst/>
            <a:ahLst/>
            <a:cxnLst/>
            <a:rect l="l" t="t" r="r" b="b"/>
            <a:pathLst>
              <a:path w="4891502" h="4903762">
                <a:moveTo>
                  <a:pt x="0" y="0"/>
                </a:moveTo>
                <a:lnTo>
                  <a:pt x="4891502" y="0"/>
                </a:lnTo>
                <a:lnTo>
                  <a:pt x="4891502" y="4903762"/>
                </a:lnTo>
                <a:lnTo>
                  <a:pt x="0" y="4903762"/>
                </a:lnTo>
                <a:lnTo>
                  <a:pt x="0" y="0"/>
                </a:lnTo>
                <a:close/>
              </a:path>
            </a:pathLst>
          </a:custGeom>
          <a:blipFill>
            <a:blip r:embed="rId2"/>
            <a:stretch>
              <a:fillRect/>
            </a:stretch>
          </a:blipFill>
        </p:spPr>
      </p:sp>
      <p:sp>
        <p:nvSpPr>
          <p:cNvPr id="34" name="TextBox 34"/>
          <p:cNvSpPr txBox="1"/>
          <p:nvPr/>
        </p:nvSpPr>
        <p:spPr>
          <a:xfrm>
            <a:off x="6054450" y="1227085"/>
            <a:ext cx="1320833" cy="969427"/>
          </a:xfrm>
          <a:prstGeom prst="rect">
            <a:avLst/>
          </a:prstGeom>
        </p:spPr>
        <p:txBody>
          <a:bodyPr lIns="0" tIns="0" rIns="0" bIns="0" rtlCol="0" anchor="t">
            <a:spAutoFit/>
          </a:bodyPr>
          <a:lstStyle/>
          <a:p>
            <a:pPr algn="ctr">
              <a:lnSpc>
                <a:spcPts val="7938"/>
              </a:lnSpc>
            </a:pPr>
            <a:r>
              <a:rPr lang="en-US" sz="5670" b="1">
                <a:solidFill>
                  <a:srgbClr val="FFFFFF"/>
                </a:solidFill>
                <a:latin typeface="Montserrat Bold"/>
                <a:ea typeface="Montserrat Bold"/>
                <a:cs typeface="Montserrat Bold"/>
                <a:sym typeface="Montserrat Bold"/>
              </a:rPr>
              <a:t>01</a:t>
            </a:r>
          </a:p>
        </p:txBody>
      </p:sp>
      <p:sp>
        <p:nvSpPr>
          <p:cNvPr id="35" name="TextBox 35"/>
          <p:cNvSpPr txBox="1"/>
          <p:nvPr/>
        </p:nvSpPr>
        <p:spPr>
          <a:xfrm>
            <a:off x="7965985" y="1274710"/>
            <a:ext cx="7134677" cy="531046"/>
          </a:xfrm>
          <a:prstGeom prst="rect">
            <a:avLst/>
          </a:prstGeom>
        </p:spPr>
        <p:txBody>
          <a:bodyPr lIns="0" tIns="0" rIns="0" bIns="0" rtlCol="0" anchor="t">
            <a:spAutoFit/>
          </a:bodyPr>
          <a:lstStyle/>
          <a:p>
            <a:pPr marL="0" lvl="0" indent="0" algn="l">
              <a:lnSpc>
                <a:spcPts val="4329"/>
              </a:lnSpc>
              <a:spcBef>
                <a:spcPct val="0"/>
              </a:spcBef>
            </a:pPr>
            <a:r>
              <a:rPr lang="en-US" sz="3092" b="1">
                <a:solidFill>
                  <a:srgbClr val="101010"/>
                </a:solidFill>
                <a:latin typeface="Montserrat Bold"/>
                <a:ea typeface="Montserrat Bold"/>
                <a:cs typeface="Montserrat Bold"/>
                <a:sym typeface="Montserrat Bold"/>
              </a:rPr>
              <a:t>EXTRACT</a:t>
            </a:r>
          </a:p>
        </p:txBody>
      </p:sp>
      <p:sp>
        <p:nvSpPr>
          <p:cNvPr id="36" name="TextBox 36"/>
          <p:cNvSpPr txBox="1"/>
          <p:nvPr/>
        </p:nvSpPr>
        <p:spPr>
          <a:xfrm>
            <a:off x="8837537" y="3973193"/>
            <a:ext cx="7134677" cy="531046"/>
          </a:xfrm>
          <a:prstGeom prst="rect">
            <a:avLst/>
          </a:prstGeom>
        </p:spPr>
        <p:txBody>
          <a:bodyPr lIns="0" tIns="0" rIns="0" bIns="0" rtlCol="0" anchor="t">
            <a:spAutoFit/>
          </a:bodyPr>
          <a:lstStyle/>
          <a:p>
            <a:pPr marL="0" lvl="0" indent="0" algn="l">
              <a:lnSpc>
                <a:spcPts val="4329"/>
              </a:lnSpc>
              <a:spcBef>
                <a:spcPct val="0"/>
              </a:spcBef>
            </a:pPr>
            <a:r>
              <a:rPr lang="en-US" sz="3092" b="1">
                <a:solidFill>
                  <a:srgbClr val="101010"/>
                </a:solidFill>
                <a:latin typeface="Montserrat Bold"/>
                <a:ea typeface="Montserrat Bold"/>
                <a:cs typeface="Montserrat Bold"/>
                <a:sym typeface="Montserrat Bold"/>
              </a:rPr>
              <a:t>TRANSFORM</a:t>
            </a:r>
          </a:p>
        </p:txBody>
      </p:sp>
      <p:sp>
        <p:nvSpPr>
          <p:cNvPr id="37" name="TextBox 37"/>
          <p:cNvSpPr txBox="1"/>
          <p:nvPr/>
        </p:nvSpPr>
        <p:spPr>
          <a:xfrm>
            <a:off x="7768981" y="7259351"/>
            <a:ext cx="7134677" cy="531046"/>
          </a:xfrm>
          <a:prstGeom prst="rect">
            <a:avLst/>
          </a:prstGeom>
        </p:spPr>
        <p:txBody>
          <a:bodyPr lIns="0" tIns="0" rIns="0" bIns="0" rtlCol="0" anchor="t">
            <a:spAutoFit/>
          </a:bodyPr>
          <a:lstStyle/>
          <a:p>
            <a:pPr marL="0" lvl="0" indent="0" algn="l">
              <a:lnSpc>
                <a:spcPts val="4329"/>
              </a:lnSpc>
              <a:spcBef>
                <a:spcPct val="0"/>
              </a:spcBef>
            </a:pPr>
            <a:r>
              <a:rPr lang="en-US" sz="3092" b="1">
                <a:solidFill>
                  <a:srgbClr val="101010"/>
                </a:solidFill>
                <a:latin typeface="Montserrat Bold"/>
                <a:ea typeface="Montserrat Bold"/>
                <a:cs typeface="Montserrat Bold"/>
                <a:sym typeface="Montserrat Bold"/>
              </a:rPr>
              <a:t>LOAD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ETL PIPELINES</dc:title>
  <cp:lastModifiedBy>Peter Njathi</cp:lastModifiedBy>
  <cp:revision>2</cp:revision>
  <dcterms:created xsi:type="dcterms:W3CDTF">2006-08-16T00:00:00Z</dcterms:created>
  <dcterms:modified xsi:type="dcterms:W3CDTF">2024-09-05T20:07:47Z</dcterms:modified>
  <dc:identifier>DAGP1WZPc_I</dc:identifier>
</cp:coreProperties>
</file>