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2">
  <p:sldMasterIdLst>
    <p:sldMasterId id="2147483648" r:id="rId1"/>
  </p:sldMasterIdLst>
  <p:notesMasterIdLst>
    <p:notesMasterId r:id="rId26"/>
  </p:notesMasterIdLst>
  <p:sldIdLst>
    <p:sldId id="260" r:id="rId2"/>
    <p:sldId id="263" r:id="rId3"/>
    <p:sldId id="264" r:id="rId4"/>
    <p:sldId id="265" r:id="rId5"/>
    <p:sldId id="266" r:id="rId6"/>
    <p:sldId id="267" r:id="rId7"/>
    <p:sldId id="269" r:id="rId8"/>
    <p:sldId id="268" r:id="rId9"/>
    <p:sldId id="270" r:id="rId10"/>
    <p:sldId id="271" r:id="rId11"/>
    <p:sldId id="272" r:id="rId12"/>
    <p:sldId id="273" r:id="rId13"/>
    <p:sldId id="274" r:id="rId14"/>
    <p:sldId id="275" r:id="rId15"/>
    <p:sldId id="276" r:id="rId16"/>
    <p:sldId id="277" r:id="rId17"/>
    <p:sldId id="278" r:id="rId18"/>
    <p:sldId id="288" r:id="rId19"/>
    <p:sldId id="279" r:id="rId20"/>
    <p:sldId id="286" r:id="rId21"/>
    <p:sldId id="280" r:id="rId22"/>
    <p:sldId id="281" r:id="rId23"/>
    <p:sldId id="285" r:id="rId24"/>
    <p:sldId id="287" r:id="rId25"/>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Προεπιλεγμένη ενότητα" id="{6881FC00-99E9-4C6D-89B0-374B699C9467}">
          <p14:sldIdLst>
            <p14:sldId id="260"/>
          </p14:sldIdLst>
        </p14:section>
        <p14:section name="Introduction" id="{F28DE31D-2288-4DBE-A995-38C5075F1357}">
          <p14:sldIdLst>
            <p14:sldId id="263"/>
          </p14:sldIdLst>
        </p14:section>
        <p14:section name="Literature Review" id="{800E1D7A-FFEB-4239-AAB6-A762B8250B2A}">
          <p14:sldIdLst>
            <p14:sldId id="264"/>
            <p14:sldId id="265"/>
            <p14:sldId id="266"/>
          </p14:sldIdLst>
        </p14:section>
        <p14:section name="Data" id="{7DCE047D-01D8-455A-8D5F-97B660AF93CF}">
          <p14:sldIdLst>
            <p14:sldId id="267"/>
            <p14:sldId id="269"/>
            <p14:sldId id="268"/>
            <p14:sldId id="270"/>
          </p14:sldIdLst>
        </p14:section>
        <p14:section name="Methodology" id="{12BD35EA-7055-4008-AE90-16F6464E4831}">
          <p14:sldIdLst>
            <p14:sldId id="271"/>
            <p14:sldId id="272"/>
            <p14:sldId id="273"/>
            <p14:sldId id="274"/>
          </p14:sldIdLst>
        </p14:section>
        <p14:section name="Results" id="{F179E7A9-349E-417C-9DBA-528E002059A4}">
          <p14:sldIdLst>
            <p14:sldId id="275"/>
            <p14:sldId id="276"/>
            <p14:sldId id="277"/>
            <p14:sldId id="278"/>
          </p14:sldIdLst>
        </p14:section>
        <p14:section name="Conclusions" id="{68F4AE97-2398-40BA-8395-87D1FD9078DC}">
          <p14:sldIdLst>
            <p14:sldId id="288"/>
            <p14:sldId id="279"/>
            <p14:sldId id="286"/>
            <p14:sldId id="280"/>
            <p14:sldId id="281"/>
          </p14:sldIdLst>
        </p14:section>
        <p14:section name="References" id="{2E0A2C17-6B55-4DD1-A40E-24A6450B0D85}">
          <p14:sldIdLst>
            <p14:sldId id="285"/>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362F4-37B9-439E-A931-B5F1854C96AA}" type="datetimeFigureOut">
              <a:rPr lang="el-GR" smtClean="0"/>
              <a:t>6/9/2023</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85384-2963-42A9-A834-AB4F2DC86BF7}" type="slidenum">
              <a:rPr lang="el-GR" smtClean="0"/>
              <a:t>‹#›</a:t>
            </a:fld>
            <a:endParaRPr lang="el-GR"/>
          </a:p>
        </p:txBody>
      </p:sp>
    </p:spTree>
    <p:extLst>
      <p:ext uri="{BB962C8B-B14F-4D97-AF65-F5344CB8AC3E}">
        <p14:creationId xmlns:p14="http://schemas.microsoft.com/office/powerpoint/2010/main" val="140829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9F85384-2963-42A9-A834-AB4F2DC86BF7}" type="slidenum">
              <a:rPr lang="el-GR" smtClean="0"/>
              <a:t>2</a:t>
            </a:fld>
            <a:endParaRPr lang="el-GR"/>
          </a:p>
        </p:txBody>
      </p:sp>
    </p:spTree>
    <p:extLst>
      <p:ext uri="{BB962C8B-B14F-4D97-AF65-F5344CB8AC3E}">
        <p14:creationId xmlns:p14="http://schemas.microsoft.com/office/powerpoint/2010/main" val="37482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1" hasCustomPrompt="1"/>
          </p:nvPr>
        </p:nvSpPr>
        <p:spPr>
          <a:xfrm>
            <a:off x="1074420" y="1057481"/>
            <a:ext cx="10001249" cy="370800"/>
          </a:xfrm>
          <a:prstGeom prst="rect">
            <a:avLst/>
          </a:prstGeom>
        </p:spPr>
        <p:txBody>
          <a:bodyPr anchor="ctr" anchorCtr="0">
            <a:noAutofit/>
          </a:bodyPr>
          <a:lstStyle>
            <a:lvl1pPr marL="0" indent="0" algn="ctr">
              <a:buNone/>
              <a:defRPr sz="2800" baseline="0">
                <a:solidFill>
                  <a:srgbClr val="990B2D"/>
                </a:solidFill>
              </a:defRPr>
            </a:lvl1pPr>
            <a:lvl2pPr marL="457200" indent="0">
              <a:buNone/>
              <a:defRPr/>
            </a:lvl2pPr>
          </a:lstStyle>
          <a:p>
            <a:pPr lvl="0"/>
            <a:r>
              <a:rPr lang="el-GR" dirty="0"/>
              <a:t>Τίτλος διπλωματικής εργασίας</a:t>
            </a:r>
          </a:p>
        </p:txBody>
      </p:sp>
      <p:sp>
        <p:nvSpPr>
          <p:cNvPr id="3" name="Text Placeholder 26">
            <a:extLst>
              <a:ext uri="{FF2B5EF4-FFF2-40B4-BE49-F238E27FC236}">
                <a16:creationId xmlns:a16="http://schemas.microsoft.com/office/drawing/2014/main" id="{EACACE9C-AF23-63AA-D0AB-693F928BF46B}"/>
              </a:ext>
            </a:extLst>
          </p:cNvPr>
          <p:cNvSpPr>
            <a:spLocks noGrp="1"/>
          </p:cNvSpPr>
          <p:nvPr>
            <p:ph type="body" sz="quarter" idx="13" hasCustomPrompt="1"/>
          </p:nvPr>
        </p:nvSpPr>
        <p:spPr>
          <a:xfrm>
            <a:off x="3774245" y="2352333"/>
            <a:ext cx="4643503" cy="370800"/>
          </a:xfrm>
          <a:prstGeom prst="rect">
            <a:avLst/>
          </a:prstGeom>
        </p:spPr>
        <p:txBody>
          <a:bodyPr anchor="ctr" anchorCtr="0">
            <a:noAutofit/>
          </a:bodyPr>
          <a:lstStyle>
            <a:lvl1pPr marL="0" indent="0" algn="ctr">
              <a:buNone/>
              <a:defRPr sz="2400" baseline="0"/>
            </a:lvl1pPr>
            <a:lvl2pPr marL="457200" indent="0">
              <a:buNone/>
              <a:defRPr/>
            </a:lvl2pPr>
          </a:lstStyle>
          <a:p>
            <a:pPr lvl="0"/>
            <a:r>
              <a:rPr lang="en-US" dirty="0" err="1"/>
              <a:t>Ό</a:t>
            </a:r>
            <a:r>
              <a:rPr lang="el-GR" dirty="0" err="1"/>
              <a:t>νομα</a:t>
            </a:r>
            <a:r>
              <a:rPr lang="el-GR" dirty="0"/>
              <a:t> Επώνυμο</a:t>
            </a:r>
          </a:p>
        </p:txBody>
      </p:sp>
      <p:sp>
        <p:nvSpPr>
          <p:cNvPr id="5" name="TextBox 4">
            <a:extLst>
              <a:ext uri="{FF2B5EF4-FFF2-40B4-BE49-F238E27FC236}">
                <a16:creationId xmlns:a16="http://schemas.microsoft.com/office/drawing/2014/main" id="{B24CB361-F4E5-CCB0-37CB-74B1FE9C9EF3}"/>
              </a:ext>
            </a:extLst>
          </p:cNvPr>
          <p:cNvSpPr txBox="1"/>
          <p:nvPr userDrawn="1"/>
        </p:nvSpPr>
        <p:spPr>
          <a:xfrm>
            <a:off x="3513399" y="3167758"/>
            <a:ext cx="5165196" cy="1323439"/>
          </a:xfrm>
          <a:prstGeom prst="rect">
            <a:avLst/>
          </a:prstGeom>
          <a:noFill/>
        </p:spPr>
        <p:txBody>
          <a:bodyPr wrap="none" rtlCol="0">
            <a:spAutoFit/>
          </a:bodyPr>
          <a:lstStyle/>
          <a:p>
            <a:pPr algn="ctr"/>
            <a:r>
              <a:rPr lang="el-GR" sz="1600" i="1" dirty="0"/>
              <a:t>Μεταπτυχιακό Δίπλωμα Ειδίκευσης</a:t>
            </a:r>
          </a:p>
          <a:p>
            <a:pPr algn="ctr"/>
            <a:r>
              <a:rPr lang="el-GR" sz="1600" i="1" dirty="0"/>
              <a:t>Εφαρμοσμένη Οικονομική και Ανάλυση Δεδομένων</a:t>
            </a:r>
          </a:p>
          <a:p>
            <a:pPr algn="ctr"/>
            <a:r>
              <a:rPr lang="el-GR" sz="1600" dirty="0"/>
              <a:t>Τμήμα Οικονομικών Επιστημών</a:t>
            </a:r>
          </a:p>
          <a:p>
            <a:pPr algn="ctr"/>
            <a:r>
              <a:rPr lang="el-GR" sz="1600" dirty="0"/>
              <a:t>Σχολή Οικονομικών Επιστημών και Διοίκησης Επιχειρήσεων</a:t>
            </a:r>
          </a:p>
          <a:p>
            <a:pPr algn="ctr"/>
            <a:r>
              <a:rPr lang="el-GR" sz="1600" dirty="0"/>
              <a:t>ΠΑΝΕΠΙΣΤΗΜΙΟ ΠΑΤΡΩΝ</a:t>
            </a:r>
            <a:endParaRPr lang="en-GR" sz="2400" dirty="0"/>
          </a:p>
        </p:txBody>
      </p:sp>
      <p:pic>
        <p:nvPicPr>
          <p:cNvPr id="11" name="Picture 10" descr="A picture containing text, orange&#10;&#10;Description automatically generated">
            <a:extLst>
              <a:ext uri="{FF2B5EF4-FFF2-40B4-BE49-F238E27FC236}">
                <a16:creationId xmlns:a16="http://schemas.microsoft.com/office/drawing/2014/main" id="{734AB7B9-BBE3-4399-4860-FE4D9BA5ED3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028873" y="4427808"/>
            <a:ext cx="2134249" cy="2134249"/>
          </a:xfrm>
          <a:prstGeom prst="rect">
            <a:avLst/>
          </a:prstGeom>
        </p:spPr>
      </p:pic>
      <p:sp>
        <p:nvSpPr>
          <p:cNvPr id="6" name="Text Placeholder 5"/>
          <p:cNvSpPr>
            <a:spLocks noGrp="1"/>
          </p:cNvSpPr>
          <p:nvPr>
            <p:ph type="body" sz="quarter" idx="14" hasCustomPrompt="1"/>
          </p:nvPr>
        </p:nvSpPr>
        <p:spPr>
          <a:xfrm>
            <a:off x="80362" y="6619461"/>
            <a:ext cx="3974805" cy="208722"/>
          </a:xfrm>
          <a:prstGeom prst="rect">
            <a:avLst/>
          </a:prstGeom>
        </p:spPr>
        <p:txBody>
          <a:bodyPr/>
          <a:lstStyle>
            <a:lvl1pPr marL="0" indent="0">
              <a:buNone/>
              <a:defRPr sz="1400">
                <a:solidFill>
                  <a:schemeClr val="bg1">
                    <a:lumMod val="95000"/>
                  </a:schemeClr>
                </a:solidFill>
              </a:defRPr>
            </a:lvl1pPr>
          </a:lstStyle>
          <a:p>
            <a:pPr lvl="0"/>
            <a:r>
              <a:rPr lang="el-GR" dirty="0"/>
              <a:t>Συγγραφέας</a:t>
            </a:r>
          </a:p>
        </p:txBody>
      </p:sp>
      <p:sp>
        <p:nvSpPr>
          <p:cNvPr id="8" name="Text Placeholder 7"/>
          <p:cNvSpPr>
            <a:spLocks noGrp="1"/>
          </p:cNvSpPr>
          <p:nvPr>
            <p:ph type="body" sz="quarter" idx="15" hasCustomPrompt="1"/>
          </p:nvPr>
        </p:nvSpPr>
        <p:spPr>
          <a:xfrm>
            <a:off x="4412559" y="6619461"/>
            <a:ext cx="4105275" cy="236917"/>
          </a:xfrm>
          <a:prstGeom prst="rect">
            <a:avLst/>
          </a:prstGeom>
        </p:spPr>
        <p:txBody>
          <a:bodyPr/>
          <a:lstStyle>
            <a:lvl1pPr marL="0" indent="0">
              <a:buNone/>
              <a:defRPr sz="1400">
                <a:solidFill>
                  <a:srgbClr val="990B2D"/>
                </a:solidFill>
              </a:defRPr>
            </a:lvl1pPr>
          </a:lstStyle>
          <a:p>
            <a:pPr lvl="0"/>
            <a:r>
              <a:rPr lang="el-GR" dirty="0"/>
              <a:t>Τίτλος</a:t>
            </a:r>
          </a:p>
        </p:txBody>
      </p:sp>
    </p:spTree>
    <p:extLst>
      <p:ext uri="{BB962C8B-B14F-4D97-AF65-F5344CB8AC3E}">
        <p14:creationId xmlns:p14="http://schemas.microsoft.com/office/powerpoint/2010/main" val="285169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0333D6-EEF4-E691-056F-D3F45440B2EB}"/>
              </a:ext>
            </a:extLst>
          </p:cNvPr>
          <p:cNvPicPr>
            <a:picLocks noChangeAspect="1"/>
          </p:cNvPicPr>
          <p:nvPr userDrawn="1"/>
        </p:nvPicPr>
        <p:blipFill>
          <a:blip r:embed="rId2"/>
          <a:stretch>
            <a:fillRect/>
          </a:stretch>
        </p:blipFill>
        <p:spPr>
          <a:xfrm>
            <a:off x="0" y="359573"/>
            <a:ext cx="12192000" cy="588953"/>
          </a:xfrm>
          <a:prstGeom prst="rect">
            <a:avLst/>
          </a:prstGeom>
        </p:spPr>
      </p:pic>
      <p:sp>
        <p:nvSpPr>
          <p:cNvPr id="2" name="Title 1"/>
          <p:cNvSpPr>
            <a:spLocks noGrp="1"/>
          </p:cNvSpPr>
          <p:nvPr>
            <p:ph type="title"/>
          </p:nvPr>
        </p:nvSpPr>
        <p:spPr/>
        <p:txBody>
          <a:bodyPr/>
          <a:lstStyle/>
          <a:p>
            <a:r>
              <a:rPr lang="en-US"/>
              <a:t>Click to edit Master title style</a:t>
            </a:r>
            <a:endParaRPr lang="el-GR" dirty="0"/>
          </a:p>
        </p:txBody>
      </p:sp>
      <p:sp>
        <p:nvSpPr>
          <p:cNvPr id="3" name="Content Placeholder 2"/>
          <p:cNvSpPr>
            <a:spLocks noGrp="1"/>
          </p:cNvSpPr>
          <p:nvPr>
            <p:ph idx="1"/>
          </p:nvPr>
        </p:nvSpPr>
        <p:spPr>
          <a:xfrm>
            <a:off x="825616" y="1532572"/>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9" name="Text Placeholder 26">
            <a:extLst>
              <a:ext uri="{FF2B5EF4-FFF2-40B4-BE49-F238E27FC236}">
                <a16:creationId xmlns:a16="http://schemas.microsoft.com/office/drawing/2014/main" id="{F660BD1E-5759-1B8B-DF8A-FADFB18E3F20}"/>
              </a:ext>
            </a:extLst>
          </p:cNvPr>
          <p:cNvSpPr>
            <a:spLocks noGrp="1"/>
          </p:cNvSpPr>
          <p:nvPr>
            <p:ph type="body" sz="quarter" idx="13" hasCustomPrompt="1"/>
          </p:nvPr>
        </p:nvSpPr>
        <p:spPr>
          <a:xfrm>
            <a:off x="91440" y="468649"/>
            <a:ext cx="10001249" cy="370800"/>
          </a:xfrm>
          <a:prstGeom prst="rect">
            <a:avLst/>
          </a:prstGeom>
        </p:spPr>
        <p:txBody>
          <a:bodyPr anchor="ctr" anchorCtr="0">
            <a:noAutofit/>
          </a:bodyPr>
          <a:lstStyle>
            <a:lvl1pPr marL="0" indent="0" algn="l">
              <a:buNone/>
              <a:defRPr sz="2800" i="0" baseline="0">
                <a:solidFill>
                  <a:srgbClr val="990B2D"/>
                </a:solidFill>
              </a:defRPr>
            </a:lvl1pPr>
            <a:lvl2pPr marL="457200" indent="0">
              <a:buNone/>
              <a:defRPr/>
            </a:lvl2pPr>
          </a:lstStyle>
          <a:p>
            <a:pPr lvl="0"/>
            <a:r>
              <a:rPr lang="el-GR" dirty="0"/>
              <a:t>Τ</a:t>
            </a:r>
            <a:r>
              <a:rPr lang="en-US" dirty="0" err="1"/>
              <a:t>ί</a:t>
            </a:r>
            <a:r>
              <a:rPr lang="el-GR" dirty="0" err="1"/>
              <a:t>τλος</a:t>
            </a:r>
            <a:r>
              <a:rPr lang="el-GR" dirty="0"/>
              <a:t> ενότητας</a:t>
            </a:r>
          </a:p>
        </p:txBody>
      </p:sp>
      <p:sp>
        <p:nvSpPr>
          <p:cNvPr id="10" name="Slide Number Placeholder 6">
            <a:extLst>
              <a:ext uri="{FF2B5EF4-FFF2-40B4-BE49-F238E27FC236}">
                <a16:creationId xmlns:a16="http://schemas.microsoft.com/office/drawing/2014/main" id="{B623E859-9AE8-D439-ADA8-C4BCA54989C8}"/>
              </a:ext>
            </a:extLst>
          </p:cNvPr>
          <p:cNvSpPr>
            <a:spLocks noGrp="1"/>
          </p:cNvSpPr>
          <p:nvPr>
            <p:ph type="sldNum" sz="quarter" idx="12"/>
          </p:nvPr>
        </p:nvSpPr>
        <p:spPr>
          <a:xfrm>
            <a:off x="8721090" y="6609522"/>
            <a:ext cx="3275440" cy="228600"/>
          </a:xfrm>
          <a:prstGeom prst="rect">
            <a:avLst/>
          </a:prstGeom>
        </p:spPr>
        <p:txBody>
          <a:bodyPr/>
          <a:lstStyle>
            <a:lvl1pPr>
              <a:defRPr sz="1400" baseline="0">
                <a:solidFill>
                  <a:srgbClr val="990B2D"/>
                </a:solidFill>
              </a:defRPr>
            </a:lvl1pPr>
          </a:lstStyle>
          <a:p>
            <a:pPr algn="r"/>
            <a:fld id="{28C4B9FD-BBCD-4D20-BE68-D5FD8F544B57}" type="slidenum">
              <a:rPr lang="el-GR" smtClean="0"/>
              <a:pPr algn="r"/>
              <a:t>‹#›</a:t>
            </a:fld>
            <a:endParaRPr lang="el-GR" dirty="0"/>
          </a:p>
        </p:txBody>
      </p:sp>
      <p:sp>
        <p:nvSpPr>
          <p:cNvPr id="6" name="Text Placeholder 5"/>
          <p:cNvSpPr>
            <a:spLocks noGrp="1"/>
          </p:cNvSpPr>
          <p:nvPr>
            <p:ph type="body" sz="quarter" idx="14" hasCustomPrompt="1"/>
          </p:nvPr>
        </p:nvSpPr>
        <p:spPr>
          <a:xfrm>
            <a:off x="80362" y="6619461"/>
            <a:ext cx="3974805" cy="208722"/>
          </a:xfrm>
          <a:prstGeom prst="rect">
            <a:avLst/>
          </a:prstGeom>
        </p:spPr>
        <p:txBody>
          <a:bodyPr/>
          <a:lstStyle>
            <a:lvl1pPr marL="0" indent="0">
              <a:buNone/>
              <a:defRPr sz="1400">
                <a:solidFill>
                  <a:schemeClr val="bg1">
                    <a:lumMod val="95000"/>
                  </a:schemeClr>
                </a:solidFill>
              </a:defRPr>
            </a:lvl1pPr>
          </a:lstStyle>
          <a:p>
            <a:pPr lvl="0"/>
            <a:r>
              <a:rPr lang="el-GR" dirty="0"/>
              <a:t>Συγγραφέας</a:t>
            </a:r>
          </a:p>
        </p:txBody>
      </p:sp>
      <p:sp>
        <p:nvSpPr>
          <p:cNvPr id="14" name="Text Placeholder 5"/>
          <p:cNvSpPr>
            <a:spLocks noGrp="1"/>
          </p:cNvSpPr>
          <p:nvPr>
            <p:ph type="body" sz="quarter" idx="16" hasCustomPrompt="1"/>
          </p:nvPr>
        </p:nvSpPr>
        <p:spPr>
          <a:xfrm>
            <a:off x="91440" y="42448"/>
            <a:ext cx="5911795" cy="287307"/>
          </a:xfrm>
          <a:prstGeom prst="rect">
            <a:avLst/>
          </a:prstGeom>
        </p:spPr>
        <p:txBody>
          <a:bodyPr/>
          <a:lstStyle>
            <a:lvl1pPr marL="0" indent="0" algn="r">
              <a:buNone/>
              <a:defRPr sz="1600">
                <a:solidFill>
                  <a:schemeClr val="bg1">
                    <a:lumMod val="95000"/>
                  </a:schemeClr>
                </a:solidFill>
              </a:defRPr>
            </a:lvl1pPr>
          </a:lstStyle>
          <a:p>
            <a:pPr lvl="0"/>
            <a:r>
              <a:rPr lang="el-GR" dirty="0"/>
              <a:t>Ενότητα</a:t>
            </a:r>
          </a:p>
        </p:txBody>
      </p:sp>
      <p:sp>
        <p:nvSpPr>
          <p:cNvPr id="15" name="Text Placeholder 5"/>
          <p:cNvSpPr>
            <a:spLocks noGrp="1"/>
          </p:cNvSpPr>
          <p:nvPr>
            <p:ph type="body" sz="quarter" idx="17" hasCustomPrompt="1"/>
          </p:nvPr>
        </p:nvSpPr>
        <p:spPr>
          <a:xfrm>
            <a:off x="6096000" y="52851"/>
            <a:ext cx="5911795" cy="287307"/>
          </a:xfrm>
          <a:prstGeom prst="rect">
            <a:avLst/>
          </a:prstGeom>
        </p:spPr>
        <p:txBody>
          <a:bodyPr/>
          <a:lstStyle>
            <a:lvl1pPr marL="0" indent="0" algn="l">
              <a:buNone/>
              <a:defRPr sz="1600">
                <a:solidFill>
                  <a:srgbClr val="C00000"/>
                </a:solidFill>
              </a:defRPr>
            </a:lvl1pPr>
          </a:lstStyle>
          <a:p>
            <a:pPr lvl="0"/>
            <a:r>
              <a:rPr lang="el-GR" dirty="0" err="1"/>
              <a:t>Υποενότητα</a:t>
            </a:r>
            <a:endParaRPr lang="el-GR" dirty="0"/>
          </a:p>
        </p:txBody>
      </p:sp>
      <p:sp>
        <p:nvSpPr>
          <p:cNvPr id="11" name="Text Placeholder 7"/>
          <p:cNvSpPr>
            <a:spLocks noGrp="1"/>
          </p:cNvSpPr>
          <p:nvPr>
            <p:ph type="body" sz="quarter" idx="15" hasCustomPrompt="1"/>
          </p:nvPr>
        </p:nvSpPr>
        <p:spPr>
          <a:xfrm>
            <a:off x="4412559" y="6619461"/>
            <a:ext cx="4105275" cy="236917"/>
          </a:xfrm>
          <a:prstGeom prst="rect">
            <a:avLst/>
          </a:prstGeom>
        </p:spPr>
        <p:txBody>
          <a:bodyPr/>
          <a:lstStyle>
            <a:lvl1pPr marL="0" indent="0">
              <a:buNone/>
              <a:defRPr sz="1400">
                <a:solidFill>
                  <a:srgbClr val="990B2D"/>
                </a:solidFill>
              </a:defRPr>
            </a:lvl1pPr>
          </a:lstStyle>
          <a:p>
            <a:pPr lvl="0"/>
            <a:r>
              <a:rPr lang="el-GR" dirty="0"/>
              <a:t>Τίτλος</a:t>
            </a:r>
          </a:p>
        </p:txBody>
      </p:sp>
    </p:spTree>
    <p:extLst>
      <p:ext uri="{BB962C8B-B14F-4D97-AF65-F5344CB8AC3E}">
        <p14:creationId xmlns:p14="http://schemas.microsoft.com/office/powerpoint/2010/main" val="15885738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6326" y="3999865"/>
            <a:ext cx="7524000" cy="1325563"/>
          </a:xfrm>
          <a:prstGeom prst="rect">
            <a:avLst/>
          </a:prstGeom>
        </p:spPr>
        <p:txBody>
          <a:bodyPr vert="horz" lIns="91440" tIns="45720" rIns="91440" bIns="45720" rtlCol="0" anchor="t">
            <a:normAutofit/>
          </a:bodyPr>
          <a:lstStyle/>
          <a:p>
            <a:r>
              <a:rPr lang="en-US" dirty="0"/>
              <a:t>Click to edit Master title style</a:t>
            </a:r>
            <a:endParaRPr lang="el-GR" dirty="0"/>
          </a:p>
        </p:txBody>
      </p:sp>
      <p:pic>
        <p:nvPicPr>
          <p:cNvPr id="3" name="Picture 2">
            <a:extLst>
              <a:ext uri="{FF2B5EF4-FFF2-40B4-BE49-F238E27FC236}">
                <a16:creationId xmlns:a16="http://schemas.microsoft.com/office/drawing/2014/main" id="{E93A43CF-A994-42A6-F54D-5E578B33A474}"/>
              </a:ext>
            </a:extLst>
          </p:cNvPr>
          <p:cNvPicPr>
            <a:picLocks noChangeAspect="1"/>
          </p:cNvPicPr>
          <p:nvPr userDrawn="1"/>
        </p:nvPicPr>
        <p:blipFill>
          <a:blip r:embed="rId4"/>
          <a:stretch>
            <a:fillRect/>
          </a:stretch>
        </p:blipFill>
        <p:spPr>
          <a:xfrm>
            <a:off x="0" y="-3609"/>
            <a:ext cx="12192000" cy="367917"/>
          </a:xfrm>
          <a:prstGeom prst="rect">
            <a:avLst/>
          </a:prstGeom>
        </p:spPr>
      </p:pic>
      <p:pic>
        <p:nvPicPr>
          <p:cNvPr id="4" name="Picture 3">
            <a:extLst>
              <a:ext uri="{FF2B5EF4-FFF2-40B4-BE49-F238E27FC236}">
                <a16:creationId xmlns:a16="http://schemas.microsoft.com/office/drawing/2014/main" id="{F0F792E0-C7A5-F6CD-8755-CB47DE7DE611}"/>
              </a:ext>
            </a:extLst>
          </p:cNvPr>
          <p:cNvPicPr>
            <a:picLocks noChangeAspect="1"/>
          </p:cNvPicPr>
          <p:nvPr userDrawn="1"/>
        </p:nvPicPr>
        <p:blipFill>
          <a:blip r:embed="rId5"/>
          <a:stretch>
            <a:fillRect/>
          </a:stretch>
        </p:blipFill>
        <p:spPr>
          <a:xfrm>
            <a:off x="0" y="6605048"/>
            <a:ext cx="12192000" cy="262891"/>
          </a:xfrm>
          <a:prstGeom prst="rect">
            <a:avLst/>
          </a:prstGeom>
        </p:spPr>
      </p:pic>
    </p:spTree>
    <p:extLst>
      <p:ext uri="{BB962C8B-B14F-4D97-AF65-F5344CB8AC3E}">
        <p14:creationId xmlns:p14="http://schemas.microsoft.com/office/powerpoint/2010/main" val="3933841515"/>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E1E8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E1E8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E1E8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CE1E8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CE1E8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onlinelibrary.wiley.com/doi/abs/10.1111/1468-2257.00215" TargetMode="External"/><Relationship Id="rId3" Type="http://schemas.openxmlformats.org/officeDocument/2006/relationships/hyperlink" Target="https://www.sciencedirect.com/science/article/pii/S0378426605001810" TargetMode="External"/><Relationship Id="rId7" Type="http://schemas.openxmlformats.org/officeDocument/2006/relationships/hyperlink" Target="https://pubsonline.informs.org/doi/abs/10.1287/mnsc.48.6.732.188" TargetMode="External"/><Relationship Id="rId12" Type="http://schemas.openxmlformats.org/officeDocument/2006/relationships/hyperlink" Target="https://www.sciencedirect.com/science/article/pii/S096585641400233X" TargetMode="External"/><Relationship Id="rId2" Type="http://schemas.openxmlformats.org/officeDocument/2006/relationships/hyperlink" Target="http://www.nber.org/papers/w29729" TargetMode="External"/><Relationship Id="rId1" Type="http://schemas.openxmlformats.org/officeDocument/2006/relationships/slideLayout" Target="../slideLayouts/slideLayout2.xml"/><Relationship Id="rId6" Type="http://schemas.openxmlformats.org/officeDocument/2006/relationships/hyperlink" Target="https://onlinelibrary.wiley.com/doi/epdf/10.1111/grow.12514" TargetMode="External"/><Relationship Id="rId11" Type="http://schemas.openxmlformats.org/officeDocument/2006/relationships/hyperlink" Target="http://www.crepe.e.u-tokyo.ac.jp/results/2020/CREPEDP91.pdf" TargetMode="External"/><Relationship Id="rId5" Type="http://schemas.openxmlformats.org/officeDocument/2006/relationships/hyperlink" Target="https://onlinelibrary.wiley.com/doi/abs/10.1111/j.1468-2257.2008.00422.x" TargetMode="External"/><Relationship Id="rId10" Type="http://schemas.openxmlformats.org/officeDocument/2006/relationships/hyperlink" Target="https://www.tandfonline.com/doi/full/10.1080/10971475.2020.1792068" TargetMode="External"/><Relationship Id="rId4" Type="http://schemas.openxmlformats.org/officeDocument/2006/relationships/hyperlink" Target="https://onlinelibrary.wiley.com/doi/full/10.1111/ajae.12170" TargetMode="External"/><Relationship Id="rId9" Type="http://schemas.openxmlformats.org/officeDocument/2006/relationships/hyperlink" Target="https://link.springer.com/article/10.1007/s11747-021-00773-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827" y="2326785"/>
            <a:ext cx="5202263" cy="1375593"/>
          </a:xfrm>
        </p:spPr>
        <p:txBody>
          <a:bodyPr anchor="ctr">
            <a:noAutofit/>
          </a:bodyPr>
          <a:lstStyle/>
          <a:p>
            <a:pPr marL="0" marR="0" lvl="0" indent="0" algn="ctr" defTabSz="914400" rtl="0" eaLnBrk="1" fontAlgn="auto" latinLnBrk="0" hangingPunct="1">
              <a:lnSpc>
                <a:spcPct val="100000"/>
              </a:lnSpc>
              <a:spcBef>
                <a:spcPts val="0"/>
              </a:spcBef>
              <a:spcAft>
                <a:spcPts val="0"/>
              </a:spcAft>
              <a:tabLst/>
              <a:defRPr/>
            </a:pPr>
            <a:r>
              <a:rPr kumimoji="0" lang="en-US" sz="1600" b="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Postgraduate Diploma of Specialization</a:t>
            </a:r>
            <a:br>
              <a:rPr lang="el-GR" sz="1600" dirty="0">
                <a:solidFill>
                  <a:prstClr val="black"/>
                </a:solidFill>
                <a:latin typeface="Times New Roman" pitchFamily="18" charset="0"/>
                <a:ea typeface="+mn-ea"/>
                <a:cs typeface="Times New Roman" pitchFamily="18" charset="0"/>
              </a:rPr>
            </a:br>
            <a:r>
              <a:rPr kumimoji="0" lang="en-US" sz="1600" b="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Applied Economics and Data Analysis</a:t>
            </a:r>
            <a:br>
              <a:rPr kumimoji="0" lang="el-GR" sz="1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br>
            <a:r>
              <a:rPr kumimoji="0" lang="en-US" sz="1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Department of Economics</a:t>
            </a:r>
            <a:br>
              <a:rPr kumimoji="0" lang="el-GR" sz="1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br>
            <a:r>
              <a:rPr kumimoji="0" lang="en-US" sz="1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School of Economics and Business Administration</a:t>
            </a:r>
            <a:br>
              <a:rPr kumimoji="0" lang="el-GR" sz="1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br>
            <a:r>
              <a:rPr kumimoji="0" lang="en-US" sz="1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University Of Patras</a:t>
            </a:r>
            <a:endParaRPr lang="el-GR" sz="1600" dirty="0"/>
          </a:p>
        </p:txBody>
      </p:sp>
      <p:sp>
        <p:nvSpPr>
          <p:cNvPr id="4" name="Text Placeholder 3"/>
          <p:cNvSpPr>
            <a:spLocks noGrp="1"/>
          </p:cNvSpPr>
          <p:nvPr>
            <p:ph type="body" sz="quarter" idx="13"/>
          </p:nvPr>
        </p:nvSpPr>
        <p:spPr>
          <a:xfrm>
            <a:off x="1848694" y="1040524"/>
            <a:ext cx="9613494" cy="1058532"/>
          </a:xfrm>
        </p:spPr>
        <p:txBody>
          <a:bodyPr/>
          <a:lstStyle/>
          <a:p>
            <a:r>
              <a:rPr lang="en-US" dirty="0"/>
              <a:t>E-commerce: trends and effects on the Greek economy</a:t>
            </a:r>
          </a:p>
          <a:p>
            <a:endParaRPr lang="el-GR" dirty="0"/>
          </a:p>
        </p:txBody>
      </p:sp>
      <p:sp>
        <p:nvSpPr>
          <p:cNvPr id="5" name="Slide Number Placeholder 4"/>
          <p:cNvSpPr>
            <a:spLocks noGrp="1"/>
          </p:cNvSpPr>
          <p:nvPr>
            <p:ph type="sldNum" sz="quarter" idx="12"/>
          </p:nvPr>
        </p:nvSpPr>
        <p:spPr/>
        <p:txBody>
          <a:bodyPr/>
          <a:lstStyle/>
          <a:p>
            <a:pPr algn="r"/>
            <a:fld id="{28C4B9FD-BBCD-4D20-BE68-D5FD8F544B57}" type="slidenum">
              <a:rPr lang="el-GR" smtClean="0"/>
              <a:pPr algn="r"/>
              <a:t>1</a:t>
            </a:fld>
            <a:endParaRPr lang="el-GR" dirty="0"/>
          </a:p>
        </p:txBody>
      </p:sp>
      <p:sp>
        <p:nvSpPr>
          <p:cNvPr id="6" name="Text Placeholder 5"/>
          <p:cNvSpPr>
            <a:spLocks noGrp="1"/>
          </p:cNvSpPr>
          <p:nvPr>
            <p:ph type="body" sz="quarter" idx="14"/>
          </p:nvPr>
        </p:nvSpPr>
        <p:spPr/>
        <p:txBody>
          <a:bodyPr/>
          <a:lstStyle/>
          <a:p>
            <a:r>
              <a:rPr lang="en-US" dirty="0"/>
              <a:t>Supervisor: Giannakopoulos Nikolaos</a:t>
            </a:r>
            <a:endParaRPr lang="el-GR" dirty="0"/>
          </a:p>
        </p:txBody>
      </p:sp>
      <p:sp>
        <p:nvSpPr>
          <p:cNvPr id="9" name="Text Placeholder 8"/>
          <p:cNvSpPr>
            <a:spLocks noGrp="1"/>
          </p:cNvSpPr>
          <p:nvPr>
            <p:ph type="body" sz="quarter" idx="15"/>
          </p:nvPr>
        </p:nvSpPr>
        <p:spPr/>
        <p:txBody>
          <a:bodyPr/>
          <a:lstStyle/>
          <a:p>
            <a:r>
              <a:rPr lang="en-US" dirty="0"/>
              <a:t>12/09/2023</a:t>
            </a:r>
            <a:endParaRPr lang="el-GR" dirty="0"/>
          </a:p>
        </p:txBody>
      </p:sp>
      <p:sp>
        <p:nvSpPr>
          <p:cNvPr id="10" name="Text Placeholder 2">
            <a:extLst>
              <a:ext uri="{FF2B5EF4-FFF2-40B4-BE49-F238E27FC236}">
                <a16:creationId xmlns:a16="http://schemas.microsoft.com/office/drawing/2014/main" id="{847077B9-60C9-0033-3F0E-0D9B30198F6C}"/>
              </a:ext>
            </a:extLst>
          </p:cNvPr>
          <p:cNvSpPr txBox="1">
            <a:spLocks noGrp="1"/>
          </p:cNvSpPr>
          <p:nvPr>
            <p:ph idx="1"/>
          </p:nvPr>
        </p:nvSpPr>
        <p:spPr>
          <a:xfrm>
            <a:off x="4743795" y="1743543"/>
            <a:ext cx="2704407" cy="399657"/>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Panagiotis </a:t>
            </a:r>
            <a:r>
              <a:rPr lang="en-US" sz="2400" dirty="0" err="1"/>
              <a:t>Panou</a:t>
            </a:r>
            <a:endParaRPr lang="el-GR" sz="2400" dirty="0"/>
          </a:p>
        </p:txBody>
      </p:sp>
      <p:pic>
        <p:nvPicPr>
          <p:cNvPr id="11" name="Εικόνα 10">
            <a:extLst>
              <a:ext uri="{FF2B5EF4-FFF2-40B4-BE49-F238E27FC236}">
                <a16:creationId xmlns:a16="http://schemas.microsoft.com/office/drawing/2014/main" id="{38C5F51D-B59A-3E08-A39E-9F5C9A11F1BF}"/>
              </a:ext>
            </a:extLst>
          </p:cNvPr>
          <p:cNvPicPr>
            <a:picLocks noChangeAspect="1"/>
          </p:cNvPicPr>
          <p:nvPr/>
        </p:nvPicPr>
        <p:blipFill>
          <a:blip r:embed="rId2"/>
          <a:stretch>
            <a:fillRect/>
          </a:stretch>
        </p:blipFill>
        <p:spPr>
          <a:xfrm>
            <a:off x="5071782" y="3930107"/>
            <a:ext cx="2048434" cy="2042337"/>
          </a:xfrm>
          <a:prstGeom prst="rect">
            <a:avLst/>
          </a:prstGeom>
        </p:spPr>
      </p:pic>
    </p:spTree>
    <p:extLst>
      <p:ext uri="{BB962C8B-B14F-4D97-AF65-F5344CB8AC3E}">
        <p14:creationId xmlns:p14="http://schemas.microsoft.com/office/powerpoint/2010/main" val="366875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2F8F6541-BF0F-A261-B7C7-9B59E229C73C}"/>
                  </a:ext>
                </a:extLst>
              </p:cNvPr>
              <p:cNvSpPr>
                <a:spLocks noGrp="1"/>
              </p:cNvSpPr>
              <p:nvPr>
                <p:ph idx="1"/>
              </p:nvPr>
            </p:nvSpPr>
            <p:spPr>
              <a:xfrm>
                <a:off x="825616" y="1532571"/>
                <a:ext cx="10515600" cy="4684121"/>
              </a:xfrm>
            </p:spPr>
            <p:txBody>
              <a:bodyPr/>
              <a:lstStyle/>
              <a:p>
                <a:pPr marL="0" indent="0">
                  <a:buNone/>
                </a:pPr>
                <a:r>
                  <a:rPr lang="en-US" sz="2400" dirty="0"/>
                  <a:t>Probit and multinomial logit models was applied to extract the results.</a:t>
                </a:r>
              </a:p>
              <a:p>
                <a:r>
                  <a:rPr lang="en-US" sz="2400" dirty="0"/>
                  <a:t>Probit model:</a:t>
                </a:r>
              </a:p>
              <a:p>
                <a:pPr marL="0" indent="0">
                  <a:buNone/>
                </a:pPr>
                <a:r>
                  <a:rPr lang="en-US" sz="1800" dirty="0"/>
                  <a:t>The probabilities for the dependent variables for individual’s choice:</a:t>
                </a:r>
              </a:p>
              <a:p>
                <a:pPr marL="0" indent="0">
                  <a:buNone/>
                </a:pPr>
                <a:r>
                  <a:rPr lang="en-US" sz="1800" kern="100" dirty="0">
                    <a:effectLst/>
                    <a:ea typeface="Calibri" panose="020F0502020204030204" pitchFamily="34" charset="0"/>
                    <a:cs typeface="Arial" panose="020B0604020202020204" pitchFamily="34" charset="0"/>
                  </a:rPr>
                  <a:t>y =</a:t>
                </a:r>
                <a14:m>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𝑤𝑖𝑡h</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𝑝𝑟𝑜𝑏𝑎𝑏𝑖𝑙𝑖𝑡𝑦</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e>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0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𝑤𝑖𝑡h</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𝑝𝑟𝑜𝑏𝑎𝑏𝑖𝑙𝑖𝑡𝑦</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1−</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e>
                        </m:eqArr>
                      </m:e>
                    </m:d>
                  </m:oMath>
                </a14:m>
                <a:endParaRPr lang="el-GR" sz="1800" kern="100" dirty="0">
                  <a:effectLst/>
                  <a:ea typeface="Calibri" panose="020F0502020204030204" pitchFamily="34" charset="0"/>
                  <a:cs typeface="Arial" panose="020B0604020202020204" pitchFamily="34" charset="0"/>
                </a:endParaRPr>
              </a:p>
              <a:p>
                <a:pPr marL="0" indent="0">
                  <a:lnSpc>
                    <a:spcPct val="150000"/>
                  </a:lnSpc>
                  <a:spcBef>
                    <a:spcPts val="0"/>
                  </a:spcBef>
                  <a:buNone/>
                </a:pPr>
                <a:r>
                  <a:rPr lang="en-US" sz="1800" kern="100" dirty="0">
                    <a:effectLst/>
                    <a:ea typeface="Calibri" panose="020F0502020204030204" pitchFamily="34" charset="0"/>
                    <a:cs typeface="Arial" panose="020B0604020202020204" pitchFamily="34" charset="0"/>
                  </a:rPr>
                  <a:t>The probit model can be described by the following model:</a:t>
                </a:r>
                <a:endParaRPr lang="el-GR" sz="1800" kern="100" dirty="0">
                  <a:effectLst/>
                  <a:ea typeface="Calibri" panose="020F0502020204030204" pitchFamily="34" charset="0"/>
                  <a:cs typeface="Arial" panose="020B0604020202020204" pitchFamily="34" charset="0"/>
                </a:endParaRPr>
              </a:p>
              <a:p>
                <a:pPr marL="0" marR="0" indent="0" algn="ctr">
                  <a:lnSpc>
                    <a:spcPct val="150000"/>
                  </a:lnSpc>
                  <a:spcBef>
                    <a:spcPts val="0"/>
                  </a:spcBef>
                  <a:spcAft>
                    <a:spcPts val="0"/>
                  </a:spcAft>
                  <a:buNone/>
                </a:pPr>
                <a14:m>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l-GR" sz="1800" i="1" kern="100">
                        <a:effectLst/>
                        <a:latin typeface="Cambria Math" panose="02040503050406030204" pitchFamily="18" charset="0"/>
                        <a:ea typeface="Calibri" panose="020F0502020204030204" pitchFamily="34" charset="0"/>
                        <a:cs typeface="Times New Roman" panose="02020603050405020304" pitchFamily="18" charset="0"/>
                      </a:rPr>
                      <m:t>𝛷</m:t>
                    </m:r>
                    <m:d>
                      <m:d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l-GR" sz="1800" i="1" kern="100">
                            <a:effectLst/>
                            <a:latin typeface="Cambria Math" panose="02040503050406030204" pitchFamily="18" charset="0"/>
                            <a:ea typeface="Calibri" panose="020F0502020204030204" pitchFamily="34" charset="0"/>
                            <a:cs typeface="Times New Roman" panose="02020603050405020304" pitchFamily="18" charset="0"/>
                          </a:rPr>
                          <m:t>𝛽</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nary>
                      <m:naryPr>
                        <m:limLoc m:val="subSup"/>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ub>
                      <m:sup>
                        <m:sSup>
                          <m:sSup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up>
                        </m:sSup>
                        <m:r>
                          <a:rPr lang="el-GR" sz="1800" i="1" kern="100">
                            <a:effectLst/>
                            <a:latin typeface="Cambria Math" panose="02040503050406030204" pitchFamily="18" charset="0"/>
                            <a:ea typeface="Calibri" panose="020F0502020204030204" pitchFamily="34" charset="0"/>
                            <a:cs typeface="Times New Roman" panose="02020603050405020304" pitchFamily="18" charset="0"/>
                          </a:rPr>
                          <m:t>𝛽</m:t>
                        </m:r>
                      </m:sup>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𝜑</m:t>
                        </m:r>
                        <m:d>
                          <m:d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𝑧</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𝑑𝑧</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e>
                    </m:nary>
                  </m:oMath>
                </a14:m>
                <a:r>
                  <a:rPr lang="en-US" sz="1800" kern="100" dirty="0">
                    <a:effectLst/>
                    <a:ea typeface="Times New Roman" panose="02020603050405020304" pitchFamily="18" charset="0"/>
                    <a:cs typeface="Arial" panose="020B0604020202020204" pitchFamily="34" charset="0"/>
                  </a:rPr>
                  <a:t>            (1)</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100" dirty="0">
                    <a:effectLst/>
                    <a:ea typeface="Calibri" panose="020F0502020204030204" pitchFamily="34" charset="0"/>
                    <a:cs typeface="Arial" panose="020B0604020202020204" pitchFamily="34" charset="0"/>
                  </a:rPr>
                  <a:t>where Φ(.) is the standard cumulative density function (</a:t>
                </a:r>
                <a:r>
                  <a:rPr lang="en-US" sz="1800" kern="100" dirty="0" err="1">
                    <a:effectLst/>
                    <a:ea typeface="Calibri" panose="020F0502020204030204" pitchFamily="34" charset="0"/>
                    <a:cs typeface="Arial" panose="020B0604020202020204" pitchFamily="34" charset="0"/>
                  </a:rPr>
                  <a:t>cdf</a:t>
                </a:r>
                <a:r>
                  <a:rPr lang="en-US" sz="1800" kern="100" dirty="0">
                    <a:effectLst/>
                    <a:ea typeface="Calibri" panose="020F0502020204030204" pitchFamily="34" charset="0"/>
                    <a:cs typeface="Arial" panose="020B0604020202020204" pitchFamily="34" charset="0"/>
                  </a:rPr>
                  <a:t>), with derivative:</a:t>
                </a:r>
                <a:endParaRPr lang="el-GR" sz="1800" kern="100" dirty="0">
                  <a:effectLst/>
                  <a:ea typeface="Calibri" panose="020F0502020204030204" pitchFamily="34" charset="0"/>
                  <a:cs typeface="Arial" panose="020B0604020202020204" pitchFamily="34" charset="0"/>
                </a:endParaRPr>
              </a:p>
              <a:p>
                <a:pPr marL="0" marR="0" indent="0" algn="ctr">
                  <a:lnSpc>
                    <a:spcPct val="150000"/>
                  </a:lnSpc>
                  <a:spcBef>
                    <a:spcPts val="0"/>
                  </a:spcBef>
                  <a:spcAft>
                    <a:spcPts val="0"/>
                  </a:spcAft>
                  <a:buNone/>
                  <a:tabLst>
                    <a:tab pos="3870960" algn="l"/>
                  </a:tabLst>
                </a:pPr>
                <a14:m>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𝜑</m:t>
                    </m:r>
                    <m:d>
                      <m:d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𝑧</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d>
                      <m:d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r>
                                  <a:rPr lang="el-GR" sz="1800" i="1" kern="100">
                                    <a:effectLst/>
                                    <a:latin typeface="Cambria Math" panose="02040503050406030204" pitchFamily="18" charset="0"/>
                                    <a:ea typeface="Calibri" panose="020F0502020204030204" pitchFamily="34" charset="0"/>
                                    <a:cs typeface="Times New Roman" panose="02020603050405020304" pitchFamily="18" charset="0"/>
                                  </a:rPr>
                                  <m:t>𝜋</m:t>
                                </m:r>
                              </m:e>
                            </m:rad>
                          </m:den>
                        </m:f>
                      </m:e>
                    </m:d>
                    <m:sSup>
                      <m:sSup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𝑒</m:t>
                        </m:r>
                      </m:e>
                      <m:sup>
                        <m:sSup>
                          <m:sSup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𝑧</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1800" kern="100" dirty="0">
                    <a:effectLst/>
                    <a:ea typeface="Times New Roman" panose="02020603050405020304" pitchFamily="18" charset="0"/>
                    <a:cs typeface="Arial" panose="020B0604020202020204" pitchFamily="34" charset="0"/>
                  </a:rPr>
                  <a:t>                     (2)</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100" dirty="0">
                    <a:effectLst/>
                    <a:ea typeface="Times New Roman" panose="02020603050405020304" pitchFamily="18" charset="0"/>
                    <a:cs typeface="Arial" panose="020B0604020202020204" pitchFamily="34" charset="0"/>
                  </a:rPr>
                  <a:t>which is the standard normal density function.  </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endParaRPr lang="el-GR"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a:p>
                <a:pPr marL="0" indent="0">
                  <a:buNone/>
                </a:pPr>
                <a:endParaRPr lang="el-GR" dirty="0"/>
              </a:p>
              <a:p>
                <a:pPr marL="0" indent="0">
                  <a:buNone/>
                </a:pPr>
                <a:endParaRPr lang="el-GR" dirty="0"/>
              </a:p>
            </p:txBody>
          </p:sp>
        </mc:Choice>
        <mc:Fallback xmlns="">
          <p:sp>
            <p:nvSpPr>
              <p:cNvPr id="3" name="Θέση περιεχομένου 2">
                <a:extLst>
                  <a:ext uri="{FF2B5EF4-FFF2-40B4-BE49-F238E27FC236}">
                    <a16:creationId xmlns:a16="http://schemas.microsoft.com/office/drawing/2014/main" id="{2F8F6541-BF0F-A261-B7C7-9B59E229C73C}"/>
                  </a:ext>
                </a:extLst>
              </p:cNvPr>
              <p:cNvSpPr>
                <a:spLocks noGrp="1" noRot="1" noChangeAspect="1" noMove="1" noResize="1" noEditPoints="1" noAdjustHandles="1" noChangeArrowheads="1" noChangeShapeType="1" noTextEdit="1"/>
              </p:cNvSpPr>
              <p:nvPr>
                <p:ph idx="1"/>
              </p:nvPr>
            </p:nvSpPr>
            <p:spPr>
              <a:xfrm>
                <a:off x="825616" y="1532571"/>
                <a:ext cx="10515600" cy="4684121"/>
              </a:xfrm>
              <a:blipFill>
                <a:blip r:embed="rId2"/>
                <a:stretch>
                  <a:fillRect l="-870" t="-1821"/>
                </a:stretch>
              </a:blipFill>
            </p:spPr>
            <p:txBody>
              <a:bodyPr/>
              <a:lstStyle/>
              <a:p>
                <a:r>
                  <a:rPr lang="el-GR">
                    <a:noFill/>
                  </a:rPr>
                  <a:t> </a:t>
                </a:r>
              </a:p>
            </p:txBody>
          </p:sp>
        </mc:Fallback>
      </mc:AlternateContent>
      <p:sp>
        <p:nvSpPr>
          <p:cNvPr id="4" name="Θέση κειμένου 3">
            <a:extLst>
              <a:ext uri="{FF2B5EF4-FFF2-40B4-BE49-F238E27FC236}">
                <a16:creationId xmlns:a16="http://schemas.microsoft.com/office/drawing/2014/main" id="{8C35F393-13BD-FC02-4FA9-937888B0F398}"/>
              </a:ext>
            </a:extLst>
          </p:cNvPr>
          <p:cNvSpPr>
            <a:spLocks noGrp="1"/>
          </p:cNvSpPr>
          <p:nvPr>
            <p:ph type="body" sz="quarter" idx="13"/>
          </p:nvPr>
        </p:nvSpPr>
        <p:spPr/>
        <p:txBody>
          <a:bodyPr/>
          <a:lstStyle/>
          <a:p>
            <a:r>
              <a:rPr lang="en-US" dirty="0"/>
              <a:t>Methodology</a:t>
            </a:r>
            <a:endParaRPr lang="el-GR" dirty="0"/>
          </a:p>
        </p:txBody>
      </p:sp>
      <p:sp>
        <p:nvSpPr>
          <p:cNvPr id="5" name="Θέση αριθμού διαφάνειας 4">
            <a:extLst>
              <a:ext uri="{FF2B5EF4-FFF2-40B4-BE49-F238E27FC236}">
                <a16:creationId xmlns:a16="http://schemas.microsoft.com/office/drawing/2014/main" id="{359B0F75-0321-8BF4-0C11-6A902BF8F1D5}"/>
              </a:ext>
            </a:extLst>
          </p:cNvPr>
          <p:cNvSpPr>
            <a:spLocks noGrp="1"/>
          </p:cNvSpPr>
          <p:nvPr>
            <p:ph type="sldNum" sz="quarter" idx="12"/>
          </p:nvPr>
        </p:nvSpPr>
        <p:spPr/>
        <p:txBody>
          <a:bodyPr/>
          <a:lstStyle/>
          <a:p>
            <a:pPr algn="r"/>
            <a:fld id="{28C4B9FD-BBCD-4D20-BE68-D5FD8F544B57}" type="slidenum">
              <a:rPr lang="el-GR" smtClean="0"/>
              <a:pPr algn="r"/>
              <a:t>10</a:t>
            </a:fld>
            <a:endParaRPr lang="el-GR" dirty="0"/>
          </a:p>
        </p:txBody>
      </p:sp>
    </p:spTree>
    <p:extLst>
      <p:ext uri="{BB962C8B-B14F-4D97-AF65-F5344CB8AC3E}">
        <p14:creationId xmlns:p14="http://schemas.microsoft.com/office/powerpoint/2010/main" val="427338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C0B4A5FE-8E7E-F73A-4B19-1FBEF9D2F08E}"/>
                  </a:ext>
                </a:extLst>
              </p:cNvPr>
              <p:cNvSpPr>
                <a:spLocks noGrp="1"/>
              </p:cNvSpPr>
              <p:nvPr>
                <p:ph idx="1"/>
              </p:nvPr>
            </p:nvSpPr>
            <p:spPr>
              <a:xfrm>
                <a:off x="825616" y="1067823"/>
                <a:ext cx="10589042" cy="5369798"/>
              </a:xfrm>
            </p:spPr>
            <p:txBody>
              <a:bodyPr/>
              <a:lstStyle/>
              <a:p>
                <a:pPr marL="0" marR="0" lvl="0" indent="0" algn="l" defTabSz="914400" rtl="0" eaLnBrk="1" fontAlgn="auto" latinLnBrk="0" hangingPunct="1">
                  <a:lnSpc>
                    <a:spcPct val="150000"/>
                  </a:lnSpc>
                  <a:spcBef>
                    <a:spcPts val="0"/>
                  </a:spcBef>
                  <a:spcAft>
                    <a:spcPts val="0"/>
                  </a:spcAft>
                  <a:buClr>
                    <a:srgbClr val="CE1E82"/>
                  </a:buClr>
                  <a:buSzTx/>
                  <a:buFont typeface="Arial" panose="020B0604020202020204" pitchFamily="34" charset="0"/>
                  <a:buNone/>
                  <a:tabLst/>
                  <a:defRPr/>
                </a:pPr>
                <a:r>
                  <a:rPr kumimoji="0" lang="en-US" sz="1800" b="0" i="0" u="none" strike="noStrike" kern="100" cap="none" spc="0" normalizeH="0" baseline="0" noProof="0" dirty="0">
                    <a:ln>
                      <a:noFill/>
                    </a:ln>
                    <a:solidFill>
                      <a:prstClr val="black"/>
                    </a:solidFill>
                    <a:effectLst/>
                    <a:uLnTx/>
                    <a:uFillTx/>
                    <a:ea typeface="Times New Roman" panose="02020603050405020304" pitchFamily="18" charset="0"/>
                    <a:cs typeface="Arial" panose="020B0604020202020204" pitchFamily="34" charset="0"/>
                  </a:rPr>
                  <a:t>While the probit model marginal effects are:</a:t>
                </a:r>
                <a:endParaRPr kumimoji="0" lang="el-GR" sz="1800" b="0" i="0" u="none" strike="noStrike" kern="100" cap="none" spc="0" normalizeH="0" baseline="0" noProof="0" dirty="0">
                  <a:ln>
                    <a:noFill/>
                  </a:ln>
                  <a:solidFill>
                    <a:prstClr val="black"/>
                  </a:solidFill>
                  <a:effectLst/>
                  <a:uLnTx/>
                  <a:uFillTx/>
                  <a:ea typeface="Calibri" panose="020F0502020204030204" pitchFamily="34" charset="0"/>
                  <a:cs typeface="Arial" panose="020B0604020202020204" pitchFamily="34" charset="0"/>
                </a:endParaRPr>
              </a:p>
              <a:p>
                <a:pPr marL="0" marR="0" lvl="0" indent="0" algn="ctr" defTabSz="914400" rtl="0" eaLnBrk="1" fontAlgn="auto" latinLnBrk="0" hangingPunct="1">
                  <a:lnSpc>
                    <a:spcPct val="150000"/>
                  </a:lnSpc>
                  <a:spcBef>
                    <a:spcPts val="0"/>
                  </a:spcBef>
                  <a:spcAft>
                    <a:spcPts val="0"/>
                  </a:spcAft>
                  <a:buClr>
                    <a:srgbClr val="CE1E82"/>
                  </a:buClr>
                  <a:buSzTx/>
                  <a:buFont typeface="Arial" panose="020B0604020202020204" pitchFamily="34" charset="0"/>
                  <a:buNone/>
                  <a:tabLst>
                    <a:tab pos="3870960" algn="l"/>
                  </a:tabLst>
                  <a:defRPr/>
                </a:pPr>
                <a14:m>
                  <m:oMath xmlns:m="http://schemas.openxmlformats.org/officeDocument/2006/math">
                    <m:f>
                      <m:f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fPr>
                      <m:num>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sSub>
                          <m:sSub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𝑝</m:t>
                            </m:r>
                          </m:e>
                          <m:sub>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sSub>
                          <m:sSub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e>
                          <m:sub>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𝑖𝑗</m:t>
                            </m:r>
                          </m:sub>
                        </m:sSub>
                      </m:den>
                    </m:f>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d>
                      <m:d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sub>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up>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𝛽</m:t>
                        </m:r>
                      </m:e>
                    </m:d>
                    <m:sSub>
                      <m:sSub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𝛽</m:t>
                        </m:r>
                      </m:e>
                      <m:sub>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𝑗</m:t>
                        </m:r>
                      </m:sub>
                    </m:sSub>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𝜑</m:t>
                    </m:r>
                    <m:d>
                      <m:d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sSup>
                          <m:sSup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𝛷</m:t>
                            </m:r>
                          </m:e>
                          <m:sup>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sup>
                        </m:sSup>
                        <m:d>
                          <m:d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sSub>
                              <m:sSub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𝑝</m:t>
                                </m:r>
                              </m:e>
                              <m:sub>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Sub>
                          </m:e>
                        </m:d>
                      </m:e>
                    </m:d>
                    <m:sSub>
                      <m:sSub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𝛽</m:t>
                        </m:r>
                      </m:e>
                      <m:sub>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𝑗</m:t>
                        </m:r>
                      </m:sub>
                    </m:sSub>
                  </m:oMath>
                </a14:m>
                <a:r>
                  <a:rPr kumimoji="0" lang="en-US" sz="1800" b="0" i="0" u="none" strike="noStrike" kern="100" cap="none" spc="0" normalizeH="0" baseline="0" noProof="0" dirty="0">
                    <a:ln>
                      <a:noFill/>
                    </a:ln>
                    <a:solidFill>
                      <a:prstClr val="black"/>
                    </a:solidFill>
                    <a:effectLst/>
                    <a:uLnTx/>
                    <a:uFillTx/>
                    <a:ea typeface="Times New Roman" panose="02020603050405020304" pitchFamily="18" charset="0"/>
                    <a:cs typeface="Arial" panose="020B0604020202020204" pitchFamily="34" charset="0"/>
                  </a:rPr>
                  <a:t>  (3)</a:t>
                </a:r>
                <a:endParaRPr kumimoji="0" lang="el-GR" sz="1800" b="0" i="0" u="none" strike="noStrike" kern="100" cap="none" spc="0" normalizeH="0" baseline="0" noProof="0" dirty="0">
                  <a:ln>
                    <a:noFill/>
                  </a:ln>
                  <a:solidFill>
                    <a:prstClr val="black"/>
                  </a:solidFill>
                  <a:effectLst/>
                  <a:uLnTx/>
                  <a:uFillTx/>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
                    <a:srgbClr val="CE1E82"/>
                  </a:buClr>
                  <a:buSzTx/>
                  <a:buFont typeface="Arial" panose="020B0604020202020204" pitchFamily="34" charset="0"/>
                  <a:buNone/>
                  <a:tabLst>
                    <a:tab pos="3870960" algn="l"/>
                  </a:tabLst>
                  <a:defRPr/>
                </a:pPr>
                <a:r>
                  <a:rPr kumimoji="0" lang="en-US" sz="1800" b="0" i="0" u="none" strike="noStrike" kern="100" cap="none" spc="0" normalizeH="0" baseline="0" noProof="0" dirty="0">
                    <a:ln>
                      <a:noFill/>
                    </a:ln>
                    <a:solidFill>
                      <a:prstClr val="black"/>
                    </a:solidFill>
                    <a:effectLst/>
                    <a:uLnTx/>
                    <a:uFillTx/>
                    <a:ea typeface="Times New Roman" panose="02020603050405020304" pitchFamily="18" charset="0"/>
                    <a:cs typeface="Arial" panose="020B0604020202020204" pitchFamily="34" charset="0"/>
                  </a:rPr>
                  <a:t>Where:</a:t>
                </a:r>
                <a:endParaRPr kumimoji="0" lang="el-GR" sz="1800" b="0" i="0" u="none" strike="noStrike" kern="100" cap="none" spc="0" normalizeH="0" baseline="0" noProof="0" dirty="0">
                  <a:ln>
                    <a:noFill/>
                  </a:ln>
                  <a:solidFill>
                    <a:prstClr val="black"/>
                  </a:solidFill>
                  <a:effectLst/>
                  <a:uLnTx/>
                  <a:uFillTx/>
                  <a:ea typeface="Calibri" panose="020F0502020204030204" pitchFamily="34" charset="0"/>
                  <a:cs typeface="Arial" panose="020B0604020202020204" pitchFamily="34" charset="0"/>
                </a:endParaRPr>
              </a:p>
              <a:p>
                <a:pPr marL="0" marR="0" lvl="0" indent="0" algn="ctr" defTabSz="914400" rtl="0" eaLnBrk="1" fontAlgn="auto" latinLnBrk="0" hangingPunct="1">
                  <a:lnSpc>
                    <a:spcPct val="150000"/>
                  </a:lnSpc>
                  <a:spcBef>
                    <a:spcPts val="0"/>
                  </a:spcBef>
                  <a:spcAft>
                    <a:spcPts val="0"/>
                  </a:spcAft>
                  <a:buClr>
                    <a:srgbClr val="CE1E82"/>
                  </a:buClr>
                  <a:buSzTx/>
                  <a:buFont typeface="Arial" panose="020B0604020202020204" pitchFamily="34" charset="0"/>
                  <a:buNone/>
                  <a:tabLst>
                    <a:tab pos="3870960" algn="l"/>
                  </a:tabLst>
                  <a:defRPr/>
                </a:pPr>
                <a14:m>
                  <m:oMath xmlns:m="http://schemas.openxmlformats.org/officeDocument/2006/math">
                    <m:sSub>
                      <m:sSub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𝑝</m:t>
                        </m:r>
                      </m:e>
                      <m:sub>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𝑖</m:t>
                        </m:r>
                      </m:sub>
                    </m:sSub>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𝛷</m:t>
                    </m:r>
                    <m:d>
                      <m:d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e>
                          <m:sub>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𝑖</m:t>
                            </m:r>
                          </m:sub>
                          <m:sup>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sup>
                        </m:sSubSup>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𝛽</m:t>
                        </m:r>
                      </m:e>
                    </m:d>
                  </m:oMath>
                </a14:m>
                <a:r>
                  <a:rPr kumimoji="0" lang="en-US" sz="1800" b="0" i="0" u="none" strike="noStrike" kern="100" cap="none" spc="0" normalizeH="0" baseline="0" noProof="0" dirty="0">
                    <a:ln>
                      <a:noFill/>
                    </a:ln>
                    <a:solidFill>
                      <a:prstClr val="black"/>
                    </a:solidFill>
                    <a:effectLst/>
                    <a:uLnTx/>
                    <a:uFillTx/>
                    <a:ea typeface="Times New Roman" panose="02020603050405020304" pitchFamily="18" charset="0"/>
                    <a:cs typeface="Arial" panose="020B0604020202020204" pitchFamily="34" charset="0"/>
                  </a:rPr>
                  <a:t>                                     (4)</a:t>
                </a:r>
              </a:p>
              <a:p>
                <a:pPr>
                  <a:lnSpc>
                    <a:spcPct val="150000"/>
                  </a:lnSpc>
                  <a:spcBef>
                    <a:spcPts val="0"/>
                  </a:spcBef>
                  <a:tabLst>
                    <a:tab pos="3870960" algn="l"/>
                  </a:tabLst>
                  <a:defRPr/>
                </a:pPr>
                <a:r>
                  <a:rPr kumimoji="0" lang="en-US" sz="2400" b="0" i="0" u="none" strike="noStrike" kern="100" cap="none" spc="0" normalizeH="0" baseline="0" noProof="0" dirty="0">
                    <a:ln>
                      <a:noFill/>
                    </a:ln>
                    <a:solidFill>
                      <a:prstClr val="black"/>
                    </a:solidFill>
                    <a:effectLst/>
                    <a:uLnTx/>
                    <a:uFillTx/>
                    <a:ea typeface="Calibri" panose="020F0502020204030204" pitchFamily="34" charset="0"/>
                    <a:cs typeface="Arial" panose="020B0604020202020204" pitchFamily="34" charset="0"/>
                  </a:rPr>
                  <a:t>Multinomial logit model </a:t>
                </a:r>
              </a:p>
              <a:p>
                <a:pPr marL="0" marR="0" indent="0">
                  <a:lnSpc>
                    <a:spcPct val="150000"/>
                  </a:lnSpc>
                  <a:spcBef>
                    <a:spcPts val="0"/>
                  </a:spcBef>
                  <a:spcAft>
                    <a:spcPts val="0"/>
                  </a:spcAft>
                  <a:buNone/>
                </a:pPr>
                <a:r>
                  <a:rPr lang="en-US" sz="1800" kern="100" dirty="0">
                    <a:effectLst/>
                    <a:ea typeface="Calibri" panose="020F0502020204030204" pitchFamily="34" charset="0"/>
                    <a:cs typeface="Arial" panose="020B0604020202020204" pitchFamily="34" charset="0"/>
                  </a:rPr>
                  <a:t>For the three results which referred from the origin of online sellers we have: </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100" dirty="0">
                    <a:effectLst/>
                    <a:ea typeface="Calibri" panose="020F0502020204030204" pitchFamily="34" charset="0"/>
                    <a:cs typeface="Arial" panose="020B0604020202020204" pitchFamily="34" charset="0"/>
                  </a:rPr>
                  <a:t>J=3 i.e., domestics=0, E.U sellers=1, and outside E.U sellers=2.</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100" dirty="0">
                    <a:effectLst/>
                    <a:ea typeface="Calibri" panose="020F0502020204030204" pitchFamily="34" charset="0"/>
                    <a:cs typeface="Arial" panose="020B0604020202020204" pitchFamily="34" charset="0"/>
                  </a:rPr>
                  <a:t>So, we have: </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100" dirty="0">
                    <a:effectLst/>
                    <a:ea typeface="Calibri" panose="020F0502020204030204" pitchFamily="34" charset="0"/>
                    <a:cs typeface="Arial" panose="020B0604020202020204" pitchFamily="34" charset="0"/>
                  </a:rPr>
                  <a:t>y=0 if the individual buys goods from domestic online sellers</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100" dirty="0">
                    <a:effectLst/>
                    <a:ea typeface="Calibri" panose="020F0502020204030204" pitchFamily="34" charset="0"/>
                    <a:cs typeface="Arial" panose="020B0604020202020204" pitchFamily="34" charset="0"/>
                  </a:rPr>
                  <a:t>y=1 if the individual buy goods from European Union online sellers</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100" dirty="0">
                    <a:effectLst/>
                    <a:ea typeface="Calibri" panose="020F0502020204030204" pitchFamily="34" charset="0"/>
                    <a:cs typeface="Arial" panose="020B0604020202020204" pitchFamily="34" charset="0"/>
                  </a:rPr>
                  <a:t>y=2 if the individual buy goods from outside European Union online sellers (5)</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t>
                </a:r>
                <a:endParaRPr lang="el-GR"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defTabSz="914400" rtl="0" eaLnBrk="1" fontAlgn="auto" latinLnBrk="0" hangingPunct="1">
                  <a:lnSpc>
                    <a:spcPct val="150000"/>
                  </a:lnSpc>
                  <a:spcBef>
                    <a:spcPts val="0"/>
                  </a:spcBef>
                  <a:spcAft>
                    <a:spcPts val="0"/>
                  </a:spcAft>
                  <a:buClr>
                    <a:srgbClr val="CE1E82"/>
                  </a:buClr>
                  <a:buSzTx/>
                  <a:buFont typeface="Arial" panose="020B0604020202020204" pitchFamily="34" charset="0"/>
                  <a:buNone/>
                  <a:tabLst>
                    <a:tab pos="3870960" algn="l"/>
                  </a:tabLst>
                  <a:defRPr/>
                </a:pPr>
                <a:endParaRPr kumimoji="0" lang="el-GR" sz="24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Θέση περιεχομένου 2">
                <a:extLst>
                  <a:ext uri="{FF2B5EF4-FFF2-40B4-BE49-F238E27FC236}">
                    <a16:creationId xmlns:a16="http://schemas.microsoft.com/office/drawing/2014/main" id="{C0B4A5FE-8E7E-F73A-4B19-1FBEF9D2F08E}"/>
                  </a:ext>
                </a:extLst>
              </p:cNvPr>
              <p:cNvSpPr>
                <a:spLocks noGrp="1" noRot="1" noChangeAspect="1" noMove="1" noResize="1" noEditPoints="1" noAdjustHandles="1" noChangeArrowheads="1" noChangeShapeType="1" noTextEdit="1"/>
              </p:cNvSpPr>
              <p:nvPr>
                <p:ph idx="1"/>
              </p:nvPr>
            </p:nvSpPr>
            <p:spPr>
              <a:xfrm>
                <a:off x="825616" y="1067823"/>
                <a:ext cx="10589042" cy="5369798"/>
              </a:xfrm>
              <a:blipFill>
                <a:blip r:embed="rId2"/>
                <a:stretch>
                  <a:fillRect l="-748"/>
                </a:stretch>
              </a:blipFill>
            </p:spPr>
            <p:txBody>
              <a:bodyPr/>
              <a:lstStyle/>
              <a:p>
                <a:r>
                  <a:rPr lang="el-GR">
                    <a:noFill/>
                  </a:rPr>
                  <a:t> </a:t>
                </a:r>
              </a:p>
            </p:txBody>
          </p:sp>
        </mc:Fallback>
      </mc:AlternateContent>
      <p:sp>
        <p:nvSpPr>
          <p:cNvPr id="4" name="Θέση κειμένου 3">
            <a:extLst>
              <a:ext uri="{FF2B5EF4-FFF2-40B4-BE49-F238E27FC236}">
                <a16:creationId xmlns:a16="http://schemas.microsoft.com/office/drawing/2014/main" id="{A1F18278-D9D5-029F-F261-441C4B1A34A0}"/>
              </a:ext>
            </a:extLst>
          </p:cNvPr>
          <p:cNvSpPr>
            <a:spLocks noGrp="1"/>
          </p:cNvSpPr>
          <p:nvPr>
            <p:ph type="body" sz="quarter" idx="13"/>
          </p:nvPr>
        </p:nvSpPr>
        <p:spPr/>
        <p:txBody>
          <a:bodyPr/>
          <a:lstStyle/>
          <a:p>
            <a:r>
              <a:rPr lang="en-US" dirty="0"/>
              <a:t>Methodology</a:t>
            </a:r>
            <a:endParaRPr lang="el-GR" dirty="0"/>
          </a:p>
        </p:txBody>
      </p:sp>
      <p:sp>
        <p:nvSpPr>
          <p:cNvPr id="5" name="Θέση αριθμού διαφάνειας 4">
            <a:extLst>
              <a:ext uri="{FF2B5EF4-FFF2-40B4-BE49-F238E27FC236}">
                <a16:creationId xmlns:a16="http://schemas.microsoft.com/office/drawing/2014/main" id="{BE642933-5A9A-433F-B6C2-E6BCF4139F19}"/>
              </a:ext>
            </a:extLst>
          </p:cNvPr>
          <p:cNvSpPr>
            <a:spLocks noGrp="1"/>
          </p:cNvSpPr>
          <p:nvPr>
            <p:ph type="sldNum" sz="quarter" idx="12"/>
          </p:nvPr>
        </p:nvSpPr>
        <p:spPr/>
        <p:txBody>
          <a:bodyPr/>
          <a:lstStyle/>
          <a:p>
            <a:pPr algn="r"/>
            <a:fld id="{28C4B9FD-BBCD-4D20-BE68-D5FD8F544B57}" type="slidenum">
              <a:rPr lang="el-GR" smtClean="0"/>
              <a:pPr algn="r"/>
              <a:t>11</a:t>
            </a:fld>
            <a:endParaRPr lang="el-GR" dirty="0"/>
          </a:p>
        </p:txBody>
      </p:sp>
    </p:spTree>
    <p:extLst>
      <p:ext uri="{BB962C8B-B14F-4D97-AF65-F5344CB8AC3E}">
        <p14:creationId xmlns:p14="http://schemas.microsoft.com/office/powerpoint/2010/main" val="169776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8A002A2C-5638-A572-CF32-FACCEAB15584}"/>
                  </a:ext>
                </a:extLst>
              </p:cNvPr>
              <p:cNvSpPr>
                <a:spLocks noGrp="1"/>
              </p:cNvSpPr>
              <p:nvPr>
                <p:ph idx="1"/>
              </p:nvPr>
            </p:nvSpPr>
            <p:spPr/>
            <p:txBody>
              <a:bodyPr/>
              <a:lstStyle/>
              <a:p>
                <a:pPr marL="0" marR="0" indent="0">
                  <a:lnSpc>
                    <a:spcPct val="150000"/>
                  </a:lnSpc>
                  <a:spcBef>
                    <a:spcPts val="0"/>
                  </a:spcBef>
                  <a:spcAft>
                    <a:spcPts val="0"/>
                  </a:spcAft>
                  <a:buNone/>
                </a:pPr>
                <a:r>
                  <a:rPr lang="en-US" sz="1800" kern="100" dirty="0">
                    <a:effectLst/>
                    <a:ea typeface="Calibri" panose="020F0502020204030204" pitchFamily="34" charset="0"/>
                    <a:cs typeface="Arial" panose="020B0604020202020204" pitchFamily="34" charset="0"/>
                  </a:rPr>
                  <a:t>The conditional probability for (j= 0,1,2) which results is: </a:t>
                </a:r>
                <a:endParaRPr lang="el-GR" sz="1800" kern="100" dirty="0">
                  <a:effectLst/>
                  <a:ea typeface="Calibri" panose="020F0502020204030204" pitchFamily="34" charset="0"/>
                  <a:cs typeface="Arial" panose="020B0604020202020204" pitchFamily="34" charset="0"/>
                </a:endParaRPr>
              </a:p>
              <a:p>
                <a:pPr marL="0" marR="0" indent="0" algn="ctr">
                  <a:lnSpc>
                    <a:spcPct val="100000"/>
                  </a:lnSpc>
                  <a:spcBef>
                    <a:spcPts val="0"/>
                  </a:spcBef>
                  <a:spcAft>
                    <a:spcPts val="0"/>
                  </a:spcAft>
                  <a:buNone/>
                </a:pPr>
                <a14:m>
                  <m:oMath xmlns:m="http://schemas.openxmlformats.org/officeDocument/2006/math">
                    <m:r>
                      <a:rPr lang="en-US" sz="1800" i="1" kern="0">
                        <a:effectLst/>
                        <a:latin typeface="Cambria Math" panose="02040503050406030204" pitchFamily="18" charset="0"/>
                        <a:ea typeface="Calibri" panose="020F0502020204030204" pitchFamily="34" charset="0"/>
                        <a:cs typeface="Times New Roman" panose="02020603050405020304" pitchFamily="18" charset="0"/>
                      </a:rPr>
                      <m:t>𝑃𝑟</m:t>
                    </m:r>
                    <m:r>
                      <a:rPr lang="en-US" sz="1800" i="1" ker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l-GR" sz="1800" i="1" ker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0">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kern="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ker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0">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ker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l-GR" sz="1800" i="1" ker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kern="0">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kern="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kern="0" dirty="0">
                    <a:effectLst/>
                    <a:ea typeface="Times New Roman" panose="02020603050405020304" pitchFamily="18" charset="0"/>
                    <a:cs typeface="Arial" panose="020B0604020202020204" pitchFamily="34" charset="0"/>
                  </a:rPr>
                  <a:t>    (6)</a:t>
                </a:r>
                <a:endParaRPr lang="el-GR" sz="1800" kern="100" dirty="0">
                  <a:effectLst/>
                  <a:ea typeface="Calibri" panose="020F0502020204030204" pitchFamily="34" charset="0"/>
                  <a:cs typeface="Arial" panose="020B0604020202020204" pitchFamily="34" charset="0"/>
                </a:endParaRPr>
              </a:p>
              <a:p>
                <a:pPr marL="0" marR="0" indent="0" algn="ctr">
                  <a:lnSpc>
                    <a:spcPct val="100000"/>
                  </a:lnSpc>
                  <a:spcBef>
                    <a:spcPts val="0"/>
                  </a:spcBef>
                  <a:spcAft>
                    <a:spcPts val="0"/>
                  </a:spcAft>
                  <a:buNone/>
                </a:pPr>
                <a:r>
                  <a:rPr lang="en-US" sz="1800" kern="0" dirty="0">
                    <a:effectLst/>
                    <a:ea typeface="Times New Roman" panose="02020603050405020304" pitchFamily="18" charset="0"/>
                    <a:cs typeface="Arial" panose="020B0604020202020204" pitchFamily="34" charset="0"/>
                  </a:rPr>
                  <a:t> </a:t>
                </a:r>
                <a:endParaRPr lang="el-GR" sz="1800" kern="100" dirty="0">
                  <a:effectLst/>
                  <a:ea typeface="Calibri" panose="020F0502020204030204" pitchFamily="34" charset="0"/>
                  <a:cs typeface="Arial" panose="020B0604020202020204" pitchFamily="34" charset="0"/>
                </a:endParaRPr>
              </a:p>
              <a:p>
                <a:pPr marL="0" marR="0" indent="0">
                  <a:lnSpc>
                    <a:spcPct val="100000"/>
                  </a:lnSpc>
                  <a:spcBef>
                    <a:spcPts val="0"/>
                  </a:spcBef>
                  <a:spcAft>
                    <a:spcPts val="0"/>
                  </a:spcAft>
                  <a:buNone/>
                </a:pPr>
                <a:r>
                  <a:rPr lang="en-US" sz="1800" kern="0" dirty="0">
                    <a:effectLst/>
                    <a:ea typeface="Times New Roman" panose="02020603050405020304" pitchFamily="18" charset="0"/>
                    <a:cs typeface="Arial" panose="020B0604020202020204" pitchFamily="34" charset="0"/>
                  </a:rPr>
                  <a:t>The corresponding probabilities in our case in logit form are: </a:t>
                </a:r>
                <a:endParaRPr lang="el-GR" sz="1800" kern="100" dirty="0">
                  <a:effectLst/>
                  <a:ea typeface="Calibri" panose="020F0502020204030204" pitchFamily="34" charset="0"/>
                  <a:cs typeface="Arial" panose="020B0604020202020204" pitchFamily="34" charset="0"/>
                </a:endParaRPr>
              </a:p>
              <a:p>
                <a:pPr marL="0" marR="0">
                  <a:lnSpc>
                    <a:spcPct val="150000"/>
                  </a:lnSpc>
                  <a:spcBef>
                    <a:spcPts val="0"/>
                  </a:spcBef>
                  <a:spcAft>
                    <a:spcPts val="0"/>
                  </a:spcAft>
                </a:pPr>
                <a14:m>
                  <m:oMath xmlns:m="http://schemas.openxmlformats.org/officeDocument/2006/math">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func>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e>
                            </m:d>
                          </m:e>
                        </m:func>
                      </m:den>
                    </m:f>
                  </m:oMath>
                </a14:m>
                <a:endParaRPr lang="el-GR"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14:m>
                  <m:oMath xmlns:m="http://schemas.openxmlformats.org/officeDocument/2006/math">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e>
                            </m:d>
                          </m:e>
                        </m:func>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den>
                    </m:f>
                  </m:oMath>
                </a14:m>
                <a:endParaRPr lang="el-GR"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14:m>
                  <m:oMath xmlns:m="http://schemas.openxmlformats.org/officeDocument/2006/math">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=0</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den>
                    </m:f>
                  </m:oMath>
                </a14:m>
                <a:r>
                  <a:rPr lang="en-US" sz="1800" kern="100" dirty="0">
                    <a:latin typeface="Calibri" panose="020F0502020204030204" pitchFamily="34" charset="0"/>
                    <a:ea typeface="Calibri" panose="020F0502020204030204" pitchFamily="34" charset="0"/>
                    <a:cs typeface="Arial" panose="020B0604020202020204" pitchFamily="34" charset="0"/>
                  </a:rPr>
                  <a:t>  </a:t>
                </a: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(7)</a:t>
                </a:r>
                <a:endParaRPr lang="el-GR"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mc:Choice>
        <mc:Fallback xmlns="">
          <p:sp>
            <p:nvSpPr>
              <p:cNvPr id="3" name="Θέση περιεχομένου 2">
                <a:extLst>
                  <a:ext uri="{FF2B5EF4-FFF2-40B4-BE49-F238E27FC236}">
                    <a16:creationId xmlns:a16="http://schemas.microsoft.com/office/drawing/2014/main" id="{8A002A2C-5638-A572-CF32-FACCEAB15584}"/>
                  </a:ext>
                </a:extLst>
              </p:cNvPr>
              <p:cNvSpPr>
                <a:spLocks noGrp="1" noRot="1" noChangeAspect="1" noMove="1" noResize="1" noEditPoints="1" noAdjustHandles="1" noChangeArrowheads="1" noChangeShapeType="1" noTextEdit="1"/>
              </p:cNvSpPr>
              <p:nvPr>
                <p:ph idx="1"/>
              </p:nvPr>
            </p:nvSpPr>
            <p:spPr>
              <a:blipFill>
                <a:blip r:embed="rId2"/>
                <a:stretch>
                  <a:fillRect l="-464"/>
                </a:stretch>
              </a:blipFill>
            </p:spPr>
            <p:txBody>
              <a:bodyPr/>
              <a:lstStyle/>
              <a:p>
                <a:r>
                  <a:rPr lang="el-GR">
                    <a:noFill/>
                  </a:rPr>
                  <a:t> </a:t>
                </a:r>
              </a:p>
            </p:txBody>
          </p:sp>
        </mc:Fallback>
      </mc:AlternateContent>
      <p:sp>
        <p:nvSpPr>
          <p:cNvPr id="4" name="Θέση κειμένου 3">
            <a:extLst>
              <a:ext uri="{FF2B5EF4-FFF2-40B4-BE49-F238E27FC236}">
                <a16:creationId xmlns:a16="http://schemas.microsoft.com/office/drawing/2014/main" id="{AAB02F55-9AFE-D6A8-4079-8DC1C2DE6C8A}"/>
              </a:ext>
            </a:extLst>
          </p:cNvPr>
          <p:cNvSpPr>
            <a:spLocks noGrp="1"/>
          </p:cNvSpPr>
          <p:nvPr>
            <p:ph type="body" sz="quarter" idx="13"/>
          </p:nvPr>
        </p:nvSpPr>
        <p:spPr/>
        <p:txBody>
          <a:bodyPr/>
          <a:lstStyle/>
          <a:p>
            <a:r>
              <a:rPr lang="en-US" dirty="0"/>
              <a:t>Methodology</a:t>
            </a:r>
            <a:endParaRPr lang="el-GR" dirty="0"/>
          </a:p>
        </p:txBody>
      </p:sp>
      <p:sp>
        <p:nvSpPr>
          <p:cNvPr id="5" name="Θέση αριθμού διαφάνειας 4">
            <a:extLst>
              <a:ext uri="{FF2B5EF4-FFF2-40B4-BE49-F238E27FC236}">
                <a16:creationId xmlns:a16="http://schemas.microsoft.com/office/drawing/2014/main" id="{326C003D-B476-F695-43BB-2F3BAB88CCEB}"/>
              </a:ext>
            </a:extLst>
          </p:cNvPr>
          <p:cNvSpPr>
            <a:spLocks noGrp="1"/>
          </p:cNvSpPr>
          <p:nvPr>
            <p:ph type="sldNum" sz="quarter" idx="12"/>
          </p:nvPr>
        </p:nvSpPr>
        <p:spPr/>
        <p:txBody>
          <a:bodyPr/>
          <a:lstStyle/>
          <a:p>
            <a:pPr algn="r"/>
            <a:fld id="{28C4B9FD-BBCD-4D20-BE68-D5FD8F544B57}" type="slidenum">
              <a:rPr lang="el-GR" smtClean="0"/>
              <a:pPr algn="r"/>
              <a:t>12</a:t>
            </a:fld>
            <a:endParaRPr lang="el-GR" dirty="0"/>
          </a:p>
        </p:txBody>
      </p:sp>
    </p:spTree>
    <p:extLst>
      <p:ext uri="{BB962C8B-B14F-4D97-AF65-F5344CB8AC3E}">
        <p14:creationId xmlns:p14="http://schemas.microsoft.com/office/powerpoint/2010/main" val="2664863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2B1C52EE-0D93-FA1C-0A0F-B0EBB5743B2F}"/>
                  </a:ext>
                </a:extLst>
              </p:cNvPr>
              <p:cNvSpPr>
                <a:spLocks noGrp="1"/>
              </p:cNvSpPr>
              <p:nvPr>
                <p:ph idx="1"/>
              </p:nvPr>
            </p:nvSpPr>
            <p:spPr>
              <a:xfrm>
                <a:off x="825616" y="1532571"/>
                <a:ext cx="10515600" cy="4905049"/>
              </a:xfrm>
            </p:spPr>
            <p:txBody>
              <a:bodyPr/>
              <a:lstStyle/>
              <a:p>
                <a:pPr marL="0" marR="0" indent="0">
                  <a:lnSpc>
                    <a:spcPct val="150000"/>
                  </a:lnSpc>
                  <a:spcBef>
                    <a:spcPts val="0"/>
                  </a:spcBef>
                  <a:spcAft>
                    <a:spcPts val="0"/>
                  </a:spcAft>
                  <a:buNone/>
                </a:pPr>
                <a:r>
                  <a:rPr lang="en-US" sz="1800" kern="0" dirty="0">
                    <a:effectLst/>
                    <a:ea typeface="Times New Roman" panose="02020603050405020304" pitchFamily="18" charset="0"/>
                    <a:cs typeface="Arial" panose="020B0604020202020204" pitchFamily="34" charset="0"/>
                  </a:rPr>
                  <a:t>While for the marginal effects we have: </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f>
                      <m:f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𝑖𝑘</m:t>
                            </m:r>
                          </m:sub>
                        </m:sSub>
                      </m:den>
                    </m:f>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𝑘</m:t>
                                </m:r>
                              </m:sub>
                            </m:sSub>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𝑘</m:t>
                                    </m:r>
                                  </m:sub>
                                </m:sSub>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e>
                                    </m:d>
                                  </m:e>
                                </m:func>
                              </m:e>
                            </m:func>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den>
                        </m:f>
                      </m:e>
                    </m:d>
                  </m:oMath>
                </a14:m>
                <a:endParaRPr lang="el-GR"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f>
                      <m:f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𝑖𝑘</m:t>
                            </m:r>
                          </m:sub>
                        </m:sSub>
                      </m:den>
                    </m:f>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𝑘</m:t>
                                </m:r>
                              </m:sub>
                            </m:sSub>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𝑘</m:t>
                                    </m:r>
                                  </m:sub>
                                </m:sSub>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e>
                                    </m:d>
                                  </m:e>
                                </m:func>
                              </m:e>
                            </m:func>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den>
                        </m:f>
                      </m:e>
                    </m:d>
                  </m:oMath>
                </a14:m>
                <a:endParaRPr lang="el-GR"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14:m>
                  <m:oMath xmlns:m="http://schemas.openxmlformats.org/officeDocument/2006/math">
                    <m:f>
                      <m:fPr>
                        <m:ctrlPr>
                          <a:rPr lang="el-GR" sz="1800" i="1" kern="0"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=0</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𝑖𝑘</m:t>
                            </m:r>
                          </m:sub>
                        </m:sSub>
                      </m:den>
                    </m:f>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=0</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𝑘</m:t>
                                </m:r>
                              </m:sub>
                            </m:sSub>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𝑘</m:t>
                                    </m:r>
                                  </m:sub>
                                </m:sSub>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e>
                                    </m:d>
                                  </m:e>
                                </m:func>
                              </m:e>
                            </m:func>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den>
                        </m:f>
                      </m:e>
                    </m:d>
                  </m:oMath>
                </a14:m>
                <a:r>
                  <a:rPr lang="en-US" sz="1800" kern="100" dirty="0">
                    <a:latin typeface="Calibri" panose="020F0502020204030204" pitchFamily="34" charset="0"/>
                    <a:ea typeface="Calibri" panose="020F0502020204030204" pitchFamily="34" charset="0"/>
                    <a:cs typeface="Arial" panose="020B0604020202020204" pitchFamily="34" charset="0"/>
                  </a:rPr>
                  <a:t>     </a:t>
                </a: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(8)</a:t>
                </a:r>
                <a:endParaRPr lang="el-GR"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mc:Choice>
        <mc:Fallback xmlns="">
          <p:sp>
            <p:nvSpPr>
              <p:cNvPr id="3" name="Θέση περιεχομένου 2">
                <a:extLst>
                  <a:ext uri="{FF2B5EF4-FFF2-40B4-BE49-F238E27FC236}">
                    <a16:creationId xmlns:a16="http://schemas.microsoft.com/office/drawing/2014/main" id="{2B1C52EE-0D93-FA1C-0A0F-B0EBB5743B2F}"/>
                  </a:ext>
                </a:extLst>
              </p:cNvPr>
              <p:cNvSpPr>
                <a:spLocks noGrp="1" noRot="1" noChangeAspect="1" noMove="1" noResize="1" noEditPoints="1" noAdjustHandles="1" noChangeArrowheads="1" noChangeShapeType="1" noTextEdit="1"/>
              </p:cNvSpPr>
              <p:nvPr>
                <p:ph idx="1"/>
              </p:nvPr>
            </p:nvSpPr>
            <p:spPr>
              <a:xfrm>
                <a:off x="825616" y="1532571"/>
                <a:ext cx="10515600" cy="4905049"/>
              </a:xfrm>
              <a:blipFill>
                <a:blip r:embed="rId2"/>
                <a:stretch>
                  <a:fillRect l="-464"/>
                </a:stretch>
              </a:blipFill>
            </p:spPr>
            <p:txBody>
              <a:bodyPr/>
              <a:lstStyle/>
              <a:p>
                <a:r>
                  <a:rPr lang="el-GR">
                    <a:noFill/>
                  </a:rPr>
                  <a:t> </a:t>
                </a:r>
              </a:p>
            </p:txBody>
          </p:sp>
        </mc:Fallback>
      </mc:AlternateContent>
      <p:sp>
        <p:nvSpPr>
          <p:cNvPr id="4" name="Θέση κειμένου 3">
            <a:extLst>
              <a:ext uri="{FF2B5EF4-FFF2-40B4-BE49-F238E27FC236}">
                <a16:creationId xmlns:a16="http://schemas.microsoft.com/office/drawing/2014/main" id="{6D127FBB-CD3C-5B22-2095-AEA97DAE0D8A}"/>
              </a:ext>
            </a:extLst>
          </p:cNvPr>
          <p:cNvSpPr>
            <a:spLocks noGrp="1"/>
          </p:cNvSpPr>
          <p:nvPr>
            <p:ph type="body" sz="quarter" idx="13"/>
          </p:nvPr>
        </p:nvSpPr>
        <p:spPr/>
        <p:txBody>
          <a:bodyPr/>
          <a:lstStyle/>
          <a:p>
            <a:r>
              <a:rPr lang="en-US" dirty="0"/>
              <a:t>Methodology</a:t>
            </a:r>
            <a:endParaRPr lang="el-GR" dirty="0"/>
          </a:p>
        </p:txBody>
      </p:sp>
      <p:sp>
        <p:nvSpPr>
          <p:cNvPr id="5" name="Θέση αριθμού διαφάνειας 4">
            <a:extLst>
              <a:ext uri="{FF2B5EF4-FFF2-40B4-BE49-F238E27FC236}">
                <a16:creationId xmlns:a16="http://schemas.microsoft.com/office/drawing/2014/main" id="{B81E4CC8-44D8-3C78-48C5-232050EE32B2}"/>
              </a:ext>
            </a:extLst>
          </p:cNvPr>
          <p:cNvSpPr>
            <a:spLocks noGrp="1"/>
          </p:cNvSpPr>
          <p:nvPr>
            <p:ph type="sldNum" sz="quarter" idx="12"/>
          </p:nvPr>
        </p:nvSpPr>
        <p:spPr/>
        <p:txBody>
          <a:bodyPr/>
          <a:lstStyle/>
          <a:p>
            <a:pPr algn="r"/>
            <a:fld id="{28C4B9FD-BBCD-4D20-BE68-D5FD8F544B57}" type="slidenum">
              <a:rPr lang="el-GR" smtClean="0"/>
              <a:pPr algn="r"/>
              <a:t>13</a:t>
            </a:fld>
            <a:endParaRPr lang="el-GR" dirty="0"/>
          </a:p>
        </p:txBody>
      </p:sp>
    </p:spTree>
    <p:extLst>
      <p:ext uri="{BB962C8B-B14F-4D97-AF65-F5344CB8AC3E}">
        <p14:creationId xmlns:p14="http://schemas.microsoft.com/office/powerpoint/2010/main" val="3400819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Θέση περιεχομένου 1">
            <a:extLst>
              <a:ext uri="{FF2B5EF4-FFF2-40B4-BE49-F238E27FC236}">
                <a16:creationId xmlns:a16="http://schemas.microsoft.com/office/drawing/2014/main" id="{220C9EB7-E997-D868-5EA1-0425079514BF}"/>
              </a:ext>
            </a:extLst>
          </p:cNvPr>
          <p:cNvGraphicFramePr>
            <a:graphicFrameLocks noGrp="1"/>
          </p:cNvGraphicFramePr>
          <p:nvPr>
            <p:ph idx="1"/>
            <p:extLst>
              <p:ext uri="{D42A27DB-BD31-4B8C-83A1-F6EECF244321}">
                <p14:modId xmlns:p14="http://schemas.microsoft.com/office/powerpoint/2010/main" val="3108675259"/>
              </p:ext>
            </p:extLst>
          </p:nvPr>
        </p:nvGraphicFramePr>
        <p:xfrm>
          <a:off x="2968461" y="1167877"/>
          <a:ext cx="5668010" cy="4480560"/>
        </p:xfrm>
        <a:graphic>
          <a:graphicData uri="http://schemas.openxmlformats.org/drawingml/2006/table">
            <a:tbl>
              <a:tblPr firstRow="1" firstCol="1" bandRow="1"/>
              <a:tblGrid>
                <a:gridCol w="1887220">
                  <a:extLst>
                    <a:ext uri="{9D8B030D-6E8A-4147-A177-3AD203B41FA5}">
                      <a16:colId xmlns:a16="http://schemas.microsoft.com/office/drawing/2014/main" val="3441285125"/>
                    </a:ext>
                  </a:extLst>
                </a:gridCol>
                <a:gridCol w="1350010">
                  <a:extLst>
                    <a:ext uri="{9D8B030D-6E8A-4147-A177-3AD203B41FA5}">
                      <a16:colId xmlns:a16="http://schemas.microsoft.com/office/drawing/2014/main" val="3032324510"/>
                    </a:ext>
                  </a:extLst>
                </a:gridCol>
                <a:gridCol w="1170305">
                  <a:extLst>
                    <a:ext uri="{9D8B030D-6E8A-4147-A177-3AD203B41FA5}">
                      <a16:colId xmlns:a16="http://schemas.microsoft.com/office/drawing/2014/main" val="3704688742"/>
                    </a:ext>
                  </a:extLst>
                </a:gridCol>
                <a:gridCol w="1260475">
                  <a:extLst>
                    <a:ext uri="{9D8B030D-6E8A-4147-A177-3AD203B41FA5}">
                      <a16:colId xmlns:a16="http://schemas.microsoft.com/office/drawing/2014/main" val="3120871828"/>
                    </a:ext>
                  </a:extLst>
                </a:gridCol>
              </a:tblGrid>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Variable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Internet use</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e-commerce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e-banking</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6305759"/>
                  </a:ext>
                </a:extLst>
              </a:tr>
              <a:tr h="213360">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[1]</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972742"/>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Age 25-34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-.135*** (.006)</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-.103*** (.009)</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-.002 (.007)</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301161"/>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Age 35-44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-.214*** (.006)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-.175*** (.008)</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-.018*** (.007)</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1513553"/>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Age 45-54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-.318*** (.006)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-.258*** (.008)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-.051*** (.006)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1722664"/>
                  </a:ext>
                </a:extLst>
              </a:tr>
              <a:tr h="213360">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Age 55-64</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-.446*** (.006)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-.361*** (.008)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-.099*** (.006)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4212388"/>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Age 65-74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-.598*** (.006)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-.446*** (.008)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-.158*** (.006)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212069"/>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Female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-.021*** (.002)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-.034*** (.003)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-.046***(.002)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0186225"/>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Medium education</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.207***(004)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.137***(003)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.105***(003)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7271887"/>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Higher education</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.365***(005)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.290***(004)</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.228***(004)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0411407"/>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Unemployed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-.023***(005)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-.045***(004)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-.066***(004)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598775"/>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Student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-.001(008)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-.047***(006)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-.066***(006)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91997"/>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Inactive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-.074***(004)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-.054***(004)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-.064***(004)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1386513"/>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Household income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.138***(004)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.125***(004)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.103***(004)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634986"/>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Household size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-.011***(001)</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-.015***(001)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-.015***(001)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8365806"/>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Children in household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.044***(004)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.036***(004)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.028***(003)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3053221"/>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Region: Central Greece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.001**(003)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.021***(004)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.030***(003)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422574"/>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Region: Attica</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.045***(003)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.032***(004)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.057***(003)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895125"/>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Region: Islands and Crete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.021***(005)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.045***(005)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.027***(004)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1378144"/>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Pseudo R-squared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.49</a:t>
                      </a:r>
                      <a:r>
                        <a:rPr lang="el-GR" sz="1200" kern="100">
                          <a:effectLst/>
                          <a:latin typeface="Times New Roman" panose="02020603050405020304" pitchFamily="18" charset="0"/>
                          <a:ea typeface="Calibri" panose="020F0502020204030204" pitchFamily="34" charset="0"/>
                          <a:cs typeface="Arial" panose="020B0604020202020204" pitchFamily="34" charset="0"/>
                        </a:rPr>
                        <a:t>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.351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.344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1239239"/>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Observations</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66,667</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2633839981"/>
                  </a:ext>
                </a:extLst>
              </a:tr>
            </a:tbl>
          </a:graphicData>
        </a:graphic>
      </p:graphicFrame>
      <p:sp>
        <p:nvSpPr>
          <p:cNvPr id="4" name="Θέση κειμένου 3">
            <a:extLst>
              <a:ext uri="{FF2B5EF4-FFF2-40B4-BE49-F238E27FC236}">
                <a16:creationId xmlns:a16="http://schemas.microsoft.com/office/drawing/2014/main" id="{05167995-33D2-5A86-8E7A-1490C7CBAD02}"/>
              </a:ext>
            </a:extLst>
          </p:cNvPr>
          <p:cNvSpPr>
            <a:spLocks noGrp="1"/>
          </p:cNvSpPr>
          <p:nvPr>
            <p:ph type="body" sz="quarter" idx="13"/>
          </p:nvPr>
        </p:nvSpPr>
        <p:spPr/>
        <p:txBody>
          <a:bodyPr/>
          <a:lstStyle/>
          <a:p>
            <a:r>
              <a:rPr lang="en-US" dirty="0"/>
              <a:t>Results</a:t>
            </a:r>
            <a:endParaRPr lang="el-GR" dirty="0"/>
          </a:p>
        </p:txBody>
      </p:sp>
      <p:sp>
        <p:nvSpPr>
          <p:cNvPr id="5" name="Θέση αριθμού διαφάνειας 4">
            <a:extLst>
              <a:ext uri="{FF2B5EF4-FFF2-40B4-BE49-F238E27FC236}">
                <a16:creationId xmlns:a16="http://schemas.microsoft.com/office/drawing/2014/main" id="{CD1F5932-3335-AC37-7632-6F4D1C8697B1}"/>
              </a:ext>
            </a:extLst>
          </p:cNvPr>
          <p:cNvSpPr>
            <a:spLocks noGrp="1"/>
          </p:cNvSpPr>
          <p:nvPr>
            <p:ph type="sldNum" sz="quarter" idx="12"/>
          </p:nvPr>
        </p:nvSpPr>
        <p:spPr/>
        <p:txBody>
          <a:bodyPr/>
          <a:lstStyle/>
          <a:p>
            <a:pPr algn="r"/>
            <a:fld id="{28C4B9FD-BBCD-4D20-BE68-D5FD8F544B57}" type="slidenum">
              <a:rPr lang="el-GR" smtClean="0"/>
              <a:pPr algn="r"/>
              <a:t>14</a:t>
            </a:fld>
            <a:endParaRPr lang="el-GR" dirty="0"/>
          </a:p>
        </p:txBody>
      </p:sp>
      <p:sp>
        <p:nvSpPr>
          <p:cNvPr id="6" name="Rectangle 1">
            <a:extLst>
              <a:ext uri="{FF2B5EF4-FFF2-40B4-BE49-F238E27FC236}">
                <a16:creationId xmlns:a16="http://schemas.microsoft.com/office/drawing/2014/main" id="{587D6CD7-20B8-CA15-6672-5BA66E3DAE12}"/>
              </a:ext>
            </a:extLst>
          </p:cNvPr>
          <p:cNvSpPr>
            <a:spLocks noChangeArrowheads="1"/>
          </p:cNvSpPr>
          <p:nvPr/>
        </p:nvSpPr>
        <p:spPr bwMode="auto">
          <a:xfrm>
            <a:off x="2886619" y="921656"/>
            <a:ext cx="494558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l-G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Table 1.</a:t>
            </a:r>
            <a:r>
              <a:rPr kumimoji="0" lang="en-US" altLang="el-GR" sz="1000" b="0" i="0" u="none" strike="noStrike" cap="none" normalizeH="0" baseline="0" dirty="0" bmk="">
                <a:ln>
                  <a:noFill/>
                </a:ln>
                <a:solidFill>
                  <a:schemeClr val="tx1"/>
                </a:solidFill>
                <a:effectLst/>
                <a:ea typeface="Calibri" panose="020F0502020204030204" pitchFamily="34" charset="0"/>
                <a:cs typeface="Times New Roman" panose="02020603050405020304" pitchFamily="18" charset="0"/>
              </a:rPr>
              <a:t> Determinants of Internet use, e-commerce and e-banking (marginal effects, probit).</a:t>
            </a:r>
            <a:endParaRPr kumimoji="0" lang="el-GR" altLang="el-GR" sz="1000" b="0" i="0" u="none" strike="noStrike" cap="none" normalizeH="0" baseline="0" dirty="0">
              <a:ln>
                <a:noFill/>
              </a:ln>
              <a:solidFill>
                <a:schemeClr val="tx1"/>
              </a:solidFill>
              <a:effectLst/>
            </a:endParaRPr>
          </a:p>
        </p:txBody>
      </p:sp>
      <p:sp>
        <p:nvSpPr>
          <p:cNvPr id="8" name="TextBox 7">
            <a:extLst>
              <a:ext uri="{FF2B5EF4-FFF2-40B4-BE49-F238E27FC236}">
                <a16:creationId xmlns:a16="http://schemas.microsoft.com/office/drawing/2014/main" id="{BE1A3125-2012-BD07-1CF5-589D5AB18454}"/>
              </a:ext>
            </a:extLst>
          </p:cNvPr>
          <p:cNvSpPr txBox="1"/>
          <p:nvPr/>
        </p:nvSpPr>
        <p:spPr>
          <a:xfrm>
            <a:off x="2886619" y="5666728"/>
            <a:ext cx="6109169"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l-G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Source:</a:t>
            </a:r>
            <a:r>
              <a:rPr kumimoji="0" lang="en-US" altLang="el-GR" sz="1000" b="0" i="0" u="none" strike="noStrike" cap="none" normalizeH="0" baseline="0" dirty="0">
                <a:ln>
                  <a:noFill/>
                </a:ln>
                <a:solidFill>
                  <a:schemeClr val="tx1"/>
                </a:solidFill>
                <a:effectLst/>
                <a:ea typeface="Calibri" panose="020F0502020204030204" pitchFamily="34" charset="0"/>
                <a:cs typeface="Arial" panose="020B0604020202020204" pitchFamily="34" charset="0"/>
              </a:rPr>
              <a:t> </a:t>
            </a:r>
            <a:r>
              <a:rPr kumimoji="0" lang="en-US" altLang="el-G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Survey on the Use of Information and Communication Technologies by Households and Individuals (ICT, 2009-2022), Hellenic Statistical Authority (EL.STAT.), Public Use Microdata Files.</a:t>
            </a:r>
            <a:endParaRPr kumimoji="0" lang="el-GR" altLang="el-G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l-G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Notes: Reference category for “Age” is the group “16-24”, for “Gender” is the sex “Male”, for “Education level” is the level “Low”, for the “Employment status” is the status “Employed”, and for the “Residence area” is the region “Northern Greece”. All models include year dummies.</a:t>
            </a:r>
            <a:endParaRPr kumimoji="0" lang="el-GR" altLang="el-G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l-G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Robust standard errors in parentheses. * p &lt; .10, ** p &lt; .05,</a:t>
            </a:r>
            <a:r>
              <a:rPr kumimoji="0" lang="en-US" altLang="el-GR" sz="1000" b="0" i="0" u="none" strike="noStrike" cap="none" normalizeH="0" baseline="0" dirty="0">
                <a:ln>
                  <a:noFill/>
                </a:ln>
                <a:solidFill>
                  <a:schemeClr val="tx1"/>
                </a:solidFill>
                <a:effectLst/>
                <a:ea typeface="Calibri" panose="020F0502020204030204" pitchFamily="34" charset="0"/>
                <a:cs typeface="Arial" panose="020B0604020202020204" pitchFamily="34" charset="0"/>
              </a:rPr>
              <a:t> </a:t>
            </a:r>
            <a:r>
              <a:rPr kumimoji="0" lang="en-US" altLang="el-G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p &lt; .01</a:t>
            </a:r>
            <a:endParaRPr kumimoji="0" lang="en-US" altLang="el-GR" sz="1000" b="0" i="0" u="none" strike="noStrike" cap="none" normalizeH="0" baseline="0" dirty="0">
              <a:ln>
                <a:noFill/>
              </a:ln>
              <a:solidFill>
                <a:schemeClr val="tx1"/>
              </a:solidFill>
              <a:effectLst/>
            </a:endParaRPr>
          </a:p>
        </p:txBody>
      </p:sp>
      <p:sp>
        <p:nvSpPr>
          <p:cNvPr id="10" name="TextBox 9">
            <a:extLst>
              <a:ext uri="{FF2B5EF4-FFF2-40B4-BE49-F238E27FC236}">
                <a16:creationId xmlns:a16="http://schemas.microsoft.com/office/drawing/2014/main" id="{8718DF8E-4037-8F5B-07CE-9B867051EFB6}"/>
              </a:ext>
            </a:extLst>
          </p:cNvPr>
          <p:cNvSpPr txBox="1"/>
          <p:nvPr/>
        </p:nvSpPr>
        <p:spPr>
          <a:xfrm>
            <a:off x="0" y="1167877"/>
            <a:ext cx="1743667" cy="1200329"/>
          </a:xfrm>
          <a:prstGeom prst="rect">
            <a:avLst/>
          </a:prstGeom>
          <a:noFill/>
        </p:spPr>
        <p:txBody>
          <a:bodyPr wrap="square">
            <a:spAutoFit/>
          </a:bodyPr>
          <a:lstStyle/>
          <a:p>
            <a:r>
              <a:rPr lang="en-US" dirty="0"/>
              <a:t>A)Determinants for Internet use, e-commerce and e-banking</a:t>
            </a:r>
            <a:endParaRPr lang="el-GR" dirty="0"/>
          </a:p>
        </p:txBody>
      </p:sp>
      <p:sp>
        <p:nvSpPr>
          <p:cNvPr id="3" name="Rectangle 1">
            <a:extLst>
              <a:ext uri="{FF2B5EF4-FFF2-40B4-BE49-F238E27FC236}">
                <a16:creationId xmlns:a16="http://schemas.microsoft.com/office/drawing/2014/main" id="{749FD40B-6461-60AA-4AB2-70E19274634F}"/>
              </a:ext>
            </a:extLst>
          </p:cNvPr>
          <p:cNvSpPr>
            <a:spLocks noChangeArrowheads="1"/>
          </p:cNvSpPr>
          <p:nvPr/>
        </p:nvSpPr>
        <p:spPr bwMode="auto">
          <a:xfrm>
            <a:off x="0" y="2266249"/>
            <a:ext cx="1252737"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000" dirty="0">
                <a:ea typeface="Calibri" panose="020F0502020204030204" pitchFamily="34" charset="0"/>
                <a:cs typeface="Times New Roman" panose="02020603050405020304" pitchFamily="18" charset="0"/>
              </a:rPr>
              <a:t>Results confirmed from: Mills and Whitacre (2003), De Blasio (2008) for internet us, De Blasio (2008) Ganning and Green (2021), Zhou and Wang's (2014), Song &amp; Sun (2020) for the e-commerce and De Blasio (2008),  Bauer and Hein (2006), and </a:t>
            </a:r>
            <a:r>
              <a:rPr lang="en-US" altLang="el-GR" sz="1000" dirty="0" err="1">
                <a:ea typeface="Calibri" panose="020F0502020204030204" pitchFamily="34" charset="0"/>
                <a:cs typeface="Times New Roman" panose="02020603050405020304" pitchFamily="18" charset="0"/>
              </a:rPr>
              <a:t>Hitt</a:t>
            </a:r>
            <a:r>
              <a:rPr lang="en-US" altLang="el-GR" sz="1000" dirty="0">
                <a:ea typeface="Calibri" panose="020F0502020204030204" pitchFamily="34" charset="0"/>
                <a:cs typeface="Times New Roman" panose="02020603050405020304" pitchFamily="18" charset="0"/>
              </a:rPr>
              <a:t> and Frei (2002) for the e-banking.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0435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Θέση περιεχομένου 10">
            <a:extLst>
              <a:ext uri="{FF2B5EF4-FFF2-40B4-BE49-F238E27FC236}">
                <a16:creationId xmlns:a16="http://schemas.microsoft.com/office/drawing/2014/main" id="{8DA21E72-89A5-FC93-5352-16FB78F469AE}"/>
              </a:ext>
            </a:extLst>
          </p:cNvPr>
          <p:cNvGraphicFramePr>
            <a:graphicFrameLocks noGrp="1"/>
          </p:cNvGraphicFramePr>
          <p:nvPr>
            <p:ph idx="1"/>
            <p:extLst>
              <p:ext uri="{D42A27DB-BD31-4B8C-83A1-F6EECF244321}">
                <p14:modId xmlns:p14="http://schemas.microsoft.com/office/powerpoint/2010/main" val="2747744504"/>
              </p:ext>
            </p:extLst>
          </p:nvPr>
        </p:nvGraphicFramePr>
        <p:xfrm>
          <a:off x="3142198" y="1257276"/>
          <a:ext cx="5668010" cy="4480566"/>
        </p:xfrm>
        <a:graphic>
          <a:graphicData uri="http://schemas.openxmlformats.org/drawingml/2006/table">
            <a:tbl>
              <a:tblPr firstRow="1" firstCol="1" bandRow="1"/>
              <a:tblGrid>
                <a:gridCol w="1797050">
                  <a:extLst>
                    <a:ext uri="{9D8B030D-6E8A-4147-A177-3AD203B41FA5}">
                      <a16:colId xmlns:a16="http://schemas.microsoft.com/office/drawing/2014/main" val="2165619298"/>
                    </a:ext>
                  </a:extLst>
                </a:gridCol>
                <a:gridCol w="1980565">
                  <a:extLst>
                    <a:ext uri="{9D8B030D-6E8A-4147-A177-3AD203B41FA5}">
                      <a16:colId xmlns:a16="http://schemas.microsoft.com/office/drawing/2014/main" val="3004582981"/>
                    </a:ext>
                  </a:extLst>
                </a:gridCol>
                <a:gridCol w="1890395">
                  <a:extLst>
                    <a:ext uri="{9D8B030D-6E8A-4147-A177-3AD203B41FA5}">
                      <a16:colId xmlns:a16="http://schemas.microsoft.com/office/drawing/2014/main" val="2887900961"/>
                    </a:ext>
                  </a:extLst>
                </a:gridCol>
              </a:tblGrid>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Variable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phone or videocall</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1089025" algn="l"/>
                        </a:tabLst>
                      </a:pPr>
                      <a:r>
                        <a:rPr lang="en-US" sz="1200" kern="100">
                          <a:effectLst/>
                          <a:latin typeface="Times New Roman" panose="02020603050405020304" pitchFamily="18" charset="0"/>
                          <a:ea typeface="Calibri" panose="020F0502020204030204" pitchFamily="34" charset="0"/>
                          <a:cs typeface="Arial" panose="020B0604020202020204" pitchFamily="34" charset="0"/>
                        </a:rPr>
                        <a:t>electronic seller</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6317860"/>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[1]</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4123813"/>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Age 25-34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-.096***(009)</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-.005(006)</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3532261"/>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Age 35-44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-.170***(009)</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-.009*(005)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563659"/>
                  </a:ext>
                </a:extLst>
              </a:tr>
              <a:tr h="212542">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Age 45-54</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-.217***(009)</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-.021***(005)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5574637"/>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Age 55-64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-.274***(010)</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-.028***(005)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301047"/>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Age 65-74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-.331***(012)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-.036***(005)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264182"/>
                  </a:ext>
                </a:extLst>
              </a:tr>
              <a:tr h="229726">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Female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.013***(005)</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-.025***(002)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516191"/>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Medium education</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.046***(007)</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.012***(002)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1454544"/>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Higher education</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.125***(007)</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.026***(003)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7195613"/>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Unemployed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-.021***(008)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-001(003)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3721118"/>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Student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.028**(011)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-.006(004)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827884"/>
                  </a:ext>
                </a:extLst>
              </a:tr>
              <a:tr h="212542">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Inactive</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-.009(007)</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-.009***(003)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2904227"/>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Household income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.048***(007)</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.016***(003)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5096999"/>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Household size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-.018***(002)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-.005***(001)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6528822"/>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Children in household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-.001(006)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.005**(003)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0429784"/>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Region: Central Greece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.001(006)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.001(002)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2231703"/>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Region: Attica</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.029***(006)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.011***(003)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2242807"/>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Region: Islands and Crete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.024***(009)</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-.001(003)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2796318"/>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Pseudo R-squared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.146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.054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1264836"/>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Observations</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36,986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8291539"/>
                  </a:ext>
                </a:extLst>
              </a:tr>
            </a:tbl>
          </a:graphicData>
        </a:graphic>
      </p:graphicFrame>
      <p:sp>
        <p:nvSpPr>
          <p:cNvPr id="4" name="Θέση κειμένου 3">
            <a:extLst>
              <a:ext uri="{FF2B5EF4-FFF2-40B4-BE49-F238E27FC236}">
                <a16:creationId xmlns:a16="http://schemas.microsoft.com/office/drawing/2014/main" id="{09CABC05-24F2-02D8-1E17-5C2FA2F2FA16}"/>
              </a:ext>
            </a:extLst>
          </p:cNvPr>
          <p:cNvSpPr>
            <a:spLocks noGrp="1"/>
          </p:cNvSpPr>
          <p:nvPr>
            <p:ph type="body" sz="quarter" idx="13"/>
          </p:nvPr>
        </p:nvSpPr>
        <p:spPr/>
        <p:txBody>
          <a:bodyPr/>
          <a:lstStyle/>
          <a:p>
            <a:r>
              <a:rPr lang="en-US" dirty="0"/>
              <a:t>Results</a:t>
            </a:r>
            <a:endParaRPr lang="el-GR" dirty="0"/>
          </a:p>
        </p:txBody>
      </p:sp>
      <p:sp>
        <p:nvSpPr>
          <p:cNvPr id="5" name="Θέση αριθμού διαφάνειας 4">
            <a:extLst>
              <a:ext uri="{FF2B5EF4-FFF2-40B4-BE49-F238E27FC236}">
                <a16:creationId xmlns:a16="http://schemas.microsoft.com/office/drawing/2014/main" id="{8CC67A8E-6B7D-7011-A7CF-AD0FD20A08B1}"/>
              </a:ext>
            </a:extLst>
          </p:cNvPr>
          <p:cNvSpPr>
            <a:spLocks noGrp="1"/>
          </p:cNvSpPr>
          <p:nvPr>
            <p:ph type="sldNum" sz="quarter" idx="12"/>
          </p:nvPr>
        </p:nvSpPr>
        <p:spPr/>
        <p:txBody>
          <a:bodyPr/>
          <a:lstStyle/>
          <a:p>
            <a:pPr algn="r"/>
            <a:fld id="{28C4B9FD-BBCD-4D20-BE68-D5FD8F544B57}" type="slidenum">
              <a:rPr lang="el-GR" smtClean="0"/>
              <a:pPr algn="r"/>
              <a:t>15</a:t>
            </a:fld>
            <a:endParaRPr lang="el-GR" dirty="0"/>
          </a:p>
        </p:txBody>
      </p:sp>
      <p:sp>
        <p:nvSpPr>
          <p:cNvPr id="14" name="TextBox 13">
            <a:extLst>
              <a:ext uri="{FF2B5EF4-FFF2-40B4-BE49-F238E27FC236}">
                <a16:creationId xmlns:a16="http://schemas.microsoft.com/office/drawing/2014/main" id="{3DB94867-9BC4-13E9-FD0A-37BE5C1F1D6B}"/>
              </a:ext>
            </a:extLst>
          </p:cNvPr>
          <p:cNvSpPr txBox="1"/>
          <p:nvPr/>
        </p:nvSpPr>
        <p:spPr>
          <a:xfrm>
            <a:off x="3041190" y="885136"/>
            <a:ext cx="6066023" cy="430374"/>
          </a:xfrm>
          <a:prstGeom prst="rect">
            <a:avLst/>
          </a:prstGeom>
          <a:noFill/>
        </p:spPr>
        <p:txBody>
          <a:bodyPr wrap="square">
            <a:spAutoFit/>
          </a:bodyPr>
          <a:lstStyle/>
          <a:p>
            <a:pPr marL="0" marR="0">
              <a:lnSpc>
                <a:spcPct val="107000"/>
              </a:lnSpc>
              <a:spcBef>
                <a:spcPts val="0"/>
              </a:spcBef>
              <a:spcAft>
                <a:spcPts val="0"/>
              </a:spcAft>
            </a:pPr>
            <a:r>
              <a:rPr lang="en-US" sz="1000" kern="100" dirty="0">
                <a:effectLst/>
                <a:ea typeface="Calibri" panose="020F0502020204030204" pitchFamily="34" charset="0"/>
                <a:cs typeface="Arial" panose="020B0604020202020204" pitchFamily="34" charset="0"/>
              </a:rPr>
              <a:t>Table 2. Determinants of phone or videocall and electronic seller (marginal effects, probit) from individuals who use the internet.</a:t>
            </a:r>
            <a:endParaRPr lang="el-GR" sz="1000" kern="100" dirty="0">
              <a:effectLst/>
              <a:ea typeface="Calibri" panose="020F0502020204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31CFD74-4BBD-3A19-5E84-F9207E7EB263}"/>
              </a:ext>
            </a:extLst>
          </p:cNvPr>
          <p:cNvSpPr txBox="1"/>
          <p:nvPr/>
        </p:nvSpPr>
        <p:spPr>
          <a:xfrm>
            <a:off x="0" y="1257276"/>
            <a:ext cx="2323837" cy="923330"/>
          </a:xfrm>
          <a:prstGeom prst="rect">
            <a:avLst/>
          </a:prstGeom>
          <a:noFill/>
        </p:spPr>
        <p:txBody>
          <a:bodyPr wrap="square">
            <a:spAutoFit/>
          </a:bodyPr>
          <a:lstStyle/>
          <a:p>
            <a:r>
              <a:rPr lang="en-US" dirty="0"/>
              <a:t>B)Determinants of individual’s online activities</a:t>
            </a:r>
            <a:endParaRPr lang="el-GR" dirty="0"/>
          </a:p>
        </p:txBody>
      </p:sp>
      <p:sp>
        <p:nvSpPr>
          <p:cNvPr id="18" name="TextBox 17">
            <a:extLst>
              <a:ext uri="{FF2B5EF4-FFF2-40B4-BE49-F238E27FC236}">
                <a16:creationId xmlns:a16="http://schemas.microsoft.com/office/drawing/2014/main" id="{F2FABE83-3903-49F3-634D-77597C5DEC81}"/>
              </a:ext>
            </a:extLst>
          </p:cNvPr>
          <p:cNvSpPr txBox="1"/>
          <p:nvPr/>
        </p:nvSpPr>
        <p:spPr>
          <a:xfrm>
            <a:off x="3018844" y="5708159"/>
            <a:ext cx="6110714"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Source:</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Arial" panose="020B0604020202020204" pitchFamily="34" charset="0"/>
              </a:rPr>
              <a:t> </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Survey on the Use of Information and Communication Technologies by Households and Individuals (ICT, 2009-2022), Hellenic Statistical Authority (EL.STAT.), Public Use Microdata Files.</a:t>
            </a:r>
            <a:endParaRPr kumimoji="0" lang="el-GR"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Notes: Reference category for “Age” is the group “16-24”, for “Gender” is the sex “Male”, for “Education level” is the level “Low”, for the “Employment status” is the status “Employed”, and for the “Residence area” is the region “Northern Greece”. All models include year dummies.</a:t>
            </a:r>
            <a:endParaRPr kumimoji="0" lang="el-GR"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Robust standard errors in parentheses. * p &lt; .10, ** p &lt; .05,</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Arial" panose="020B0604020202020204" pitchFamily="34" charset="0"/>
              </a:rPr>
              <a:t> </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 p &lt; .01</a:t>
            </a:r>
            <a:endParaRPr kumimoji="0" lang="en-US"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9096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4F9057F0-4764-8828-2F49-7BA99A09A505}"/>
              </a:ext>
            </a:extLst>
          </p:cNvPr>
          <p:cNvSpPr>
            <a:spLocks noGrp="1"/>
          </p:cNvSpPr>
          <p:nvPr>
            <p:ph type="body" sz="quarter" idx="13"/>
          </p:nvPr>
        </p:nvSpPr>
        <p:spPr/>
        <p:txBody>
          <a:bodyPr/>
          <a:lstStyle/>
          <a:p>
            <a:r>
              <a:rPr lang="en-US" dirty="0"/>
              <a:t>Results</a:t>
            </a:r>
            <a:endParaRPr lang="el-GR" dirty="0"/>
          </a:p>
        </p:txBody>
      </p:sp>
      <p:sp>
        <p:nvSpPr>
          <p:cNvPr id="5" name="Θέση αριθμού διαφάνειας 4">
            <a:extLst>
              <a:ext uri="{FF2B5EF4-FFF2-40B4-BE49-F238E27FC236}">
                <a16:creationId xmlns:a16="http://schemas.microsoft.com/office/drawing/2014/main" id="{4C9CC06B-01B0-29F2-01E4-55EB7FC9BB42}"/>
              </a:ext>
            </a:extLst>
          </p:cNvPr>
          <p:cNvSpPr>
            <a:spLocks noGrp="1"/>
          </p:cNvSpPr>
          <p:nvPr>
            <p:ph type="sldNum" sz="quarter" idx="12"/>
          </p:nvPr>
        </p:nvSpPr>
        <p:spPr/>
        <p:txBody>
          <a:bodyPr/>
          <a:lstStyle/>
          <a:p>
            <a:pPr algn="r"/>
            <a:fld id="{28C4B9FD-BBCD-4D20-BE68-D5FD8F544B57}" type="slidenum">
              <a:rPr lang="el-GR" smtClean="0"/>
              <a:pPr algn="r"/>
              <a:t>16</a:t>
            </a:fld>
            <a:endParaRPr lang="el-GR" dirty="0"/>
          </a:p>
        </p:txBody>
      </p:sp>
      <p:graphicFrame>
        <p:nvGraphicFramePr>
          <p:cNvPr id="14" name="Θέση περιεχομένου 13">
            <a:extLst>
              <a:ext uri="{FF2B5EF4-FFF2-40B4-BE49-F238E27FC236}">
                <a16:creationId xmlns:a16="http://schemas.microsoft.com/office/drawing/2014/main" id="{DC7BBF75-6917-6AE2-3F33-A6A75A44CC26}"/>
              </a:ext>
            </a:extLst>
          </p:cNvPr>
          <p:cNvGraphicFramePr>
            <a:graphicFrameLocks noGrp="1"/>
          </p:cNvGraphicFramePr>
          <p:nvPr>
            <p:ph idx="1"/>
            <p:extLst>
              <p:ext uri="{D42A27DB-BD31-4B8C-83A1-F6EECF244321}">
                <p14:modId xmlns:p14="http://schemas.microsoft.com/office/powerpoint/2010/main" val="342580350"/>
              </p:ext>
            </p:extLst>
          </p:nvPr>
        </p:nvGraphicFramePr>
        <p:xfrm>
          <a:off x="3385442" y="1261811"/>
          <a:ext cx="5669281" cy="4480567"/>
        </p:xfrm>
        <a:graphic>
          <a:graphicData uri="http://schemas.openxmlformats.org/drawingml/2006/table">
            <a:tbl>
              <a:tblPr firstRow="1" firstCol="1" bandRow="1"/>
              <a:tblGrid>
                <a:gridCol w="1133731">
                  <a:extLst>
                    <a:ext uri="{9D8B030D-6E8A-4147-A177-3AD203B41FA5}">
                      <a16:colId xmlns:a16="http://schemas.microsoft.com/office/drawing/2014/main" val="792383523"/>
                    </a:ext>
                  </a:extLst>
                </a:gridCol>
                <a:gridCol w="1133731">
                  <a:extLst>
                    <a:ext uri="{9D8B030D-6E8A-4147-A177-3AD203B41FA5}">
                      <a16:colId xmlns:a16="http://schemas.microsoft.com/office/drawing/2014/main" val="1407267161"/>
                    </a:ext>
                  </a:extLst>
                </a:gridCol>
                <a:gridCol w="1133731">
                  <a:extLst>
                    <a:ext uri="{9D8B030D-6E8A-4147-A177-3AD203B41FA5}">
                      <a16:colId xmlns:a16="http://schemas.microsoft.com/office/drawing/2014/main" val="2257928936"/>
                    </a:ext>
                  </a:extLst>
                </a:gridCol>
                <a:gridCol w="1133731">
                  <a:extLst>
                    <a:ext uri="{9D8B030D-6E8A-4147-A177-3AD203B41FA5}">
                      <a16:colId xmlns:a16="http://schemas.microsoft.com/office/drawing/2014/main" val="463855060"/>
                    </a:ext>
                  </a:extLst>
                </a:gridCol>
                <a:gridCol w="1134357">
                  <a:extLst>
                    <a:ext uri="{9D8B030D-6E8A-4147-A177-3AD203B41FA5}">
                      <a16:colId xmlns:a16="http://schemas.microsoft.com/office/drawing/2014/main" val="237603771"/>
                    </a:ext>
                  </a:extLst>
                </a:gridCol>
              </a:tblGrid>
              <a:tr h="320934">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Variable</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household goods</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medicines</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apparel and footwear</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tech devices</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5416391"/>
                  </a:ext>
                </a:extLst>
              </a:tr>
              <a:tr h="156399">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 </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[2]</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a:t>
                      </a:r>
                      <a:r>
                        <a:rPr lang="en-US" sz="1000" kern="100">
                          <a:effectLst/>
                          <a:latin typeface="Times New Roman" panose="02020603050405020304" pitchFamily="18" charset="0"/>
                          <a:ea typeface="Calibri" panose="020F0502020204030204" pitchFamily="34" charset="0"/>
                          <a:cs typeface="Arial" panose="020B0604020202020204" pitchFamily="34" charset="0"/>
                        </a:rPr>
                        <a:t>4</a:t>
                      </a:r>
                      <a:r>
                        <a:rPr lang="el-GR" sz="1000" kern="100">
                          <a:effectLst/>
                          <a:latin typeface="Times New Roman" panose="02020603050405020304" pitchFamily="18" charset="0"/>
                          <a:ea typeface="Calibri" panose="020F0502020204030204" pitchFamily="34" charset="0"/>
                          <a:cs typeface="Arial" panose="020B0604020202020204" pitchFamily="34" charset="0"/>
                        </a:rPr>
                        <a:t>]</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6221885"/>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Age 25-34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.084***(.011)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.038***(.011)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.012(.016)</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.015(.014)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362213"/>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Age 35-44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.105***(.012)</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.068***(.012)</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-.048***(.016)</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.021(.015)</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9825793"/>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Age 45-54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.104***(.012)</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.050***(.011)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-.091***(.016)</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.008(.015)</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2759992"/>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Age 55-64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.112***(.013)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.064***(.013)</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-.143***(.018)</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-.007(.016)</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9338473"/>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Age 65-74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.112***(.019)</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.060***(.017)</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-.237***(.023)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-.046**(.020)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0721324"/>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Female</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-.006 (.006)</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.073***(.006)</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.103***(.008)</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-.140***(.007)</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3095651"/>
                  </a:ext>
                </a:extLst>
              </a:tr>
              <a:tr h="290911">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Medium education</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.014(.011)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.025**(.010)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.001(.014)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.002(.012)</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2757150"/>
                  </a:ext>
                </a:extLst>
              </a:tr>
              <a:tr h="290911">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Higher education</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.028**(.012)</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.044***(.010)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-.027*(.014)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.035***(.012)</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9105344"/>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Unemployed</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-.001(.010)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.016*(.010)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-.042***(.013)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-.011(.011)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3244061"/>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Student </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.024(.016)</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-.013(.014)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-.040**(.018)</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.062***(.017)</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9994109"/>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Inactive</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.013(.010)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.006(.010)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-.016(.012)</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.001(.011)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624969"/>
                  </a:ext>
                </a:extLst>
              </a:tr>
              <a:tr h="290911">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Household income</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.039***(.009)</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.031***(.008)</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.044***(.011)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.042***(.010)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7628602"/>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Household size</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-.014***(.003)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-.005(.003)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.010***(.004)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-.002(.003)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1559149"/>
                  </a:ext>
                </a:extLst>
              </a:tr>
              <a:tr h="320934">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Children in household</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.026***(.009)</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.024***(.008)</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.007(.010)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-.009(.009)</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2264454"/>
                  </a:ext>
                </a:extLst>
              </a:tr>
              <a:tr h="320934">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Region: Central Greece</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-.011(.009)</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.037***(.008)</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-.029***(.011)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.004(.010)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379526"/>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Region: Attica</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-.002(.008)</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.048***(.007)</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-.059***(.010)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-.046***(.009)</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838158"/>
                  </a:ext>
                </a:extLst>
              </a:tr>
              <a:tr h="320934">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Region: Islands and Crete</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.012(.012)</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.015(.010)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-.023*(.014)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-.027**(.013)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9198645"/>
                  </a:ext>
                </a:extLst>
              </a:tr>
              <a:tr h="290911">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Pseudo R squared</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.028</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.086</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.082</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7052063"/>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Observations</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 </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15,868</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 </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 </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1036290"/>
                  </a:ext>
                </a:extLst>
              </a:tr>
            </a:tbl>
          </a:graphicData>
        </a:graphic>
      </p:graphicFrame>
      <p:sp>
        <p:nvSpPr>
          <p:cNvPr id="16" name="TextBox 15">
            <a:extLst>
              <a:ext uri="{FF2B5EF4-FFF2-40B4-BE49-F238E27FC236}">
                <a16:creationId xmlns:a16="http://schemas.microsoft.com/office/drawing/2014/main" id="{3FB5EC2C-5D8A-869E-2A90-AE3EE8BB7B87}"/>
              </a:ext>
            </a:extLst>
          </p:cNvPr>
          <p:cNvSpPr txBox="1"/>
          <p:nvPr/>
        </p:nvSpPr>
        <p:spPr>
          <a:xfrm>
            <a:off x="3307606" y="898935"/>
            <a:ext cx="6110714" cy="415498"/>
          </a:xfrm>
          <a:prstGeom prst="rect">
            <a:avLst/>
          </a:prstGeom>
          <a:noFill/>
        </p:spPr>
        <p:txBody>
          <a:bodyPr wrap="square">
            <a:spAutoFit/>
          </a:bodyPr>
          <a:lstStyle/>
          <a:p>
            <a:r>
              <a:rPr lang="en-US" sz="1050" dirty="0">
                <a:effectLst/>
                <a:ea typeface="Calibri" panose="020F0502020204030204" pitchFamily="34" charset="0"/>
              </a:rPr>
              <a:t>Table </a:t>
            </a:r>
            <a:r>
              <a:rPr lang="en-US" sz="1050" dirty="0">
                <a:ea typeface="Calibri" panose="020F0502020204030204" pitchFamily="34" charset="0"/>
              </a:rPr>
              <a:t>3.</a:t>
            </a:r>
            <a:r>
              <a:rPr lang="en-US" sz="1050" dirty="0">
                <a:effectLst/>
                <a:ea typeface="Calibri" panose="020F0502020204030204" pitchFamily="34" charset="0"/>
                <a:cs typeface="Arial" panose="020B0604020202020204" pitchFamily="34" charset="0"/>
              </a:rPr>
              <a:t> </a:t>
            </a:r>
            <a:r>
              <a:rPr lang="en-US" sz="1050" dirty="0">
                <a:effectLst/>
                <a:ea typeface="Calibri" panose="020F0502020204030204" pitchFamily="34" charset="0"/>
              </a:rPr>
              <a:t>Determinants of types of goods e-purchased (marginal effects, probit) from individuals who makes e-commerce.</a:t>
            </a:r>
            <a:endParaRPr lang="el-GR" sz="1050" dirty="0"/>
          </a:p>
        </p:txBody>
      </p:sp>
      <p:sp>
        <p:nvSpPr>
          <p:cNvPr id="18" name="TextBox 17">
            <a:extLst>
              <a:ext uri="{FF2B5EF4-FFF2-40B4-BE49-F238E27FC236}">
                <a16:creationId xmlns:a16="http://schemas.microsoft.com/office/drawing/2014/main" id="{8E6DEF26-6E72-39DE-5C56-BF80FDBE2D89}"/>
              </a:ext>
            </a:extLst>
          </p:cNvPr>
          <p:cNvSpPr txBox="1"/>
          <p:nvPr/>
        </p:nvSpPr>
        <p:spPr>
          <a:xfrm>
            <a:off x="0" y="1261811"/>
            <a:ext cx="1866577" cy="923330"/>
          </a:xfrm>
          <a:prstGeom prst="rect">
            <a:avLst/>
          </a:prstGeom>
          <a:noFill/>
        </p:spPr>
        <p:txBody>
          <a:bodyPr wrap="square">
            <a:spAutoFit/>
          </a:bodyPr>
          <a:lstStyle/>
          <a:p>
            <a:r>
              <a:rPr lang="en-US" dirty="0"/>
              <a:t>C) Determinants of types of goods e-purchased</a:t>
            </a:r>
            <a:endParaRPr lang="el-GR" dirty="0"/>
          </a:p>
        </p:txBody>
      </p:sp>
      <p:sp>
        <p:nvSpPr>
          <p:cNvPr id="20" name="TextBox 19">
            <a:extLst>
              <a:ext uri="{FF2B5EF4-FFF2-40B4-BE49-F238E27FC236}">
                <a16:creationId xmlns:a16="http://schemas.microsoft.com/office/drawing/2014/main" id="{8123E7B9-9695-92ED-EF44-F78810BBC0CA}"/>
              </a:ext>
            </a:extLst>
          </p:cNvPr>
          <p:cNvSpPr txBox="1"/>
          <p:nvPr/>
        </p:nvSpPr>
        <p:spPr>
          <a:xfrm>
            <a:off x="3307606" y="5689755"/>
            <a:ext cx="6110714"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Source:</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Arial" panose="020B0604020202020204" pitchFamily="34" charset="0"/>
              </a:rPr>
              <a:t> </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Survey on the Use of Information and Communication Technologies by Households and Individuals (ICT, 2009-2022), Hellenic Statistical Authority (EL.STAT.), Public Use Microdata Files.</a:t>
            </a:r>
            <a:endParaRPr kumimoji="0" lang="el-GR"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Notes: Reference category for “Age” is the group “16-24”, for “Gender” is the sex “Male”, for “Education level” is the level “Low”, for the “Employment status” is the status “Employed”, and for the “Residence area” is the region “Northern Greece”. All models include year dummies.</a:t>
            </a:r>
            <a:endParaRPr kumimoji="0" lang="el-GR"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Robust standard errors in parentheses. * p &lt; .10, ** p &lt; .05,</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Arial" panose="020B0604020202020204" pitchFamily="34" charset="0"/>
              </a:rPr>
              <a:t> </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 p &lt; .01</a:t>
            </a:r>
            <a:endParaRPr kumimoji="0" lang="en-US"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8E62573-639B-9218-9AC0-6922A7A95293}"/>
              </a:ext>
            </a:extLst>
          </p:cNvPr>
          <p:cNvSpPr txBox="1"/>
          <p:nvPr/>
        </p:nvSpPr>
        <p:spPr>
          <a:xfrm>
            <a:off x="0" y="2180485"/>
            <a:ext cx="1546502" cy="427018"/>
          </a:xfrm>
          <a:prstGeom prst="rect">
            <a:avLst/>
          </a:prstGeom>
          <a:noFill/>
        </p:spPr>
        <p:txBody>
          <a:bodyPr wrap="square">
            <a:spAutoFit/>
          </a:bodyPr>
          <a:lstStyle/>
          <a:p>
            <a:pPr marL="0" marR="0">
              <a:lnSpc>
                <a:spcPct val="107000"/>
              </a:lnSpc>
              <a:spcBef>
                <a:spcPts val="0"/>
              </a:spcBef>
              <a:spcAft>
                <a:spcPts val="0"/>
              </a:spcAft>
            </a:pPr>
            <a:r>
              <a:rPr lang="en-US" sz="1000" kern="100" dirty="0">
                <a:effectLst/>
                <a:ea typeface="Calibri" panose="020F0502020204030204" pitchFamily="34" charset="0"/>
                <a:cs typeface="Arial" panose="020B0604020202020204" pitchFamily="34" charset="0"/>
              </a:rPr>
              <a:t>Results confirmed from: De Blasio (2008) </a:t>
            </a:r>
            <a:endParaRPr lang="el-GR" sz="1000" kern="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09003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BDA39166-5C6A-1293-31DC-DFCC5DB8B32F}"/>
              </a:ext>
            </a:extLst>
          </p:cNvPr>
          <p:cNvSpPr>
            <a:spLocks noGrp="1"/>
          </p:cNvSpPr>
          <p:nvPr>
            <p:ph type="body" sz="quarter" idx="13"/>
          </p:nvPr>
        </p:nvSpPr>
        <p:spPr/>
        <p:txBody>
          <a:bodyPr/>
          <a:lstStyle/>
          <a:p>
            <a:r>
              <a:rPr lang="en-US" dirty="0"/>
              <a:t>Results</a:t>
            </a:r>
            <a:endParaRPr lang="el-GR" dirty="0"/>
          </a:p>
        </p:txBody>
      </p:sp>
      <p:sp>
        <p:nvSpPr>
          <p:cNvPr id="5" name="Θέση αριθμού διαφάνειας 4">
            <a:extLst>
              <a:ext uri="{FF2B5EF4-FFF2-40B4-BE49-F238E27FC236}">
                <a16:creationId xmlns:a16="http://schemas.microsoft.com/office/drawing/2014/main" id="{18E5231E-7AC2-4A0B-D0E7-72BB80D04290}"/>
              </a:ext>
            </a:extLst>
          </p:cNvPr>
          <p:cNvSpPr>
            <a:spLocks noGrp="1"/>
          </p:cNvSpPr>
          <p:nvPr>
            <p:ph type="sldNum" sz="quarter" idx="12"/>
          </p:nvPr>
        </p:nvSpPr>
        <p:spPr/>
        <p:txBody>
          <a:bodyPr/>
          <a:lstStyle/>
          <a:p>
            <a:pPr algn="r"/>
            <a:fld id="{28C4B9FD-BBCD-4D20-BE68-D5FD8F544B57}" type="slidenum">
              <a:rPr lang="el-GR" smtClean="0"/>
              <a:pPr algn="r"/>
              <a:t>17</a:t>
            </a:fld>
            <a:endParaRPr lang="el-GR" dirty="0"/>
          </a:p>
        </p:txBody>
      </p:sp>
      <p:sp>
        <p:nvSpPr>
          <p:cNvPr id="16" name="TextBox 15">
            <a:extLst>
              <a:ext uri="{FF2B5EF4-FFF2-40B4-BE49-F238E27FC236}">
                <a16:creationId xmlns:a16="http://schemas.microsoft.com/office/drawing/2014/main" id="{874E5513-58F4-E9C1-95F2-CF0A50B18E03}"/>
              </a:ext>
            </a:extLst>
          </p:cNvPr>
          <p:cNvSpPr txBox="1"/>
          <p:nvPr/>
        </p:nvSpPr>
        <p:spPr>
          <a:xfrm>
            <a:off x="3156257" y="5676810"/>
            <a:ext cx="6110714"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Source:</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Arial" panose="020B0604020202020204" pitchFamily="34" charset="0"/>
              </a:rPr>
              <a:t> </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Survey on the Use of Information and Communication Technologies by Households and Individuals (ICT, 2009-2022), Hellenic Statistical Authority (EL.STAT.), Public Use Microdata Files.</a:t>
            </a:r>
            <a:endParaRPr kumimoji="0" lang="el-GR"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Notes: Reference category for “Age” is the group “16-24”, for “Gender” is the sex “Male”, for “Education level” is the level “Low”, for the “Employment status” is the status “Employed”, and for the “Residence area” is the region “Northern Greece”. All models include year dummies.</a:t>
            </a:r>
            <a:endParaRPr kumimoji="0" lang="el-GR"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Robust standard errors in parentheses. * p &lt; .10, ** p &lt; .05,</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Arial" panose="020B0604020202020204" pitchFamily="34" charset="0"/>
              </a:rPr>
              <a:t> </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 p &lt; .01</a:t>
            </a:r>
            <a:endParaRPr kumimoji="0" lang="en-US"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9" name="Θέση περιεχομένου 18">
            <a:extLst>
              <a:ext uri="{FF2B5EF4-FFF2-40B4-BE49-F238E27FC236}">
                <a16:creationId xmlns:a16="http://schemas.microsoft.com/office/drawing/2014/main" id="{19B77EB9-6C2C-35A1-4493-324CA3D4770C}"/>
              </a:ext>
            </a:extLst>
          </p:cNvPr>
          <p:cNvGraphicFramePr>
            <a:graphicFrameLocks noGrp="1"/>
          </p:cNvGraphicFramePr>
          <p:nvPr>
            <p:ph idx="1"/>
            <p:extLst>
              <p:ext uri="{D42A27DB-BD31-4B8C-83A1-F6EECF244321}">
                <p14:modId xmlns:p14="http://schemas.microsoft.com/office/powerpoint/2010/main" val="3703322684"/>
              </p:ext>
            </p:extLst>
          </p:nvPr>
        </p:nvGraphicFramePr>
        <p:xfrm>
          <a:off x="3261360" y="1246111"/>
          <a:ext cx="5669280" cy="4495620"/>
        </p:xfrm>
        <a:graphic>
          <a:graphicData uri="http://schemas.openxmlformats.org/drawingml/2006/table">
            <a:tbl>
              <a:tblPr firstRow="1" firstCol="1" bandRow="1"/>
              <a:tblGrid>
                <a:gridCol w="1417320">
                  <a:extLst>
                    <a:ext uri="{9D8B030D-6E8A-4147-A177-3AD203B41FA5}">
                      <a16:colId xmlns:a16="http://schemas.microsoft.com/office/drawing/2014/main" val="216780436"/>
                    </a:ext>
                  </a:extLst>
                </a:gridCol>
                <a:gridCol w="1417320">
                  <a:extLst>
                    <a:ext uri="{9D8B030D-6E8A-4147-A177-3AD203B41FA5}">
                      <a16:colId xmlns:a16="http://schemas.microsoft.com/office/drawing/2014/main" val="1634057057"/>
                    </a:ext>
                  </a:extLst>
                </a:gridCol>
                <a:gridCol w="1417320">
                  <a:extLst>
                    <a:ext uri="{9D8B030D-6E8A-4147-A177-3AD203B41FA5}">
                      <a16:colId xmlns:a16="http://schemas.microsoft.com/office/drawing/2014/main" val="2898666002"/>
                    </a:ext>
                  </a:extLst>
                </a:gridCol>
                <a:gridCol w="1417320">
                  <a:extLst>
                    <a:ext uri="{9D8B030D-6E8A-4147-A177-3AD203B41FA5}">
                      <a16:colId xmlns:a16="http://schemas.microsoft.com/office/drawing/2014/main" val="2877490067"/>
                    </a:ext>
                  </a:extLst>
                </a:gridCol>
              </a:tblGrid>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Variable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Domestics</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E.U sellers</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Outside E.U sellers</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661596"/>
                  </a:ext>
                </a:extLst>
              </a:tr>
              <a:tr h="184351">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328393"/>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Age 25-34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.049***(.017)</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-.035**(.016)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-.014(.015)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85644"/>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Age 35-44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.081***(.017)</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-.028*(.016)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-.053***(.015)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3281254"/>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Age 45-54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.097***(.018)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-.054***(.016)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-.042***(.015)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8809289"/>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Age 55-64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.143***(.018)</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-.065***(.017)</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-.077***(.015)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325519"/>
                  </a:ext>
                </a:extLst>
              </a:tr>
              <a:tr h="184351">
                <a:tc>
                  <a:txBody>
                    <a:bodyPr/>
                    <a:lstStyle/>
                    <a:p>
                      <a:pPr marL="0" marR="0">
                        <a:lnSpc>
                          <a:spcPct val="107000"/>
                        </a:lnSpc>
                        <a:spcBef>
                          <a:spcPts val="0"/>
                        </a:spcBef>
                        <a:spcAft>
                          <a:spcPts val="0"/>
                        </a:spcAft>
                      </a:pPr>
                      <a:r>
                        <a:rPr lang="el-GR" sz="1200" kern="100" dirty="0">
                          <a:effectLst/>
                          <a:latin typeface="Times New Roman" panose="02020603050405020304" pitchFamily="18" charset="0"/>
                          <a:ea typeface="Calibri" panose="020F0502020204030204" pitchFamily="34" charset="0"/>
                          <a:cs typeface="Arial" panose="020B0604020202020204" pitchFamily="34" charset="0"/>
                        </a:rPr>
                        <a:t>Age 65-74</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.183***(.023)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-.093***(.020)</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-.089***(.018)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0654802"/>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Female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.083***(.008)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-.015**(.007)</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-.068***(.006)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2206880"/>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Medium education</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-.060***(.014)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.031***(.012)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.028***(.011)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5567997"/>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Higher education</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-.146***(.015)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.086***(.012)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.060***(.011)</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82115"/>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Unemployed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.002(.013)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-.008(.011)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.006(.011)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1027962"/>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Student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-.023(.018)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.013(.016)</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.010(.014)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8795806"/>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Inactive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-.002(.013)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-.005(.011)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.007(.011)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0103803"/>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Household income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-.093***(.012)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.039***(.011)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.054***(.010)</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2073460"/>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Household size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.021***(004)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-.007**(003)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-.014***(003)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0166253"/>
                  </a:ext>
                </a:extLst>
              </a:tr>
              <a:tr h="378198">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Children in household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.002(.011)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-.017*(.010)</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.015*(.009)</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3270142"/>
                  </a:ext>
                </a:extLst>
              </a:tr>
              <a:tr h="378198">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Region: Central Greece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-.036***(.011)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.002(.010)</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.034***(.008)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9014707"/>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Region: Attica</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-.090***(.010)</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.022*(.009)</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.068***(.008)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9735098"/>
                  </a:ext>
                </a:extLst>
              </a:tr>
              <a:tr h="378198">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Region: Islands and Crete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.022(.014)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-.031(.012)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.009(.011)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063240"/>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Pseudo R-squared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0.042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4340160"/>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Observations</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14,738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6736438"/>
                  </a:ext>
                </a:extLst>
              </a:tr>
            </a:tbl>
          </a:graphicData>
        </a:graphic>
      </p:graphicFrame>
      <p:sp>
        <p:nvSpPr>
          <p:cNvPr id="21" name="TextBox 20">
            <a:extLst>
              <a:ext uri="{FF2B5EF4-FFF2-40B4-BE49-F238E27FC236}">
                <a16:creationId xmlns:a16="http://schemas.microsoft.com/office/drawing/2014/main" id="{38E0885D-0FCF-38AE-BFA4-976735D6D286}"/>
              </a:ext>
            </a:extLst>
          </p:cNvPr>
          <p:cNvSpPr txBox="1"/>
          <p:nvPr/>
        </p:nvSpPr>
        <p:spPr>
          <a:xfrm>
            <a:off x="3156257" y="859833"/>
            <a:ext cx="6110714" cy="413511"/>
          </a:xfrm>
          <a:prstGeom prst="rect">
            <a:avLst/>
          </a:prstGeom>
          <a:noFill/>
        </p:spPr>
        <p:txBody>
          <a:bodyPr wrap="square">
            <a:spAutoFit/>
          </a:bodyPr>
          <a:lstStyle/>
          <a:p>
            <a:pPr marL="0" marR="0">
              <a:lnSpc>
                <a:spcPct val="107000"/>
              </a:lnSpc>
              <a:spcBef>
                <a:spcPts val="0"/>
              </a:spcBef>
              <a:spcAft>
                <a:spcPts val="800"/>
              </a:spcAft>
            </a:pPr>
            <a:r>
              <a:rPr lang="en-US" sz="1000" kern="100" dirty="0">
                <a:effectLst/>
                <a:ea typeface="Calibri" panose="020F0502020204030204" pitchFamily="34" charset="0"/>
                <a:cs typeface="Arial" panose="020B0604020202020204" pitchFamily="34" charset="0"/>
              </a:rPr>
              <a:t>Table 6: Determinants of online seller’s origin choice (marginal effects, multinomial logit), individuals who makes e-commerce and have bought goods or services from one of the three origin seller’s categories.</a:t>
            </a:r>
            <a:endParaRPr lang="el-GR" sz="1000" kern="100" dirty="0">
              <a:effectLst/>
              <a:ea typeface="Calibri" panose="020F050202020403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1A7A5DD8-B213-5992-971D-5820D6669B25}"/>
              </a:ext>
            </a:extLst>
          </p:cNvPr>
          <p:cNvSpPr txBox="1"/>
          <p:nvPr/>
        </p:nvSpPr>
        <p:spPr>
          <a:xfrm>
            <a:off x="0" y="1246111"/>
            <a:ext cx="2480441" cy="923330"/>
          </a:xfrm>
          <a:prstGeom prst="rect">
            <a:avLst/>
          </a:prstGeom>
          <a:noFill/>
        </p:spPr>
        <p:txBody>
          <a:bodyPr wrap="square">
            <a:spAutoFit/>
          </a:bodyPr>
          <a:lstStyle/>
          <a:p>
            <a:r>
              <a:rPr lang="en-US" dirty="0"/>
              <a:t>D) Determinants of online seller’s origin choice</a:t>
            </a:r>
            <a:endParaRPr lang="el-GR" dirty="0"/>
          </a:p>
        </p:txBody>
      </p:sp>
      <p:sp>
        <p:nvSpPr>
          <p:cNvPr id="3" name="TextBox 2">
            <a:extLst>
              <a:ext uri="{FF2B5EF4-FFF2-40B4-BE49-F238E27FC236}">
                <a16:creationId xmlns:a16="http://schemas.microsoft.com/office/drawing/2014/main" id="{4DFEA80D-86AB-2819-2090-90C9551D36B8}"/>
              </a:ext>
            </a:extLst>
          </p:cNvPr>
          <p:cNvSpPr txBox="1"/>
          <p:nvPr/>
        </p:nvSpPr>
        <p:spPr>
          <a:xfrm>
            <a:off x="0" y="2175993"/>
            <a:ext cx="1552639" cy="400110"/>
          </a:xfrm>
          <a:prstGeom prst="rect">
            <a:avLst/>
          </a:prstGeom>
          <a:noFill/>
        </p:spPr>
        <p:txBody>
          <a:bodyPr wrap="square">
            <a:spAutoFit/>
          </a:bodyPr>
          <a:lstStyle/>
          <a:p>
            <a:r>
              <a:rPr lang="en-US" sz="1000" dirty="0">
                <a:effectLst/>
                <a:latin typeface="Times New Roman" panose="02020603050405020304" pitchFamily="18" charset="0"/>
                <a:ea typeface="Calibri" panose="020F0502020204030204" pitchFamily="34" charset="0"/>
              </a:rPr>
              <a:t>Results confirmed from Mu and Zhang (2021) </a:t>
            </a:r>
            <a:endParaRPr lang="el-GR" sz="1000" dirty="0"/>
          </a:p>
        </p:txBody>
      </p:sp>
    </p:spTree>
    <p:extLst>
      <p:ext uri="{BB962C8B-B14F-4D97-AF65-F5344CB8AC3E}">
        <p14:creationId xmlns:p14="http://schemas.microsoft.com/office/powerpoint/2010/main" val="1880621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C83D8FCA-9FB9-3527-C93F-39CB35DDBFA5}"/>
              </a:ext>
            </a:extLst>
          </p:cNvPr>
          <p:cNvSpPr>
            <a:spLocks noGrp="1"/>
          </p:cNvSpPr>
          <p:nvPr>
            <p:ph idx="1"/>
          </p:nvPr>
        </p:nvSpPr>
        <p:spPr>
          <a:xfrm>
            <a:off x="871442" y="1755157"/>
            <a:ext cx="11077127" cy="4025815"/>
          </a:xfrm>
        </p:spPr>
        <p:txBody>
          <a:bodyPr/>
          <a:lstStyle/>
          <a:p>
            <a:r>
              <a:rPr lang="en-US" sz="2400" dirty="0"/>
              <a:t>Research purpose: the determination of  demographic characteristics (i.e., age and the individual's sex), human capital characteristics (i.e., individual’s education), the household financial status (i.e., monthly household income), the household structure (i.e., household size and presence of children), the personal financial situation (i.e., the individuals employment status) and the individuals residence area affects their choice for the totally referred online activities and the evolution of e-commerce, internet use, and e-banking in Greece.</a:t>
            </a:r>
          </a:p>
          <a:p>
            <a:r>
              <a:rPr lang="en-US" sz="2400" dirty="0"/>
              <a:t>Methods applied: Probit and multinomial logit</a:t>
            </a:r>
          </a:p>
          <a:p>
            <a:r>
              <a:rPr lang="en-US" sz="2400" dirty="0"/>
              <a:t>Main papers we relied on: De Blasio, G. (2008), Song &amp; Sun (2020)</a:t>
            </a:r>
            <a:endParaRPr lang="el-GR" sz="2400" dirty="0"/>
          </a:p>
        </p:txBody>
      </p:sp>
      <p:sp>
        <p:nvSpPr>
          <p:cNvPr id="4" name="Θέση κειμένου 3">
            <a:extLst>
              <a:ext uri="{FF2B5EF4-FFF2-40B4-BE49-F238E27FC236}">
                <a16:creationId xmlns:a16="http://schemas.microsoft.com/office/drawing/2014/main" id="{FC0800AF-3A2D-C778-0A86-6D4C9FB6A13F}"/>
              </a:ext>
            </a:extLst>
          </p:cNvPr>
          <p:cNvSpPr>
            <a:spLocks noGrp="1"/>
          </p:cNvSpPr>
          <p:nvPr>
            <p:ph type="body" sz="quarter" idx="13"/>
          </p:nvPr>
        </p:nvSpPr>
        <p:spPr/>
        <p:txBody>
          <a:bodyPr/>
          <a:lstStyle/>
          <a:p>
            <a:r>
              <a:rPr lang="en-US" dirty="0"/>
              <a:t>Conclusions</a:t>
            </a:r>
            <a:endParaRPr lang="el-GR" dirty="0"/>
          </a:p>
        </p:txBody>
      </p:sp>
      <p:sp>
        <p:nvSpPr>
          <p:cNvPr id="5" name="Θέση αριθμού διαφάνειας 4">
            <a:extLst>
              <a:ext uri="{FF2B5EF4-FFF2-40B4-BE49-F238E27FC236}">
                <a16:creationId xmlns:a16="http://schemas.microsoft.com/office/drawing/2014/main" id="{4E293AC8-737A-7B23-A83D-1427E237A2B7}"/>
              </a:ext>
            </a:extLst>
          </p:cNvPr>
          <p:cNvSpPr>
            <a:spLocks noGrp="1"/>
          </p:cNvSpPr>
          <p:nvPr>
            <p:ph type="sldNum" sz="quarter" idx="12"/>
          </p:nvPr>
        </p:nvSpPr>
        <p:spPr/>
        <p:txBody>
          <a:bodyPr/>
          <a:lstStyle/>
          <a:p>
            <a:pPr algn="r"/>
            <a:fld id="{28C4B9FD-BBCD-4D20-BE68-D5FD8F544B57}" type="slidenum">
              <a:rPr lang="el-GR" smtClean="0"/>
              <a:pPr algn="r"/>
              <a:t>18</a:t>
            </a:fld>
            <a:endParaRPr lang="el-GR" dirty="0"/>
          </a:p>
        </p:txBody>
      </p:sp>
    </p:spTree>
    <p:extLst>
      <p:ext uri="{BB962C8B-B14F-4D97-AF65-F5344CB8AC3E}">
        <p14:creationId xmlns:p14="http://schemas.microsoft.com/office/powerpoint/2010/main" val="3536324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C2B71D7B-C78B-3C33-451B-7F5902E27C37}"/>
              </a:ext>
            </a:extLst>
          </p:cNvPr>
          <p:cNvSpPr>
            <a:spLocks noGrp="1"/>
          </p:cNvSpPr>
          <p:nvPr>
            <p:ph idx="1"/>
          </p:nvPr>
        </p:nvSpPr>
        <p:spPr>
          <a:xfrm>
            <a:off x="782657" y="1018728"/>
            <a:ext cx="10515600" cy="5510947"/>
          </a:xfrm>
        </p:spPr>
        <p:txBody>
          <a:bodyPr/>
          <a:lstStyle/>
          <a:p>
            <a:pPr marL="0" indent="0" algn="ctr">
              <a:buNone/>
            </a:pPr>
            <a:r>
              <a:rPr lang="en-US" dirty="0"/>
              <a:t>Totally key findings from probit regression models</a:t>
            </a:r>
          </a:p>
          <a:p>
            <a:pPr marL="0" indent="0">
              <a:buNone/>
            </a:pPr>
            <a:r>
              <a:rPr lang="en-US" sz="2400" dirty="0"/>
              <a:t>Vital individual’s determinants</a:t>
            </a:r>
          </a:p>
          <a:p>
            <a:r>
              <a:rPr lang="en-US" sz="2000" dirty="0"/>
              <a:t>Ages groups: the older the age group to which the individual belongs, the less likely to make any of the online activities mentioned. </a:t>
            </a:r>
          </a:p>
          <a:p>
            <a:r>
              <a:rPr lang="en-US" sz="2000" dirty="0"/>
              <a:t>Education level: the higher the individual’s education level is, the more likely to make any online activities. </a:t>
            </a:r>
          </a:p>
          <a:p>
            <a:r>
              <a:rPr lang="en-US" sz="2000" dirty="0"/>
              <a:t>Income: a crucial factor which the higher it is increases individual’s likelihoods totally for any online activity. </a:t>
            </a:r>
          </a:p>
          <a:p>
            <a:pPr marL="0" indent="0">
              <a:buNone/>
            </a:pPr>
            <a:r>
              <a:rPr lang="en-US" sz="2400" dirty="0"/>
              <a:t>Less important individual’s determinants</a:t>
            </a:r>
          </a:p>
          <a:p>
            <a:r>
              <a:rPr lang="en-US" sz="2000" dirty="0"/>
              <a:t>Employment status: employed seem to be more likely to carry out any online activity.</a:t>
            </a:r>
          </a:p>
          <a:p>
            <a:r>
              <a:rPr lang="en-US" sz="2000" dirty="0"/>
              <a:t>Household size: the more members the household has, the more likely it is that its members do not carry out any online activity.</a:t>
            </a:r>
          </a:p>
          <a:p>
            <a:r>
              <a:rPr lang="en-US" sz="2000" dirty="0"/>
              <a:t>Presence of children: increases the possibilities of any online activity by household members.</a:t>
            </a:r>
          </a:p>
          <a:p>
            <a:pPr marL="0" indent="0">
              <a:buNone/>
            </a:pPr>
            <a:endParaRPr lang="en-US" sz="2400" dirty="0"/>
          </a:p>
          <a:p>
            <a:endParaRPr lang="en-US" dirty="0"/>
          </a:p>
          <a:p>
            <a:pPr marL="0" indent="0">
              <a:buNone/>
            </a:pPr>
            <a:endParaRPr lang="el-GR" dirty="0"/>
          </a:p>
          <a:p>
            <a:endParaRPr lang="en-US" dirty="0"/>
          </a:p>
          <a:p>
            <a:pPr marL="0" indent="0">
              <a:buNone/>
            </a:pPr>
            <a:endParaRPr lang="en-US" dirty="0"/>
          </a:p>
        </p:txBody>
      </p:sp>
      <p:sp>
        <p:nvSpPr>
          <p:cNvPr id="4" name="Θέση κειμένου 3">
            <a:extLst>
              <a:ext uri="{FF2B5EF4-FFF2-40B4-BE49-F238E27FC236}">
                <a16:creationId xmlns:a16="http://schemas.microsoft.com/office/drawing/2014/main" id="{FC327142-3C16-6958-C84E-EAAD40C81432}"/>
              </a:ext>
            </a:extLst>
          </p:cNvPr>
          <p:cNvSpPr>
            <a:spLocks noGrp="1"/>
          </p:cNvSpPr>
          <p:nvPr>
            <p:ph type="body" sz="quarter" idx="13"/>
          </p:nvPr>
        </p:nvSpPr>
        <p:spPr/>
        <p:txBody>
          <a:bodyPr/>
          <a:lstStyle/>
          <a:p>
            <a:r>
              <a:rPr lang="en-US" dirty="0"/>
              <a:t>Conclusions</a:t>
            </a:r>
            <a:endParaRPr lang="el-GR" dirty="0"/>
          </a:p>
        </p:txBody>
      </p:sp>
      <p:sp>
        <p:nvSpPr>
          <p:cNvPr id="5" name="Θέση αριθμού διαφάνειας 4">
            <a:extLst>
              <a:ext uri="{FF2B5EF4-FFF2-40B4-BE49-F238E27FC236}">
                <a16:creationId xmlns:a16="http://schemas.microsoft.com/office/drawing/2014/main" id="{A65E7A70-9269-0700-CA20-D551D64B7372}"/>
              </a:ext>
            </a:extLst>
          </p:cNvPr>
          <p:cNvSpPr>
            <a:spLocks noGrp="1"/>
          </p:cNvSpPr>
          <p:nvPr>
            <p:ph type="sldNum" sz="quarter" idx="12"/>
          </p:nvPr>
        </p:nvSpPr>
        <p:spPr/>
        <p:txBody>
          <a:bodyPr/>
          <a:lstStyle/>
          <a:p>
            <a:pPr algn="r"/>
            <a:fld id="{28C4B9FD-BBCD-4D20-BE68-D5FD8F544B57}" type="slidenum">
              <a:rPr lang="el-GR" smtClean="0"/>
              <a:pPr algn="r"/>
              <a:t>19</a:t>
            </a:fld>
            <a:endParaRPr lang="el-GR" dirty="0"/>
          </a:p>
        </p:txBody>
      </p:sp>
    </p:spTree>
    <p:extLst>
      <p:ext uri="{BB962C8B-B14F-4D97-AF65-F5344CB8AC3E}">
        <p14:creationId xmlns:p14="http://schemas.microsoft.com/office/powerpoint/2010/main" val="108742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94E0519E-3729-CA2E-35B0-2524AD295FA4}"/>
              </a:ext>
            </a:extLst>
          </p:cNvPr>
          <p:cNvSpPr>
            <a:spLocks noGrp="1"/>
          </p:cNvSpPr>
          <p:nvPr>
            <p:ph idx="1"/>
          </p:nvPr>
        </p:nvSpPr>
        <p:spPr>
          <a:xfrm>
            <a:off x="730293" y="1589460"/>
            <a:ext cx="10868472" cy="4498356"/>
          </a:xfrm>
        </p:spPr>
        <p:txBody>
          <a:bodyPr/>
          <a:lstStyle/>
          <a:p>
            <a:r>
              <a:rPr lang="en-US" sz="2400" dirty="0"/>
              <a:t>Scientific field: microeconomic theory and more specifically the consumer's theory.</a:t>
            </a:r>
            <a:endParaRPr lang="el-GR" sz="2400" dirty="0"/>
          </a:p>
          <a:p>
            <a:r>
              <a:rPr lang="en-US" sz="2400" dirty="0"/>
              <a:t>Research question: the evolution of e-commerce, internet use, and e-banking in Greece as and individuals’ profile who implement these uses.</a:t>
            </a:r>
            <a:endParaRPr lang="el-GR" sz="2400" dirty="0"/>
          </a:p>
          <a:p>
            <a:r>
              <a:rPr lang="en-US" sz="2400" dirty="0"/>
              <a:t>Additional objectives: individuals’ profile for online activities, types of goods e-purchased and online seller’s origin choice.</a:t>
            </a:r>
          </a:p>
          <a:p>
            <a:r>
              <a:rPr lang="en-US" sz="2400" dirty="0"/>
              <a:t>Topic importance and</a:t>
            </a:r>
            <a:r>
              <a:rPr lang="el-GR" sz="2400" dirty="0"/>
              <a:t> </a:t>
            </a:r>
            <a:r>
              <a:rPr lang="en-US" sz="2400" dirty="0"/>
              <a:t>interest groups: businesses, entrepreneurs and start-ups, financial institutions, researchers and academics, governmental and regulatory agencies. </a:t>
            </a:r>
          </a:p>
          <a:p>
            <a:pPr marL="0" indent="0">
              <a:buNone/>
            </a:pPr>
            <a:endParaRPr lang="el-GR" dirty="0"/>
          </a:p>
        </p:txBody>
      </p:sp>
      <p:sp>
        <p:nvSpPr>
          <p:cNvPr id="4" name="Θέση κειμένου 3">
            <a:extLst>
              <a:ext uri="{FF2B5EF4-FFF2-40B4-BE49-F238E27FC236}">
                <a16:creationId xmlns:a16="http://schemas.microsoft.com/office/drawing/2014/main" id="{32D4E46A-EBB0-0FC2-4DBC-F92398A65D58}"/>
              </a:ext>
            </a:extLst>
          </p:cNvPr>
          <p:cNvSpPr>
            <a:spLocks noGrp="1"/>
          </p:cNvSpPr>
          <p:nvPr>
            <p:ph type="body" sz="quarter" idx="13"/>
          </p:nvPr>
        </p:nvSpPr>
        <p:spPr/>
        <p:txBody>
          <a:bodyPr/>
          <a:lstStyle/>
          <a:p>
            <a:r>
              <a:rPr lang="en-US" dirty="0"/>
              <a:t>Introduction</a:t>
            </a:r>
            <a:endParaRPr lang="el-GR" dirty="0"/>
          </a:p>
        </p:txBody>
      </p:sp>
      <p:sp>
        <p:nvSpPr>
          <p:cNvPr id="5" name="Θέση αριθμού διαφάνειας 4">
            <a:extLst>
              <a:ext uri="{FF2B5EF4-FFF2-40B4-BE49-F238E27FC236}">
                <a16:creationId xmlns:a16="http://schemas.microsoft.com/office/drawing/2014/main" id="{A8C6D7FB-BCF1-F677-B4E2-1496AA2A7985}"/>
              </a:ext>
            </a:extLst>
          </p:cNvPr>
          <p:cNvSpPr>
            <a:spLocks noGrp="1"/>
          </p:cNvSpPr>
          <p:nvPr>
            <p:ph type="sldNum" sz="quarter" idx="12"/>
          </p:nvPr>
        </p:nvSpPr>
        <p:spPr/>
        <p:txBody>
          <a:bodyPr/>
          <a:lstStyle/>
          <a:p>
            <a:pPr algn="r"/>
            <a:fld id="{28C4B9FD-BBCD-4D20-BE68-D5FD8F544B57}" type="slidenum">
              <a:rPr lang="el-GR" smtClean="0"/>
              <a:pPr algn="r"/>
              <a:t>2</a:t>
            </a:fld>
            <a:endParaRPr lang="el-GR" dirty="0"/>
          </a:p>
        </p:txBody>
      </p:sp>
    </p:spTree>
    <p:extLst>
      <p:ext uri="{BB962C8B-B14F-4D97-AF65-F5344CB8AC3E}">
        <p14:creationId xmlns:p14="http://schemas.microsoft.com/office/powerpoint/2010/main" val="983116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AA2A0F13-C3FD-D1AB-9847-26BC0998AB3A}"/>
              </a:ext>
            </a:extLst>
          </p:cNvPr>
          <p:cNvSpPr>
            <a:spLocks noGrp="1"/>
          </p:cNvSpPr>
          <p:nvPr>
            <p:ph idx="1"/>
          </p:nvPr>
        </p:nvSpPr>
        <p:spPr>
          <a:xfrm>
            <a:off x="838200" y="1109125"/>
            <a:ext cx="10515600" cy="5107568"/>
          </a:xfrm>
        </p:spPr>
        <p:txBody>
          <a:bodyPr/>
          <a:lstStyle/>
          <a:p>
            <a:pPr marL="0" indent="0" algn="ctr">
              <a:buNone/>
            </a:pPr>
            <a:r>
              <a:rPr lang="en-US" dirty="0"/>
              <a:t>Key findings from multinomial logit regression model</a:t>
            </a:r>
          </a:p>
          <a:p>
            <a:pPr marL="0" indent="0">
              <a:buNone/>
            </a:pPr>
            <a:r>
              <a:rPr lang="en-US" sz="2400" dirty="0"/>
              <a:t>Vital individual’s determinants</a:t>
            </a:r>
          </a:p>
          <a:p>
            <a:r>
              <a:rPr lang="en-US" sz="2000" dirty="0"/>
              <a:t>Ages groups: the older the individual the more likely to choose a domestic online seller.</a:t>
            </a:r>
          </a:p>
          <a:p>
            <a:r>
              <a:rPr lang="en-US" sz="2000" dirty="0"/>
              <a:t>Education level: the higher the individual’s education level is, the less likely to prefer a domestic online seller. </a:t>
            </a:r>
          </a:p>
          <a:p>
            <a:r>
              <a:rPr lang="en-US" sz="2000" dirty="0"/>
              <a:t>Income: the higher the household’s income the more likely he is not to prefer online domestics sellers.</a:t>
            </a:r>
          </a:p>
          <a:p>
            <a:pPr marL="0" indent="0">
              <a:buNone/>
            </a:pPr>
            <a:r>
              <a:rPr lang="en-US" sz="2400" dirty="0"/>
              <a:t>Less important individual’s determinants</a:t>
            </a:r>
          </a:p>
          <a:p>
            <a:r>
              <a:rPr lang="en-US" sz="2000" dirty="0"/>
              <a:t>Gender: women seem more likely to prefer domestics online sellers.</a:t>
            </a:r>
          </a:p>
          <a:p>
            <a:r>
              <a:rPr lang="en-US" sz="2000" dirty="0"/>
              <a:t>Household size: the more members the household has, the more likely it is that its members will choose online domestics sellers.</a:t>
            </a:r>
          </a:p>
          <a:p>
            <a:endParaRPr lang="en-US" dirty="0"/>
          </a:p>
          <a:p>
            <a:pPr marL="0" indent="0">
              <a:buNone/>
            </a:pPr>
            <a:endParaRPr lang="en-US" dirty="0"/>
          </a:p>
          <a:p>
            <a:pPr marL="0" indent="0">
              <a:buNone/>
            </a:pPr>
            <a:endParaRPr lang="en-US" sz="2400" dirty="0"/>
          </a:p>
          <a:p>
            <a:endParaRPr lang="en-US" sz="2000" dirty="0"/>
          </a:p>
          <a:p>
            <a:pPr marL="0" indent="0">
              <a:buNone/>
            </a:pPr>
            <a:endParaRPr lang="el-GR" dirty="0"/>
          </a:p>
        </p:txBody>
      </p:sp>
      <p:sp>
        <p:nvSpPr>
          <p:cNvPr id="4" name="Θέση κειμένου 3">
            <a:extLst>
              <a:ext uri="{FF2B5EF4-FFF2-40B4-BE49-F238E27FC236}">
                <a16:creationId xmlns:a16="http://schemas.microsoft.com/office/drawing/2014/main" id="{F0B7619C-0660-FA27-5971-A402783122CD}"/>
              </a:ext>
            </a:extLst>
          </p:cNvPr>
          <p:cNvSpPr>
            <a:spLocks noGrp="1"/>
          </p:cNvSpPr>
          <p:nvPr>
            <p:ph type="body" sz="quarter" idx="13"/>
          </p:nvPr>
        </p:nvSpPr>
        <p:spPr/>
        <p:txBody>
          <a:bodyPr/>
          <a:lstStyle/>
          <a:p>
            <a:r>
              <a:rPr lang="en-US" dirty="0"/>
              <a:t>Conclusions</a:t>
            </a:r>
            <a:endParaRPr lang="el-GR" dirty="0"/>
          </a:p>
        </p:txBody>
      </p:sp>
      <p:sp>
        <p:nvSpPr>
          <p:cNvPr id="5" name="Θέση αριθμού διαφάνειας 4">
            <a:extLst>
              <a:ext uri="{FF2B5EF4-FFF2-40B4-BE49-F238E27FC236}">
                <a16:creationId xmlns:a16="http://schemas.microsoft.com/office/drawing/2014/main" id="{1B8B295A-D6BD-A270-D6AE-262455668B22}"/>
              </a:ext>
            </a:extLst>
          </p:cNvPr>
          <p:cNvSpPr>
            <a:spLocks noGrp="1"/>
          </p:cNvSpPr>
          <p:nvPr>
            <p:ph type="sldNum" sz="quarter" idx="12"/>
          </p:nvPr>
        </p:nvSpPr>
        <p:spPr/>
        <p:txBody>
          <a:bodyPr/>
          <a:lstStyle/>
          <a:p>
            <a:pPr algn="r"/>
            <a:fld id="{28C4B9FD-BBCD-4D20-BE68-D5FD8F544B57}" type="slidenum">
              <a:rPr lang="el-GR" smtClean="0"/>
              <a:pPr algn="r"/>
              <a:t>20</a:t>
            </a:fld>
            <a:endParaRPr lang="el-GR" dirty="0"/>
          </a:p>
        </p:txBody>
      </p:sp>
    </p:spTree>
    <p:extLst>
      <p:ext uri="{BB962C8B-B14F-4D97-AF65-F5344CB8AC3E}">
        <p14:creationId xmlns:p14="http://schemas.microsoft.com/office/powerpoint/2010/main" val="3849075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695736FF-C227-48C2-F465-C257CD1872A3}"/>
              </a:ext>
            </a:extLst>
          </p:cNvPr>
          <p:cNvSpPr>
            <a:spLocks noGrp="1"/>
          </p:cNvSpPr>
          <p:nvPr>
            <p:ph idx="1"/>
          </p:nvPr>
        </p:nvSpPr>
        <p:spPr>
          <a:xfrm>
            <a:off x="825616" y="1276478"/>
            <a:ext cx="10515600" cy="4607432"/>
          </a:xfrm>
        </p:spPr>
        <p:txBody>
          <a:bodyPr/>
          <a:lstStyle/>
          <a:p>
            <a:pPr marL="0" indent="0" algn="ctr">
              <a:buNone/>
            </a:pPr>
            <a:r>
              <a:rPr lang="en-US" dirty="0"/>
              <a:t>Key findings from figures</a:t>
            </a:r>
          </a:p>
          <a:p>
            <a:pPr marL="0" indent="0" algn="ctr">
              <a:buNone/>
            </a:pPr>
            <a:endParaRPr lang="en-US" dirty="0"/>
          </a:p>
          <a:p>
            <a:r>
              <a:rPr lang="en-US" dirty="0"/>
              <a:t>Covid 19 and capital controls are two shocks in the Greek economy which when they occurred caused  a launch in the use of e commerce and e banking percentages, respectively.</a:t>
            </a:r>
          </a:p>
          <a:p>
            <a:r>
              <a:rPr lang="en-US" dirty="0"/>
              <a:t>Finally, in terms of the evolution and trends of the three main variables of interest, is observed that electronic banking has a rapid evolution in time, quite large is noted for electronic commerce and finally steady and slowly in creasing trends for the internet usage. </a:t>
            </a:r>
          </a:p>
          <a:p>
            <a:endParaRPr lang="el-GR" dirty="0"/>
          </a:p>
        </p:txBody>
      </p:sp>
      <p:sp>
        <p:nvSpPr>
          <p:cNvPr id="4" name="Θέση κειμένου 3">
            <a:extLst>
              <a:ext uri="{FF2B5EF4-FFF2-40B4-BE49-F238E27FC236}">
                <a16:creationId xmlns:a16="http://schemas.microsoft.com/office/drawing/2014/main" id="{CB131999-DA91-76DE-BC36-955D71C2C8BC}"/>
              </a:ext>
            </a:extLst>
          </p:cNvPr>
          <p:cNvSpPr>
            <a:spLocks noGrp="1"/>
          </p:cNvSpPr>
          <p:nvPr>
            <p:ph type="body" sz="quarter" idx="13"/>
          </p:nvPr>
        </p:nvSpPr>
        <p:spPr/>
        <p:txBody>
          <a:bodyPr/>
          <a:lstStyle/>
          <a:p>
            <a:r>
              <a:rPr lang="en-US" dirty="0"/>
              <a:t>Conclusions</a:t>
            </a:r>
            <a:endParaRPr lang="el-GR" dirty="0"/>
          </a:p>
        </p:txBody>
      </p:sp>
      <p:sp>
        <p:nvSpPr>
          <p:cNvPr id="5" name="Θέση αριθμού διαφάνειας 4">
            <a:extLst>
              <a:ext uri="{FF2B5EF4-FFF2-40B4-BE49-F238E27FC236}">
                <a16:creationId xmlns:a16="http://schemas.microsoft.com/office/drawing/2014/main" id="{4C2CDB7D-8D43-B1AD-991D-4CC01B9E2367}"/>
              </a:ext>
            </a:extLst>
          </p:cNvPr>
          <p:cNvSpPr>
            <a:spLocks noGrp="1"/>
          </p:cNvSpPr>
          <p:nvPr>
            <p:ph type="sldNum" sz="quarter" idx="12"/>
          </p:nvPr>
        </p:nvSpPr>
        <p:spPr/>
        <p:txBody>
          <a:bodyPr/>
          <a:lstStyle/>
          <a:p>
            <a:pPr algn="r"/>
            <a:fld id="{28C4B9FD-BBCD-4D20-BE68-D5FD8F544B57}" type="slidenum">
              <a:rPr lang="el-GR" smtClean="0"/>
              <a:pPr algn="r"/>
              <a:t>21</a:t>
            </a:fld>
            <a:endParaRPr lang="el-GR" dirty="0"/>
          </a:p>
        </p:txBody>
      </p:sp>
    </p:spTree>
    <p:extLst>
      <p:ext uri="{BB962C8B-B14F-4D97-AF65-F5344CB8AC3E}">
        <p14:creationId xmlns:p14="http://schemas.microsoft.com/office/powerpoint/2010/main" val="232690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10AC051B-26FA-F6F4-640B-802066352BBA}"/>
              </a:ext>
            </a:extLst>
          </p:cNvPr>
          <p:cNvSpPr>
            <a:spLocks noGrp="1"/>
          </p:cNvSpPr>
          <p:nvPr>
            <p:ph idx="1"/>
          </p:nvPr>
        </p:nvSpPr>
        <p:spPr>
          <a:xfrm>
            <a:off x="580140" y="1047755"/>
            <a:ext cx="10515600" cy="5341595"/>
          </a:xfrm>
        </p:spPr>
        <p:txBody>
          <a:bodyPr/>
          <a:lstStyle/>
          <a:p>
            <a:pPr marL="0" indent="0" algn="ctr">
              <a:buNone/>
            </a:pPr>
            <a:r>
              <a:rPr lang="en-US" dirty="0"/>
              <a:t>Contribution, Limitations &amp;Suggestions</a:t>
            </a:r>
          </a:p>
          <a:p>
            <a:pPr marL="0" indent="0" algn="ctr">
              <a:buNone/>
            </a:pPr>
            <a:endParaRPr lang="en-US" dirty="0"/>
          </a:p>
          <a:p>
            <a:r>
              <a:rPr lang="en-US" dirty="0"/>
              <a:t>Nevertheless, our results can be the trigger and the basis for further study on the subject not only of electronic commerce with applied data for Greece but mainly for deepening in the online activities of the individuals where there is no literature on the specific online activities we studied for our country, but also and the consumer's preferences for online products and the place of origin of online sellers where the literature is limited.</a:t>
            </a:r>
          </a:p>
          <a:p>
            <a:pPr marL="0" indent="0">
              <a:buNone/>
            </a:pPr>
            <a:endParaRPr lang="en-US" dirty="0"/>
          </a:p>
        </p:txBody>
      </p:sp>
      <p:sp>
        <p:nvSpPr>
          <p:cNvPr id="4" name="Θέση κειμένου 3">
            <a:extLst>
              <a:ext uri="{FF2B5EF4-FFF2-40B4-BE49-F238E27FC236}">
                <a16:creationId xmlns:a16="http://schemas.microsoft.com/office/drawing/2014/main" id="{330757EE-81A8-CF14-2205-FAEBDB9F4FB7}"/>
              </a:ext>
            </a:extLst>
          </p:cNvPr>
          <p:cNvSpPr>
            <a:spLocks noGrp="1"/>
          </p:cNvSpPr>
          <p:nvPr>
            <p:ph type="body" sz="quarter" idx="13"/>
          </p:nvPr>
        </p:nvSpPr>
        <p:spPr/>
        <p:txBody>
          <a:bodyPr/>
          <a:lstStyle/>
          <a:p>
            <a:r>
              <a:rPr lang="en-US" dirty="0"/>
              <a:t>Conclusions</a:t>
            </a:r>
            <a:endParaRPr lang="el-GR" dirty="0"/>
          </a:p>
        </p:txBody>
      </p:sp>
      <p:sp>
        <p:nvSpPr>
          <p:cNvPr id="5" name="Θέση αριθμού διαφάνειας 4">
            <a:extLst>
              <a:ext uri="{FF2B5EF4-FFF2-40B4-BE49-F238E27FC236}">
                <a16:creationId xmlns:a16="http://schemas.microsoft.com/office/drawing/2014/main" id="{E568870A-B3CB-27BA-CC44-90E5EBD106D2}"/>
              </a:ext>
            </a:extLst>
          </p:cNvPr>
          <p:cNvSpPr>
            <a:spLocks noGrp="1"/>
          </p:cNvSpPr>
          <p:nvPr>
            <p:ph type="sldNum" sz="quarter" idx="12"/>
          </p:nvPr>
        </p:nvSpPr>
        <p:spPr/>
        <p:txBody>
          <a:bodyPr/>
          <a:lstStyle/>
          <a:p>
            <a:pPr algn="r"/>
            <a:fld id="{28C4B9FD-BBCD-4D20-BE68-D5FD8F544B57}" type="slidenum">
              <a:rPr lang="el-GR" smtClean="0"/>
              <a:pPr algn="r"/>
              <a:t>22</a:t>
            </a:fld>
            <a:endParaRPr lang="el-GR" dirty="0"/>
          </a:p>
        </p:txBody>
      </p:sp>
    </p:spTree>
    <p:extLst>
      <p:ext uri="{BB962C8B-B14F-4D97-AF65-F5344CB8AC3E}">
        <p14:creationId xmlns:p14="http://schemas.microsoft.com/office/powerpoint/2010/main" val="2682283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CF539023-D167-7B8D-470B-9CF89E1365F7}"/>
              </a:ext>
            </a:extLst>
          </p:cNvPr>
          <p:cNvSpPr>
            <a:spLocks noGrp="1"/>
          </p:cNvSpPr>
          <p:nvPr>
            <p:ph idx="1"/>
          </p:nvPr>
        </p:nvSpPr>
        <p:spPr>
          <a:xfrm>
            <a:off x="195470" y="981906"/>
            <a:ext cx="11801060" cy="5627616"/>
          </a:xfrm>
        </p:spPr>
        <p:txBody>
          <a:bodyPr/>
          <a:lstStyle/>
          <a:p>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Alcedo</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J., Cavallo, A., Dwyer, B., Mishra, P., &amp;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Spilimbergo</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 (2022). E-Commerce During COVID: Stylized Facts from 47 Economies. (NBER Working Paper Series No. 29729).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http://www.nber.org/papers/w29729</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Bauer, K., &amp; Hein, S. E. (2006). The effect of heterogeneous risk on the early adoption of Internet banking technologies. Journal of Banking &amp; Finance, 30, 1713–1725.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https://www.sciencedirect.com/science/article/pii/S0378426605001810</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Chang, H. H., &amp;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Meyerhoefer</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 D. (2021). COVID-19 and the Demand for Online Food Shopping Services: Empirical Evidence from Taiwan. American Journal of Agricultural Economics, 103(2), 448–465.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https://onlinelibrary.wiley.com/doi/full/10.1111/ajae.12170</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De Blasio, G. (2008). Urban–Rural Differences in Internet Usage, e-Commerce, and e-Banking: Evidence from Italy. Growth and Change, 39(2), 341–367.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https://onlinelibrary.wiley.com/doi/abs/10.1111/j.1468-2257.2008.00422.x</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Ganning, J. P., &amp; Green, T. (2021). "The online marketplace: Zero-order city or new source of social inequality?" Growth and Change. Advance online publication.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6"/>
              </a:rPr>
              <a:t>https://onlinelibrary.wiley.com/doi/epdf/10.1111/grow.12514</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Hitt</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L. M., &amp; Frei, F. X. (2002). Do better customers utilize electronic distribution channels?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Thecase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PC banking. Management Science, 48(6), 732–748.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7"/>
              </a:rPr>
              <a:t>https://pubsonline.informs.org/doi/abs/10.1287/mnsc.48.6.732.188</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Mills, B. F., &amp; Whitacre, B. E. (2003). Understanding the Non-Metropolitan–Metropolitan Digital Divide. Growth and Change, 34(2), 219-243.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8"/>
              </a:rPr>
              <a:t>https://onlinelibrary.wiley.com/doi/abs/10.1111/1468-2257.00215</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Mu, J., &amp; Zhang, J. Z. (2021). Seller marketing capability, brand reputation, and consumer journeys on e-commerce platforms. Journal of the Academy of Marketing Science, 49, 994-1020.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9"/>
              </a:rPr>
              <a:t>https://link.springer.com/article/10.1007/s11747-021-00773-3</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Song, S., &amp; Sun, Q. (2020). "Online Consumption and Income Efficiency: Evidence from China." The Chinese Economy, 53(6), 465-476.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10"/>
              </a:rPr>
              <a:t>https://www.tandfonline.com/doi/full/10.1080/10971475.2020.1792068</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Watanabe, T., &amp; Omori, Y. (2020). Online Consumption During and After the COVID-19 Pandemic: Evidence from Japan.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11"/>
              </a:rPr>
              <a:t>http://www.crepe.e.u-tokyo.ac.jp/results/2020/CREPEDP91.pdf</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Zhou, Y., &amp; Wang, X. (2014). Explore the relationship between online shopping and shopping trips: An analysis with the 2009 NHTS data. Transportation Research Part A, 70, 1-9.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12"/>
              </a:rPr>
              <a:t>https://www.sciencedirect.com/science/article/pii/S096585641400233X</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l-GR" dirty="0"/>
          </a:p>
        </p:txBody>
      </p:sp>
      <p:sp>
        <p:nvSpPr>
          <p:cNvPr id="4" name="Θέση κειμένου 3">
            <a:extLst>
              <a:ext uri="{FF2B5EF4-FFF2-40B4-BE49-F238E27FC236}">
                <a16:creationId xmlns:a16="http://schemas.microsoft.com/office/drawing/2014/main" id="{1DCE687E-61AC-46B8-F397-01784F99AAA5}"/>
              </a:ext>
            </a:extLst>
          </p:cNvPr>
          <p:cNvSpPr>
            <a:spLocks noGrp="1"/>
          </p:cNvSpPr>
          <p:nvPr>
            <p:ph type="body" sz="quarter" idx="13"/>
          </p:nvPr>
        </p:nvSpPr>
        <p:spPr/>
        <p:txBody>
          <a:bodyPr/>
          <a:lstStyle/>
          <a:p>
            <a:r>
              <a:rPr lang="en-US" dirty="0"/>
              <a:t>References</a:t>
            </a:r>
            <a:endParaRPr lang="el-GR" dirty="0"/>
          </a:p>
        </p:txBody>
      </p:sp>
      <p:sp>
        <p:nvSpPr>
          <p:cNvPr id="5" name="Θέση αριθμού διαφάνειας 4">
            <a:extLst>
              <a:ext uri="{FF2B5EF4-FFF2-40B4-BE49-F238E27FC236}">
                <a16:creationId xmlns:a16="http://schemas.microsoft.com/office/drawing/2014/main" id="{5EA5F618-F1BE-B002-2CFE-4ECFF53C847C}"/>
              </a:ext>
            </a:extLst>
          </p:cNvPr>
          <p:cNvSpPr>
            <a:spLocks noGrp="1"/>
          </p:cNvSpPr>
          <p:nvPr>
            <p:ph type="sldNum" sz="quarter" idx="12"/>
          </p:nvPr>
        </p:nvSpPr>
        <p:spPr/>
        <p:txBody>
          <a:bodyPr/>
          <a:lstStyle/>
          <a:p>
            <a:pPr algn="r"/>
            <a:fld id="{28C4B9FD-BBCD-4D20-BE68-D5FD8F544B57}" type="slidenum">
              <a:rPr lang="el-GR" smtClean="0"/>
              <a:pPr algn="r"/>
              <a:t>23</a:t>
            </a:fld>
            <a:endParaRPr lang="el-GR" dirty="0"/>
          </a:p>
        </p:txBody>
      </p:sp>
    </p:spTree>
    <p:extLst>
      <p:ext uri="{BB962C8B-B14F-4D97-AF65-F5344CB8AC3E}">
        <p14:creationId xmlns:p14="http://schemas.microsoft.com/office/powerpoint/2010/main" val="2112005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1C568BE6-E475-7B96-DF52-F4059BED2612}"/>
              </a:ext>
            </a:extLst>
          </p:cNvPr>
          <p:cNvSpPr>
            <a:spLocks noGrp="1"/>
          </p:cNvSpPr>
          <p:nvPr>
            <p:ph idx="1"/>
          </p:nvPr>
        </p:nvSpPr>
        <p:spPr>
          <a:xfrm>
            <a:off x="1331710" y="1256411"/>
            <a:ext cx="8603952" cy="4506150"/>
          </a:xfrm>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600" dirty="0"/>
              <a:t>Thank you all for </a:t>
            </a:r>
            <a:r>
              <a:rPr lang="en-US" sz="3600"/>
              <a:t>your attention!</a:t>
            </a:r>
            <a:endParaRPr lang="en-US" sz="3600" dirty="0"/>
          </a:p>
          <a:p>
            <a:endParaRPr lang="el-GR" dirty="0"/>
          </a:p>
        </p:txBody>
      </p:sp>
      <p:sp>
        <p:nvSpPr>
          <p:cNvPr id="5" name="Θέση αριθμού διαφάνειας 4">
            <a:extLst>
              <a:ext uri="{FF2B5EF4-FFF2-40B4-BE49-F238E27FC236}">
                <a16:creationId xmlns:a16="http://schemas.microsoft.com/office/drawing/2014/main" id="{DA8C83A7-150D-3EF2-9B62-D44A494FDD37}"/>
              </a:ext>
            </a:extLst>
          </p:cNvPr>
          <p:cNvSpPr>
            <a:spLocks noGrp="1"/>
          </p:cNvSpPr>
          <p:nvPr>
            <p:ph type="sldNum" sz="quarter" idx="12"/>
          </p:nvPr>
        </p:nvSpPr>
        <p:spPr/>
        <p:txBody>
          <a:bodyPr/>
          <a:lstStyle/>
          <a:p>
            <a:pPr algn="r"/>
            <a:fld id="{28C4B9FD-BBCD-4D20-BE68-D5FD8F544B57}" type="slidenum">
              <a:rPr lang="el-GR" smtClean="0"/>
              <a:pPr algn="r"/>
              <a:t>24</a:t>
            </a:fld>
            <a:endParaRPr lang="el-GR" dirty="0"/>
          </a:p>
        </p:txBody>
      </p:sp>
    </p:spTree>
    <p:extLst>
      <p:ext uri="{BB962C8B-B14F-4D97-AF65-F5344CB8AC3E}">
        <p14:creationId xmlns:p14="http://schemas.microsoft.com/office/powerpoint/2010/main" val="97255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914AD985-F7BD-8314-9118-C9256C4E9D62}"/>
              </a:ext>
            </a:extLst>
          </p:cNvPr>
          <p:cNvSpPr>
            <a:spLocks noGrp="1"/>
          </p:cNvSpPr>
          <p:nvPr>
            <p:ph type="body" sz="quarter" idx="13"/>
          </p:nvPr>
        </p:nvSpPr>
        <p:spPr/>
        <p:txBody>
          <a:bodyPr/>
          <a:lstStyle/>
          <a:p>
            <a:r>
              <a:rPr lang="en-US" dirty="0"/>
              <a:t>Literature Review</a:t>
            </a:r>
            <a:endParaRPr lang="el-GR" dirty="0"/>
          </a:p>
        </p:txBody>
      </p:sp>
      <p:sp>
        <p:nvSpPr>
          <p:cNvPr id="5" name="Θέση αριθμού διαφάνειας 4">
            <a:extLst>
              <a:ext uri="{FF2B5EF4-FFF2-40B4-BE49-F238E27FC236}">
                <a16:creationId xmlns:a16="http://schemas.microsoft.com/office/drawing/2014/main" id="{A3F68F5B-0C7A-C531-DD97-4E7C2BF54424}"/>
              </a:ext>
            </a:extLst>
          </p:cNvPr>
          <p:cNvSpPr>
            <a:spLocks noGrp="1"/>
          </p:cNvSpPr>
          <p:nvPr>
            <p:ph type="sldNum" sz="quarter" idx="12"/>
          </p:nvPr>
        </p:nvSpPr>
        <p:spPr/>
        <p:txBody>
          <a:bodyPr/>
          <a:lstStyle/>
          <a:p>
            <a:pPr algn="r"/>
            <a:fld id="{28C4B9FD-BBCD-4D20-BE68-D5FD8F544B57}" type="slidenum">
              <a:rPr lang="el-GR" smtClean="0"/>
              <a:pPr algn="r"/>
              <a:t>3</a:t>
            </a:fld>
            <a:endParaRPr lang="el-GR" dirty="0"/>
          </a:p>
        </p:txBody>
      </p:sp>
      <p:sp>
        <p:nvSpPr>
          <p:cNvPr id="2" name="Θέση περιεχομένου 2">
            <a:extLst>
              <a:ext uri="{FF2B5EF4-FFF2-40B4-BE49-F238E27FC236}">
                <a16:creationId xmlns:a16="http://schemas.microsoft.com/office/drawing/2014/main" id="{7CB8CAA3-40F0-2EF6-13AA-209C0C35F1AE}"/>
              </a:ext>
            </a:extLst>
          </p:cNvPr>
          <p:cNvSpPr>
            <a:spLocks noGrp="1"/>
          </p:cNvSpPr>
          <p:nvPr>
            <p:ph idx="1"/>
          </p:nvPr>
        </p:nvSpPr>
        <p:spPr>
          <a:xfrm>
            <a:off x="684467" y="1299370"/>
            <a:ext cx="10515600" cy="4763900"/>
          </a:xfrm>
        </p:spPr>
        <p:txBody>
          <a:bodyPr/>
          <a:lstStyle/>
          <a:p>
            <a:pPr marL="0" indent="0" algn="ctr">
              <a:buNone/>
            </a:pPr>
            <a:r>
              <a:rPr lang="en-US" sz="3200" dirty="0"/>
              <a:t>Relevant researches</a:t>
            </a:r>
          </a:p>
          <a:p>
            <a:r>
              <a:rPr lang="en-US" dirty="0"/>
              <a:t>Internet use, e-commerce, e-banking: </a:t>
            </a:r>
          </a:p>
          <a:p>
            <a:pPr marL="0" indent="0">
              <a:buNone/>
            </a:pPr>
            <a:endParaRPr lang="en-US" dirty="0"/>
          </a:p>
          <a:p>
            <a:pPr marL="0" indent="0">
              <a:buNone/>
            </a:pPr>
            <a:r>
              <a:rPr lang="en-US" sz="2400" dirty="0"/>
              <a:t>De Blasio (2008) used data from the Survey of Household Income and Wealth (SHIW) by the Bank of Italy and shows that individuals with higher family income, education and younger in age are strongly positively correlated with internet use, e-commerce, e-banking. The city size of residence, and the presence of children are less significant with positive correlation between these variables.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42246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D42D4048-94BA-F2FD-90A3-FB7F7A457EB1}"/>
              </a:ext>
            </a:extLst>
          </p:cNvPr>
          <p:cNvSpPr>
            <a:spLocks noGrp="1"/>
          </p:cNvSpPr>
          <p:nvPr>
            <p:ph idx="1"/>
          </p:nvPr>
        </p:nvSpPr>
        <p:spPr>
          <a:xfrm>
            <a:off x="825616" y="1202835"/>
            <a:ext cx="10515600" cy="4681075"/>
          </a:xfrm>
        </p:spPr>
        <p:txBody>
          <a:bodyPr/>
          <a:lstStyle/>
          <a:p>
            <a:endParaRPr lang="en-US" dirty="0"/>
          </a:p>
          <a:p>
            <a:pPr marL="0" indent="0">
              <a:buNone/>
            </a:pPr>
            <a:endParaRPr lang="el-GR" dirty="0"/>
          </a:p>
        </p:txBody>
      </p:sp>
      <p:sp>
        <p:nvSpPr>
          <p:cNvPr id="4" name="Θέση κειμένου 3">
            <a:extLst>
              <a:ext uri="{FF2B5EF4-FFF2-40B4-BE49-F238E27FC236}">
                <a16:creationId xmlns:a16="http://schemas.microsoft.com/office/drawing/2014/main" id="{D80124B8-50E2-1CA8-EA03-F3F7D1444088}"/>
              </a:ext>
            </a:extLst>
          </p:cNvPr>
          <p:cNvSpPr>
            <a:spLocks noGrp="1"/>
          </p:cNvSpPr>
          <p:nvPr>
            <p:ph type="body" sz="quarter" idx="13"/>
          </p:nvPr>
        </p:nvSpPr>
        <p:spPr/>
        <p:txBody>
          <a:bodyPr/>
          <a:lstStyle/>
          <a:p>
            <a:r>
              <a:rPr lang="en-US" dirty="0"/>
              <a:t>Literature Review</a:t>
            </a:r>
            <a:endParaRPr lang="el-GR" dirty="0"/>
          </a:p>
        </p:txBody>
      </p:sp>
      <p:sp>
        <p:nvSpPr>
          <p:cNvPr id="5" name="Θέση αριθμού διαφάνειας 4">
            <a:extLst>
              <a:ext uri="{FF2B5EF4-FFF2-40B4-BE49-F238E27FC236}">
                <a16:creationId xmlns:a16="http://schemas.microsoft.com/office/drawing/2014/main" id="{43DF1977-FB48-2E54-F337-A3E315A191B9}"/>
              </a:ext>
            </a:extLst>
          </p:cNvPr>
          <p:cNvSpPr>
            <a:spLocks noGrp="1"/>
          </p:cNvSpPr>
          <p:nvPr>
            <p:ph type="sldNum" sz="quarter" idx="12"/>
          </p:nvPr>
        </p:nvSpPr>
        <p:spPr/>
        <p:txBody>
          <a:bodyPr/>
          <a:lstStyle/>
          <a:p>
            <a:pPr algn="r"/>
            <a:fld id="{28C4B9FD-BBCD-4D20-BE68-D5FD8F544B57}" type="slidenum">
              <a:rPr lang="el-GR" smtClean="0"/>
              <a:pPr algn="r"/>
              <a:t>4</a:t>
            </a:fld>
            <a:endParaRPr lang="el-GR" dirty="0"/>
          </a:p>
        </p:txBody>
      </p:sp>
      <p:sp>
        <p:nvSpPr>
          <p:cNvPr id="11" name="Θέση περιεχομένου 2">
            <a:extLst>
              <a:ext uri="{FF2B5EF4-FFF2-40B4-BE49-F238E27FC236}">
                <a16:creationId xmlns:a16="http://schemas.microsoft.com/office/drawing/2014/main" id="{E138A34A-0A5B-B56A-183A-6B50EF8E8B90}"/>
              </a:ext>
            </a:extLst>
          </p:cNvPr>
          <p:cNvSpPr txBox="1">
            <a:spLocks/>
          </p:cNvSpPr>
          <p:nvPr/>
        </p:nvSpPr>
        <p:spPr>
          <a:xfrm>
            <a:off x="754839" y="1098507"/>
            <a:ext cx="10966664" cy="5204927"/>
          </a:xfrm>
          <a:prstGeom prst="rect">
            <a:avLst/>
          </a:prstGeom>
        </p:spPr>
        <p:txBody>
          <a:bodyPr/>
          <a:lstStyle>
            <a:lvl1pPr marL="228600" indent="-228600" algn="l" defTabSz="914400" rtl="0" eaLnBrk="1" latinLnBrk="0" hangingPunct="1">
              <a:lnSpc>
                <a:spcPct val="90000"/>
              </a:lnSpc>
              <a:spcBef>
                <a:spcPts val="1000"/>
              </a:spcBef>
              <a:buClr>
                <a:srgbClr val="CE1E8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E1E8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E1E8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CE1E8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CE1E8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E-commerce: </a:t>
            </a:r>
          </a:p>
          <a:p>
            <a:pPr marL="0" indent="0">
              <a:buNone/>
            </a:pPr>
            <a:r>
              <a:rPr lang="en-US" sz="2400" dirty="0"/>
              <a:t>Song &amp; Sun (2020)used data from the Chinese Household Financial Survey finds that those with higher incomes, younger people, married couples, people with higher levels of education, and people who live in cities are more likely to shop online.</a:t>
            </a:r>
          </a:p>
          <a:p>
            <a:pPr marL="0" indent="0">
              <a:buNone/>
            </a:pPr>
            <a:r>
              <a:rPr lang="en-US" sz="2400" dirty="0"/>
              <a:t>Ganning &amp; Green (2021): men are more inclined than women to shop online ( data from the US Census Bureau databases).</a:t>
            </a:r>
          </a:p>
          <a:p>
            <a:r>
              <a:rPr lang="en-US" dirty="0"/>
              <a:t>E-banking: </a:t>
            </a:r>
          </a:p>
          <a:p>
            <a:pPr marL="0" indent="0">
              <a:buNone/>
            </a:pPr>
            <a:r>
              <a:rPr lang="en-US" sz="2400" dirty="0"/>
              <a:t>Bauer &amp; Hein (2006) who examines the demand for remote access to banking accounts by consumers, having data from the Survey of Consumer Finances (SCF), and </a:t>
            </a:r>
            <a:r>
              <a:rPr lang="en-US" sz="2400" dirty="0" err="1"/>
              <a:t>Hitt</a:t>
            </a:r>
            <a:r>
              <a:rPr lang="en-US" sz="2400" dirty="0"/>
              <a:t> &amp; Frei (2002), reaching the same conclusions regarding the profile of individuals concerning the e-banking.</a:t>
            </a:r>
          </a:p>
          <a:p>
            <a:endParaRPr lang="en-US" dirty="0"/>
          </a:p>
          <a:p>
            <a:pPr marL="0" indent="0">
              <a:buNone/>
            </a:pPr>
            <a:endParaRPr lang="en-US" dirty="0"/>
          </a:p>
          <a:p>
            <a:endParaRPr lang="el-GR" dirty="0"/>
          </a:p>
        </p:txBody>
      </p:sp>
    </p:spTree>
    <p:extLst>
      <p:ext uri="{BB962C8B-B14F-4D97-AF65-F5344CB8AC3E}">
        <p14:creationId xmlns:p14="http://schemas.microsoft.com/office/powerpoint/2010/main" val="74112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4D2ED3C3-1378-25FB-8247-A5CD6D28B62E}"/>
              </a:ext>
            </a:extLst>
          </p:cNvPr>
          <p:cNvSpPr>
            <a:spLocks noGrp="1"/>
          </p:cNvSpPr>
          <p:nvPr>
            <p:ph idx="1"/>
          </p:nvPr>
        </p:nvSpPr>
        <p:spPr>
          <a:xfrm>
            <a:off x="825615" y="1153739"/>
            <a:ext cx="10840655" cy="5308429"/>
          </a:xfrm>
        </p:spPr>
        <p:txBody>
          <a:bodyPr/>
          <a:lstStyle/>
          <a:p>
            <a:r>
              <a:rPr lang="en-US" dirty="0"/>
              <a:t>E-commerce and Covid-19</a:t>
            </a:r>
          </a:p>
          <a:p>
            <a:pPr marL="0" indent="0">
              <a:buNone/>
            </a:pPr>
            <a:r>
              <a:rPr lang="en-US" sz="2400" dirty="0"/>
              <a:t>Chang &amp; </a:t>
            </a:r>
            <a:r>
              <a:rPr lang="en-US" sz="2400" dirty="0" err="1"/>
              <a:t>Meyerhoefer</a:t>
            </a:r>
            <a:r>
              <a:rPr lang="en-US" sz="2400" dirty="0"/>
              <a:t> (2021): used data which concerns Taiwan and finds that an additional confirmed case of COVID-19 increased sales by 5.7% and the number of customers by 4.9%.</a:t>
            </a:r>
          </a:p>
          <a:p>
            <a:pPr marL="0" indent="0">
              <a:buNone/>
            </a:pPr>
            <a:r>
              <a:rPr lang="en-US" sz="2400" dirty="0" err="1"/>
              <a:t>Alcedo</a:t>
            </a:r>
            <a:r>
              <a:rPr lang="en-US" sz="2400" dirty="0"/>
              <a:t> et al., (2022): They discover that internet sales increased across the board in most economies during the COVID-19 pandemic using data from 47 economies and 26 industries.</a:t>
            </a:r>
          </a:p>
          <a:p>
            <a:pPr marL="0" indent="0">
              <a:buNone/>
            </a:pPr>
            <a:r>
              <a:rPr lang="en-US" sz="2400" dirty="0"/>
              <a:t>Watanabe, T., &amp; Omori, Y. (2020):used data from credit card transactions conclude that because of COVID-19, some customers who had never made purchases online decided to do so and that the main group responsible for the increase in online consumption are consumers who were already familiar with it before the pandemic.</a:t>
            </a:r>
          </a:p>
        </p:txBody>
      </p:sp>
      <p:sp>
        <p:nvSpPr>
          <p:cNvPr id="4" name="Θέση κειμένου 3">
            <a:extLst>
              <a:ext uri="{FF2B5EF4-FFF2-40B4-BE49-F238E27FC236}">
                <a16:creationId xmlns:a16="http://schemas.microsoft.com/office/drawing/2014/main" id="{21648291-4470-F5F5-0223-49A7421101B6}"/>
              </a:ext>
            </a:extLst>
          </p:cNvPr>
          <p:cNvSpPr>
            <a:spLocks noGrp="1"/>
          </p:cNvSpPr>
          <p:nvPr>
            <p:ph type="body" sz="quarter" idx="13"/>
          </p:nvPr>
        </p:nvSpPr>
        <p:spPr/>
        <p:txBody>
          <a:bodyPr/>
          <a:lstStyle/>
          <a:p>
            <a:r>
              <a:rPr lang="en-US" dirty="0"/>
              <a:t>Literature Review</a:t>
            </a:r>
            <a:endParaRPr lang="el-GR" dirty="0"/>
          </a:p>
        </p:txBody>
      </p:sp>
      <p:sp>
        <p:nvSpPr>
          <p:cNvPr id="5" name="Θέση αριθμού διαφάνειας 4">
            <a:extLst>
              <a:ext uri="{FF2B5EF4-FFF2-40B4-BE49-F238E27FC236}">
                <a16:creationId xmlns:a16="http://schemas.microsoft.com/office/drawing/2014/main" id="{64C781DB-60BC-1A60-B787-850C52730E93}"/>
              </a:ext>
            </a:extLst>
          </p:cNvPr>
          <p:cNvSpPr>
            <a:spLocks noGrp="1"/>
          </p:cNvSpPr>
          <p:nvPr>
            <p:ph type="sldNum" sz="quarter" idx="12"/>
          </p:nvPr>
        </p:nvSpPr>
        <p:spPr/>
        <p:txBody>
          <a:bodyPr/>
          <a:lstStyle/>
          <a:p>
            <a:pPr algn="r"/>
            <a:fld id="{28C4B9FD-BBCD-4D20-BE68-D5FD8F544B57}" type="slidenum">
              <a:rPr lang="el-GR" smtClean="0"/>
              <a:pPr algn="r"/>
              <a:t>5</a:t>
            </a:fld>
            <a:endParaRPr lang="el-GR" dirty="0"/>
          </a:p>
        </p:txBody>
      </p:sp>
    </p:spTree>
    <p:extLst>
      <p:ext uri="{BB962C8B-B14F-4D97-AF65-F5344CB8AC3E}">
        <p14:creationId xmlns:p14="http://schemas.microsoft.com/office/powerpoint/2010/main" val="105721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67BB8D99-DF1B-1D49-5997-A51F65CD6692}"/>
              </a:ext>
            </a:extLst>
          </p:cNvPr>
          <p:cNvSpPr>
            <a:spLocks noGrp="1"/>
          </p:cNvSpPr>
          <p:nvPr>
            <p:ph idx="1"/>
          </p:nvPr>
        </p:nvSpPr>
        <p:spPr>
          <a:xfrm>
            <a:off x="1868891" y="2097168"/>
            <a:ext cx="9889433" cy="3732899"/>
          </a:xfrm>
        </p:spPr>
        <p:txBody>
          <a:bodyPr/>
          <a:lstStyle/>
          <a:p>
            <a:r>
              <a:rPr lang="en-US" sz="2400" dirty="0"/>
              <a:t>Data source: Hellenic Statistical Authority's (ELSTAT) Survey on the Use of Information and Communication Technologies by Households and Individuals (ICT).</a:t>
            </a:r>
          </a:p>
          <a:p>
            <a:r>
              <a:rPr lang="en-US" sz="2400" dirty="0"/>
              <a:t>Type of data: independent cross-sectional </a:t>
            </a:r>
          </a:p>
          <a:p>
            <a:r>
              <a:rPr lang="en-US" sz="2400" dirty="0"/>
              <a:t>Sample period: 2009-2022, in annual frequency</a:t>
            </a:r>
          </a:p>
          <a:p>
            <a:r>
              <a:rPr lang="en-US" sz="2400" dirty="0"/>
              <a:t>Number of total observations: 66,667</a:t>
            </a:r>
          </a:p>
          <a:p>
            <a:pPr marL="0" indent="0">
              <a:buNone/>
            </a:pPr>
            <a:endParaRPr lang="en-US" dirty="0"/>
          </a:p>
          <a:p>
            <a:endParaRPr lang="en-US" dirty="0"/>
          </a:p>
        </p:txBody>
      </p:sp>
      <p:sp>
        <p:nvSpPr>
          <p:cNvPr id="4" name="Θέση κειμένου 3">
            <a:extLst>
              <a:ext uri="{FF2B5EF4-FFF2-40B4-BE49-F238E27FC236}">
                <a16:creationId xmlns:a16="http://schemas.microsoft.com/office/drawing/2014/main" id="{909B0E5E-586F-1A28-7C59-4B21170147D4}"/>
              </a:ext>
            </a:extLst>
          </p:cNvPr>
          <p:cNvSpPr>
            <a:spLocks noGrp="1"/>
          </p:cNvSpPr>
          <p:nvPr>
            <p:ph type="body" sz="quarter" idx="13"/>
          </p:nvPr>
        </p:nvSpPr>
        <p:spPr/>
        <p:txBody>
          <a:bodyPr/>
          <a:lstStyle/>
          <a:p>
            <a:r>
              <a:rPr lang="en-US" dirty="0"/>
              <a:t>Data</a:t>
            </a:r>
            <a:endParaRPr lang="el-GR" dirty="0"/>
          </a:p>
        </p:txBody>
      </p:sp>
      <p:sp>
        <p:nvSpPr>
          <p:cNvPr id="5" name="Θέση αριθμού διαφάνειας 4">
            <a:extLst>
              <a:ext uri="{FF2B5EF4-FFF2-40B4-BE49-F238E27FC236}">
                <a16:creationId xmlns:a16="http://schemas.microsoft.com/office/drawing/2014/main" id="{B730F479-BDAF-99EE-3CE5-5621AF881790}"/>
              </a:ext>
            </a:extLst>
          </p:cNvPr>
          <p:cNvSpPr>
            <a:spLocks noGrp="1"/>
          </p:cNvSpPr>
          <p:nvPr>
            <p:ph type="sldNum" sz="quarter" idx="12"/>
          </p:nvPr>
        </p:nvSpPr>
        <p:spPr/>
        <p:txBody>
          <a:bodyPr/>
          <a:lstStyle/>
          <a:p>
            <a:pPr algn="r"/>
            <a:fld id="{28C4B9FD-BBCD-4D20-BE68-D5FD8F544B57}" type="slidenum">
              <a:rPr lang="el-GR" smtClean="0"/>
              <a:pPr algn="r"/>
              <a:t>6</a:t>
            </a:fld>
            <a:endParaRPr lang="el-GR" dirty="0"/>
          </a:p>
        </p:txBody>
      </p:sp>
    </p:spTree>
    <p:extLst>
      <p:ext uri="{BB962C8B-B14F-4D97-AF65-F5344CB8AC3E}">
        <p14:creationId xmlns:p14="http://schemas.microsoft.com/office/powerpoint/2010/main" val="174878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6976167E-6CF8-A6A5-AECC-E0B2F3DF2054}"/>
              </a:ext>
            </a:extLst>
          </p:cNvPr>
          <p:cNvSpPr>
            <a:spLocks noGrp="1"/>
          </p:cNvSpPr>
          <p:nvPr>
            <p:ph type="body" sz="quarter" idx="13"/>
          </p:nvPr>
        </p:nvSpPr>
        <p:spPr/>
        <p:txBody>
          <a:bodyPr/>
          <a:lstStyle/>
          <a:p>
            <a:r>
              <a:rPr lang="en-US" dirty="0"/>
              <a:t>Data</a:t>
            </a:r>
            <a:endParaRPr lang="el-GR" dirty="0"/>
          </a:p>
        </p:txBody>
      </p:sp>
      <p:sp>
        <p:nvSpPr>
          <p:cNvPr id="5" name="Θέση αριθμού διαφάνειας 4">
            <a:extLst>
              <a:ext uri="{FF2B5EF4-FFF2-40B4-BE49-F238E27FC236}">
                <a16:creationId xmlns:a16="http://schemas.microsoft.com/office/drawing/2014/main" id="{0ACD90D2-5B16-7D79-02DC-C1DAD33A0AB3}"/>
              </a:ext>
            </a:extLst>
          </p:cNvPr>
          <p:cNvSpPr>
            <a:spLocks noGrp="1"/>
          </p:cNvSpPr>
          <p:nvPr>
            <p:ph type="sldNum" sz="quarter" idx="12"/>
          </p:nvPr>
        </p:nvSpPr>
        <p:spPr/>
        <p:txBody>
          <a:bodyPr/>
          <a:lstStyle/>
          <a:p>
            <a:pPr algn="r"/>
            <a:fld id="{28C4B9FD-BBCD-4D20-BE68-D5FD8F544B57}" type="slidenum">
              <a:rPr lang="el-GR" smtClean="0"/>
              <a:pPr algn="r"/>
              <a:t>7</a:t>
            </a:fld>
            <a:endParaRPr lang="el-GR" dirty="0"/>
          </a:p>
        </p:txBody>
      </p:sp>
      <p:sp>
        <p:nvSpPr>
          <p:cNvPr id="7" name="TextBox 6">
            <a:extLst>
              <a:ext uri="{FF2B5EF4-FFF2-40B4-BE49-F238E27FC236}">
                <a16:creationId xmlns:a16="http://schemas.microsoft.com/office/drawing/2014/main" id="{6FFCF67D-A1FD-1E2C-49A8-A9A476865175}"/>
              </a:ext>
            </a:extLst>
          </p:cNvPr>
          <p:cNvSpPr txBox="1"/>
          <p:nvPr/>
        </p:nvSpPr>
        <p:spPr>
          <a:xfrm>
            <a:off x="148820" y="1283179"/>
            <a:ext cx="5798359" cy="276999"/>
          </a:xfrm>
          <a:prstGeom prst="rect">
            <a:avLst/>
          </a:prstGeom>
          <a:noFill/>
        </p:spPr>
        <p:txBody>
          <a:bodyPr wrap="square">
            <a:spAutoFit/>
          </a:bodyPr>
          <a:lstStyle/>
          <a:p>
            <a:r>
              <a:rPr lang="en-US" sz="1200" dirty="0"/>
              <a:t>Figure 1. The percentage change of Internet use and its frequency over time</a:t>
            </a:r>
            <a:endParaRPr lang="el-GR" sz="1200" dirty="0"/>
          </a:p>
        </p:txBody>
      </p:sp>
      <p:pic>
        <p:nvPicPr>
          <p:cNvPr id="16" name="Θέση περιεχομένου 15" descr="Εικόνα που περιέχει κείμενο, στιγμιότυπο οθόνης, γραμμή, γράφημα&#10;&#10;Περιγραφή που δημιουργήθηκε αυτόματα">
            <a:extLst>
              <a:ext uri="{FF2B5EF4-FFF2-40B4-BE49-F238E27FC236}">
                <a16:creationId xmlns:a16="http://schemas.microsoft.com/office/drawing/2014/main" id="{3C004539-F6B1-DD91-9BEE-6ADCFB428C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32145"/>
            <a:ext cx="6109409" cy="4416552"/>
          </a:xfrm>
        </p:spPr>
      </p:pic>
      <p:sp>
        <p:nvSpPr>
          <p:cNvPr id="18" name="TextBox 17">
            <a:extLst>
              <a:ext uri="{FF2B5EF4-FFF2-40B4-BE49-F238E27FC236}">
                <a16:creationId xmlns:a16="http://schemas.microsoft.com/office/drawing/2014/main" id="{2FF41036-8B13-BA62-9C70-F386927EA8A0}"/>
              </a:ext>
            </a:extLst>
          </p:cNvPr>
          <p:cNvSpPr txBox="1"/>
          <p:nvPr/>
        </p:nvSpPr>
        <p:spPr>
          <a:xfrm>
            <a:off x="6258229" y="1311212"/>
            <a:ext cx="5738301" cy="276999"/>
          </a:xfrm>
          <a:prstGeom prst="rect">
            <a:avLst/>
          </a:prstGeom>
          <a:noFill/>
        </p:spPr>
        <p:txBody>
          <a:bodyPr wrap="square">
            <a:spAutoFit/>
          </a:bodyPr>
          <a:lstStyle/>
          <a:p>
            <a:r>
              <a:rPr lang="en-US" sz="1200" dirty="0"/>
              <a:t>Figure 2. The percentage change of individual’s status on e-commerce over time</a:t>
            </a:r>
            <a:endParaRPr lang="el-GR" sz="1200" dirty="0"/>
          </a:p>
        </p:txBody>
      </p:sp>
      <p:pic>
        <p:nvPicPr>
          <p:cNvPr id="20" name="Εικόνα 19" descr="Εικόνα που περιέχει κείμενο, στιγμιότυπο οθόνης, γράφημα, γραμμή&#10;&#10;Περιγραφή που δημιουργήθηκε αυτόματα">
            <a:extLst>
              <a:ext uri="{FF2B5EF4-FFF2-40B4-BE49-F238E27FC236}">
                <a16:creationId xmlns:a16="http://schemas.microsoft.com/office/drawing/2014/main" id="{559C0AD3-6346-E130-C668-FDD152F81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532145"/>
            <a:ext cx="6103878" cy="4416552"/>
          </a:xfrm>
          <a:prstGeom prst="rect">
            <a:avLst/>
          </a:prstGeom>
        </p:spPr>
      </p:pic>
    </p:spTree>
    <p:extLst>
      <p:ext uri="{BB962C8B-B14F-4D97-AF65-F5344CB8AC3E}">
        <p14:creationId xmlns:p14="http://schemas.microsoft.com/office/powerpoint/2010/main" val="3626666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58AD0D69-FA9B-2487-FFF0-FBF3D865D420}"/>
              </a:ext>
            </a:extLst>
          </p:cNvPr>
          <p:cNvSpPr>
            <a:spLocks noGrp="1"/>
          </p:cNvSpPr>
          <p:nvPr>
            <p:ph idx="1"/>
          </p:nvPr>
        </p:nvSpPr>
        <p:spPr/>
        <p:txBody>
          <a:bodyPr/>
          <a:lstStyle/>
          <a:p>
            <a:endParaRPr lang="en-US" dirty="0"/>
          </a:p>
          <a:p>
            <a:endParaRPr lang="el-GR" dirty="0"/>
          </a:p>
        </p:txBody>
      </p:sp>
      <p:sp>
        <p:nvSpPr>
          <p:cNvPr id="4" name="Θέση κειμένου 3">
            <a:extLst>
              <a:ext uri="{FF2B5EF4-FFF2-40B4-BE49-F238E27FC236}">
                <a16:creationId xmlns:a16="http://schemas.microsoft.com/office/drawing/2014/main" id="{6F75CA71-2362-DCA1-1E4A-CFF27950C990}"/>
              </a:ext>
            </a:extLst>
          </p:cNvPr>
          <p:cNvSpPr>
            <a:spLocks noGrp="1"/>
          </p:cNvSpPr>
          <p:nvPr>
            <p:ph type="body" sz="quarter" idx="13"/>
          </p:nvPr>
        </p:nvSpPr>
        <p:spPr/>
        <p:txBody>
          <a:bodyPr/>
          <a:lstStyle/>
          <a:p>
            <a:r>
              <a:rPr lang="en-US" dirty="0"/>
              <a:t>Data</a:t>
            </a:r>
            <a:endParaRPr lang="el-GR" dirty="0"/>
          </a:p>
        </p:txBody>
      </p:sp>
      <p:sp>
        <p:nvSpPr>
          <p:cNvPr id="5" name="Θέση αριθμού διαφάνειας 4">
            <a:extLst>
              <a:ext uri="{FF2B5EF4-FFF2-40B4-BE49-F238E27FC236}">
                <a16:creationId xmlns:a16="http://schemas.microsoft.com/office/drawing/2014/main" id="{810B4911-FA91-EE82-3F31-09AC1DC708D1}"/>
              </a:ext>
            </a:extLst>
          </p:cNvPr>
          <p:cNvSpPr>
            <a:spLocks noGrp="1"/>
          </p:cNvSpPr>
          <p:nvPr>
            <p:ph type="sldNum" sz="quarter" idx="12"/>
          </p:nvPr>
        </p:nvSpPr>
        <p:spPr/>
        <p:txBody>
          <a:bodyPr/>
          <a:lstStyle/>
          <a:p>
            <a:pPr algn="r"/>
            <a:fld id="{28C4B9FD-BBCD-4D20-BE68-D5FD8F544B57}" type="slidenum">
              <a:rPr lang="el-GR" smtClean="0"/>
              <a:pPr algn="r"/>
              <a:t>8</a:t>
            </a:fld>
            <a:endParaRPr lang="el-GR" dirty="0"/>
          </a:p>
        </p:txBody>
      </p:sp>
      <p:pic>
        <p:nvPicPr>
          <p:cNvPr id="6" name="Εικόνα 5" descr="Εικόνα που περιέχει κείμενο, στιγμιότυπο οθόνης, γράφημα, γραμμή&#10;&#10;Περιγραφή που δημιουργήθηκε αυτόματα">
            <a:extLst>
              <a:ext uri="{FF2B5EF4-FFF2-40B4-BE49-F238E27FC236}">
                <a16:creationId xmlns:a16="http://schemas.microsoft.com/office/drawing/2014/main" id="{19FB1A84-CDEA-D940-C94C-D440458E7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2571"/>
            <a:ext cx="6096000" cy="4414039"/>
          </a:xfrm>
          <a:prstGeom prst="rect">
            <a:avLst/>
          </a:prstGeom>
        </p:spPr>
      </p:pic>
      <p:pic>
        <p:nvPicPr>
          <p:cNvPr id="8" name="Εικόνα 7" descr="Εικόνα που περιέχει κείμενο, στιγμιότυπο οθόνης, γράφημα, γραμμή&#10;&#10;Περιγραφή που δημιουργήθηκε αυτόματα">
            <a:extLst>
              <a:ext uri="{FF2B5EF4-FFF2-40B4-BE49-F238E27FC236}">
                <a16:creationId xmlns:a16="http://schemas.microsoft.com/office/drawing/2014/main" id="{5FD89583-2D76-4C05-B3C8-AA574DEDA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65061"/>
            <a:ext cx="6096000" cy="4414039"/>
          </a:xfrm>
          <a:prstGeom prst="rect">
            <a:avLst/>
          </a:prstGeom>
        </p:spPr>
      </p:pic>
      <p:sp>
        <p:nvSpPr>
          <p:cNvPr id="10" name="TextBox 9">
            <a:extLst>
              <a:ext uri="{FF2B5EF4-FFF2-40B4-BE49-F238E27FC236}">
                <a16:creationId xmlns:a16="http://schemas.microsoft.com/office/drawing/2014/main" id="{78DA294B-8E2C-DE53-3440-CE21CC9CC36B}"/>
              </a:ext>
            </a:extLst>
          </p:cNvPr>
          <p:cNvSpPr txBox="1"/>
          <p:nvPr/>
        </p:nvSpPr>
        <p:spPr>
          <a:xfrm>
            <a:off x="117675" y="1361581"/>
            <a:ext cx="5787540" cy="276999"/>
          </a:xfrm>
          <a:prstGeom prst="rect">
            <a:avLst/>
          </a:prstGeom>
          <a:noFill/>
        </p:spPr>
        <p:txBody>
          <a:bodyPr wrap="square">
            <a:spAutoFit/>
          </a:bodyPr>
          <a:lstStyle/>
          <a:p>
            <a:r>
              <a:rPr lang="en-US" sz="1200" dirty="0"/>
              <a:t>Figure 3. The percentage change of types of goods e-purchased over time</a:t>
            </a:r>
            <a:endParaRPr lang="el-GR" sz="1200" dirty="0"/>
          </a:p>
        </p:txBody>
      </p:sp>
      <p:sp>
        <p:nvSpPr>
          <p:cNvPr id="12" name="TextBox 11">
            <a:extLst>
              <a:ext uri="{FF2B5EF4-FFF2-40B4-BE49-F238E27FC236}">
                <a16:creationId xmlns:a16="http://schemas.microsoft.com/office/drawing/2014/main" id="{38876D24-FA3B-453A-3093-451A411BDFF0}"/>
              </a:ext>
            </a:extLst>
          </p:cNvPr>
          <p:cNvSpPr txBox="1"/>
          <p:nvPr/>
        </p:nvSpPr>
        <p:spPr>
          <a:xfrm>
            <a:off x="6188507" y="1361581"/>
            <a:ext cx="5860650" cy="276999"/>
          </a:xfrm>
          <a:prstGeom prst="rect">
            <a:avLst/>
          </a:prstGeom>
          <a:noFill/>
        </p:spPr>
        <p:txBody>
          <a:bodyPr wrap="square">
            <a:spAutoFit/>
          </a:bodyPr>
          <a:lstStyle/>
          <a:p>
            <a:r>
              <a:rPr lang="en-US" sz="1200" dirty="0"/>
              <a:t>Figure 4. The percentage change of electronic buys by seller’s origin over time</a:t>
            </a:r>
            <a:endParaRPr lang="el-GR" sz="1200" dirty="0"/>
          </a:p>
        </p:txBody>
      </p:sp>
    </p:spTree>
    <p:extLst>
      <p:ext uri="{BB962C8B-B14F-4D97-AF65-F5344CB8AC3E}">
        <p14:creationId xmlns:p14="http://schemas.microsoft.com/office/powerpoint/2010/main" val="1974719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Θέση περιεχομένου 10" descr="Εικόνα που περιέχει κείμενο, στιγμιότυπο οθόνης, γραμμή, γράφημα&#10;&#10;Περιγραφή που δημιουργήθηκε αυτόματα">
            <a:extLst>
              <a:ext uri="{FF2B5EF4-FFF2-40B4-BE49-F238E27FC236}">
                <a16:creationId xmlns:a16="http://schemas.microsoft.com/office/drawing/2014/main" id="{FA44BA64-5B33-B376-CDB9-E64FB8CC6A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5641" y="1426517"/>
            <a:ext cx="6808989" cy="4761656"/>
          </a:xfrm>
        </p:spPr>
      </p:pic>
      <p:sp>
        <p:nvSpPr>
          <p:cNvPr id="4" name="Θέση κειμένου 3">
            <a:extLst>
              <a:ext uri="{FF2B5EF4-FFF2-40B4-BE49-F238E27FC236}">
                <a16:creationId xmlns:a16="http://schemas.microsoft.com/office/drawing/2014/main" id="{7A4270F5-017D-0D98-463C-266EC1EF8087}"/>
              </a:ext>
            </a:extLst>
          </p:cNvPr>
          <p:cNvSpPr>
            <a:spLocks noGrp="1"/>
          </p:cNvSpPr>
          <p:nvPr>
            <p:ph type="body" sz="quarter" idx="13"/>
          </p:nvPr>
        </p:nvSpPr>
        <p:spPr/>
        <p:txBody>
          <a:bodyPr/>
          <a:lstStyle/>
          <a:p>
            <a:r>
              <a:rPr lang="en-US" dirty="0"/>
              <a:t>Data</a:t>
            </a:r>
            <a:endParaRPr lang="el-GR" dirty="0"/>
          </a:p>
        </p:txBody>
      </p:sp>
      <p:sp>
        <p:nvSpPr>
          <p:cNvPr id="5" name="Θέση αριθμού διαφάνειας 4">
            <a:extLst>
              <a:ext uri="{FF2B5EF4-FFF2-40B4-BE49-F238E27FC236}">
                <a16:creationId xmlns:a16="http://schemas.microsoft.com/office/drawing/2014/main" id="{121F6F74-2B1A-C5EF-B8DC-5C603274A424}"/>
              </a:ext>
            </a:extLst>
          </p:cNvPr>
          <p:cNvSpPr>
            <a:spLocks noGrp="1"/>
          </p:cNvSpPr>
          <p:nvPr>
            <p:ph type="sldNum" sz="quarter" idx="12"/>
          </p:nvPr>
        </p:nvSpPr>
        <p:spPr/>
        <p:txBody>
          <a:bodyPr/>
          <a:lstStyle/>
          <a:p>
            <a:pPr algn="r"/>
            <a:fld id="{28C4B9FD-BBCD-4D20-BE68-D5FD8F544B57}" type="slidenum">
              <a:rPr lang="el-GR" smtClean="0"/>
              <a:pPr algn="r"/>
              <a:t>9</a:t>
            </a:fld>
            <a:endParaRPr lang="el-GR" dirty="0"/>
          </a:p>
        </p:txBody>
      </p:sp>
      <p:sp>
        <p:nvSpPr>
          <p:cNvPr id="13" name="TextBox 12">
            <a:extLst>
              <a:ext uri="{FF2B5EF4-FFF2-40B4-BE49-F238E27FC236}">
                <a16:creationId xmlns:a16="http://schemas.microsoft.com/office/drawing/2014/main" id="{D2A432E4-D207-B27D-1245-402C5C5CC6A5}"/>
              </a:ext>
            </a:extLst>
          </p:cNvPr>
          <p:cNvSpPr txBox="1"/>
          <p:nvPr/>
        </p:nvSpPr>
        <p:spPr>
          <a:xfrm>
            <a:off x="2385458" y="1188048"/>
            <a:ext cx="6110714" cy="292388"/>
          </a:xfrm>
          <a:prstGeom prst="rect">
            <a:avLst/>
          </a:prstGeom>
          <a:noFill/>
        </p:spPr>
        <p:txBody>
          <a:bodyPr wrap="square">
            <a:spAutoFit/>
          </a:bodyPr>
          <a:lstStyle/>
          <a:p>
            <a:r>
              <a:rPr lang="en-US" sz="1300" dirty="0"/>
              <a:t>Figure 5. The evolution of Internet use, e-commerce and  e-banking over time</a:t>
            </a:r>
            <a:endParaRPr lang="el-GR" sz="1300" dirty="0"/>
          </a:p>
        </p:txBody>
      </p:sp>
    </p:spTree>
    <p:extLst>
      <p:ext uri="{BB962C8B-B14F-4D97-AF65-F5344CB8AC3E}">
        <p14:creationId xmlns:p14="http://schemas.microsoft.com/office/powerpoint/2010/main" val="3207792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C1799F7-B698-4182-9425-05B70A6FFCD6}" vid="{1CE26449-DB6F-4F43-97D8-53CDEB081060}"/>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TotalTime>
  <Words>4022</Words>
  <Application>Microsoft Office PowerPoint</Application>
  <PresentationFormat>Ευρεία οθόνη</PresentationFormat>
  <Paragraphs>529</Paragraphs>
  <Slides>24</Slides>
  <Notes>1</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24</vt:i4>
      </vt:variant>
    </vt:vector>
  </HeadingPairs>
  <TitlesOfParts>
    <vt:vector size="30" baseType="lpstr">
      <vt:lpstr>Arial</vt:lpstr>
      <vt:lpstr>Calibri</vt:lpstr>
      <vt:lpstr>Calibri Light</vt:lpstr>
      <vt:lpstr>Cambria Math</vt:lpstr>
      <vt:lpstr>Times New Roman</vt:lpstr>
      <vt:lpstr>Office Theme</vt:lpstr>
      <vt:lpstr>Postgraduate Diploma of Specialization Applied Economics and Data Analysis Department of Economics School of Economics and Business Administration University Of Patras</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ΠΑΝΟΥ ΠΑΝΑΓΙΩΤΗΣ</dc:creator>
  <cp:lastModifiedBy>ΠΑΝΟΥ ΠΑΝΑΓΙΩΤΗΣ</cp:lastModifiedBy>
  <cp:revision>138</cp:revision>
  <dcterms:created xsi:type="dcterms:W3CDTF">2023-09-01T08:35:47Z</dcterms:created>
  <dcterms:modified xsi:type="dcterms:W3CDTF">2023-09-06T12:38:56Z</dcterms:modified>
</cp:coreProperties>
</file>