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8" r:id="rId1"/>
  </p:sldMasterIdLst>
  <p:notesMasterIdLst>
    <p:notesMasterId r:id="rId14"/>
  </p:notesMasterIdLst>
  <p:handoutMasterIdLst>
    <p:handoutMasterId r:id="rId15"/>
  </p:handoutMasterIdLst>
  <p:sldIdLst>
    <p:sldId id="298" r:id="rId2"/>
    <p:sldId id="259" r:id="rId3"/>
    <p:sldId id="261" r:id="rId4"/>
    <p:sldId id="262" r:id="rId5"/>
    <p:sldId id="299" r:id="rId6"/>
    <p:sldId id="263" r:id="rId7"/>
    <p:sldId id="292" r:id="rId8"/>
    <p:sldId id="293" r:id="rId9"/>
    <p:sldId id="294" r:id="rId10"/>
    <p:sldId id="295" r:id="rId11"/>
    <p:sldId id="296" r:id="rId12"/>
    <p:sldId id="297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84038" autoAdjust="0"/>
  </p:normalViewPr>
  <p:slideViewPr>
    <p:cSldViewPr snapToGrid="0" snapToObjects="1">
      <p:cViewPr varScale="1">
        <p:scale>
          <a:sx n="69" d="100"/>
          <a:sy n="69" d="100"/>
        </p:scale>
        <p:origin x="182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19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59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0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80"/>
                </a:solidFill>
              </a:rPr>
              <a:t>array = </a:t>
            </a:r>
            <a:r>
              <a:rPr lang="en-US" sz="1200" dirty="0" err="1">
                <a:solidFill>
                  <a:srgbClr val="000080"/>
                </a:solidFill>
              </a:rPr>
              <a:t>np.eye</a:t>
            </a:r>
            <a:r>
              <a:rPr lang="en-US" sz="1200" dirty="0">
                <a:solidFill>
                  <a:srgbClr val="000080"/>
                </a:solidFill>
              </a:rPr>
              <a:t>(3, </a:t>
            </a:r>
            <a:r>
              <a:rPr lang="en-US" sz="1200" dirty="0" err="1">
                <a:solidFill>
                  <a:srgbClr val="000080"/>
                </a:solidFill>
              </a:rPr>
              <a:t>dtype</a:t>
            </a:r>
            <a:r>
              <a:rPr lang="en-US" sz="1200" dirty="0">
                <a:solidFill>
                  <a:srgbClr val="000080"/>
                </a:solidFill>
              </a:rPr>
              <a:t>=</a:t>
            </a:r>
            <a:r>
              <a:rPr lang="en-US" sz="1200" dirty="0" err="1">
                <a:solidFill>
                  <a:srgbClr val="000080"/>
                </a:solidFill>
              </a:rPr>
              <a:t>int</a:t>
            </a:r>
            <a:r>
              <a:rPr lang="en-US" sz="1200" dirty="0">
                <a:solidFill>
                  <a:srgbClr val="000080"/>
                </a:solidFill>
              </a:rPr>
              <a:t>)</a:t>
            </a:r>
            <a:r>
              <a:rPr lang="en-US" sz="1200" dirty="0">
                <a:solidFill>
                  <a:srgbClr val="8B0000"/>
                </a:solidFill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25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np.array</a:t>
            </a:r>
            <a:r>
              <a:rPr lang="en-US" dirty="0"/>
              <a:t>(list)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3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NumPy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been designed to be able to work with very large arrays, you could imagine performance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memory problems if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NumPy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insisted on always copying data.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a copy of a slice of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ndarray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instead of a view, you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need to explicitly copy the array—for example,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[5:8].copy().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7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75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8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4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887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68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3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13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59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48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25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57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81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58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27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92594" y="1362035"/>
            <a:ext cx="6358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Data Science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415763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and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514" y="1527045"/>
            <a:ext cx="8440705" cy="5135012"/>
          </a:xfrm>
        </p:spPr>
        <p:txBody>
          <a:bodyPr>
            <a:normAutofit/>
          </a:bodyPr>
          <a:lstStyle/>
          <a:p>
            <a:r>
              <a:rPr lang="en-US" dirty="0"/>
              <a:t>As you can see, if you assign a scalar value to a slice, as in </a:t>
            </a:r>
            <a:r>
              <a:rPr lang="en-US" dirty="0" err="1"/>
              <a:t>arr</a:t>
            </a:r>
            <a:r>
              <a:rPr lang="en-US" dirty="0"/>
              <a:t>[5:8] = 12, the value is propagated (or </a:t>
            </a:r>
            <a:r>
              <a:rPr lang="en-US" i="1" dirty="0"/>
              <a:t>broadcasted</a:t>
            </a:r>
            <a:r>
              <a:rPr lang="en-US" dirty="0"/>
              <a:t>) to the entire selection.</a:t>
            </a:r>
          </a:p>
          <a:p>
            <a:r>
              <a:rPr lang="en-US" dirty="0"/>
              <a:t>An important first distinction from Python’s built-in lists is that array slices are </a:t>
            </a:r>
            <a:r>
              <a:rPr lang="en-US" i="1" dirty="0"/>
              <a:t>views </a:t>
            </a:r>
            <a:r>
              <a:rPr lang="en-US" dirty="0"/>
              <a:t>on the original array.</a:t>
            </a:r>
          </a:p>
          <a:p>
            <a:pPr lvl="1"/>
            <a:r>
              <a:rPr lang="en-US" dirty="0"/>
              <a:t>This means that the data is not copied, and any modifications to the view will be reflected in the source array.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3948763"/>
            <a:ext cx="77432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 = </a:t>
            </a:r>
            <a:r>
              <a:rPr lang="en-US" sz="1600" dirty="0" err="1">
                <a:solidFill>
                  <a:srgbClr val="002060"/>
                </a:solidFill>
              </a:rPr>
              <a:t>np.arange</a:t>
            </a:r>
            <a:r>
              <a:rPr lang="en-US" sz="1600" dirty="0">
                <a:solidFill>
                  <a:srgbClr val="002060"/>
                </a:solidFill>
              </a:rPr>
              <a:t>(10)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)          </a:t>
            </a:r>
            <a:r>
              <a:rPr lang="en-US" sz="1600" dirty="0"/>
              <a:t># [0 1 2 3 4 5 6 7 8 9]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 err="1">
                <a:solidFill>
                  <a:srgbClr val="002060"/>
                </a:solidFill>
              </a:rPr>
              <a:t>arr_slice</a:t>
            </a:r>
            <a:r>
              <a:rPr lang="en-US" sz="1600" dirty="0">
                <a:solidFill>
                  <a:srgbClr val="002060"/>
                </a:solidFill>
              </a:rPr>
              <a:t> = 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[5:8]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</a:t>
            </a:r>
            <a:r>
              <a:rPr lang="en-US" sz="1600" dirty="0" err="1">
                <a:solidFill>
                  <a:srgbClr val="002060"/>
                </a:solidFill>
              </a:rPr>
              <a:t>arr_slice</a:t>
            </a:r>
            <a:r>
              <a:rPr lang="en-US" sz="1600" dirty="0">
                <a:solidFill>
                  <a:srgbClr val="002060"/>
                </a:solidFill>
              </a:rPr>
              <a:t>)            </a:t>
            </a:r>
            <a:r>
              <a:rPr lang="en-US" sz="1600" dirty="0"/>
              <a:t># [5 6 7]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arr_slice</a:t>
            </a:r>
            <a:r>
              <a:rPr lang="en-US" sz="1600" dirty="0">
                <a:solidFill>
                  <a:srgbClr val="002060"/>
                </a:solidFill>
              </a:rPr>
              <a:t>[1] = 12345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)                      </a:t>
            </a:r>
            <a:r>
              <a:rPr lang="en-US" sz="1600" dirty="0"/>
              <a:t># [    0     1     2     3     4     5 12345     7     8     9]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arr_slice</a:t>
            </a:r>
            <a:r>
              <a:rPr lang="en-US" sz="1600" dirty="0">
                <a:solidFill>
                  <a:srgbClr val="002060"/>
                </a:solidFill>
              </a:rPr>
              <a:t>[:] = 64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)                      </a:t>
            </a:r>
            <a:r>
              <a:rPr lang="en-US" sz="1600" dirty="0"/>
              <a:t># [ 0  1  2  3  4 64 64 64  8  9]</a:t>
            </a:r>
          </a:p>
        </p:txBody>
      </p:sp>
    </p:spTree>
    <p:extLst>
      <p:ext uri="{BB962C8B-B14F-4D97-AF65-F5344CB8AC3E}">
        <p14:creationId xmlns:p14="http://schemas.microsoft.com/office/powerpoint/2010/main" val="2637087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514" y="1527045"/>
            <a:ext cx="8440705" cy="5135012"/>
          </a:xfrm>
        </p:spPr>
        <p:txBody>
          <a:bodyPr>
            <a:normAutofit/>
          </a:bodyPr>
          <a:lstStyle/>
          <a:p>
            <a:r>
              <a:rPr lang="en-US" dirty="0"/>
              <a:t>In a two-dimensional array, the elements at each index are no longer scalars but rather one-dimensional arrays: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Thus, individual elements can be accessed recursively. But that is a bit too much work, so you can pass a comma-separated list of indices to select individual elements.</a:t>
            </a:r>
          </a:p>
          <a:p>
            <a:r>
              <a:rPr lang="en-US" dirty="0"/>
              <a:t>So these are equivalent:</a:t>
            </a:r>
          </a:p>
        </p:txBody>
      </p:sp>
      <p:sp>
        <p:nvSpPr>
          <p:cNvPr id="7" name="Rectangle 6"/>
          <p:cNvSpPr/>
          <p:nvPr/>
        </p:nvSpPr>
        <p:spPr>
          <a:xfrm>
            <a:off x="700373" y="2313999"/>
            <a:ext cx="77432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arr2d = </a:t>
            </a:r>
            <a:r>
              <a:rPr lang="en-US" sz="1600" dirty="0" err="1">
                <a:solidFill>
                  <a:srgbClr val="002060"/>
                </a:solidFill>
              </a:rPr>
              <a:t>np.array</a:t>
            </a:r>
            <a:r>
              <a:rPr lang="en-US" sz="1600" dirty="0">
                <a:solidFill>
                  <a:srgbClr val="002060"/>
                </a:solidFill>
              </a:rPr>
              <a:t>([[1, 2, 3], [4, 5, 6], [7, 8, 9]])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print(arr2d[2])         # [7 8 9]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print(arr2d[0][2])       # 3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print(arr2d[0, 2])       #3</a:t>
            </a:r>
          </a:p>
        </p:txBody>
      </p:sp>
    </p:spTree>
    <p:extLst>
      <p:ext uri="{BB962C8B-B14F-4D97-AF65-F5344CB8AC3E}">
        <p14:creationId xmlns:p14="http://schemas.microsoft.com/office/powerpoint/2010/main" val="191132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514" y="1527045"/>
            <a:ext cx="8440705" cy="5135012"/>
          </a:xfrm>
        </p:spPr>
        <p:txBody>
          <a:bodyPr>
            <a:normAutofit/>
          </a:bodyPr>
          <a:lstStyle/>
          <a:p>
            <a:r>
              <a:rPr lang="en-US" dirty="0"/>
              <a:t>Consider the two-dimensional array, arr2d.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Write a code to slice this array to display the last column,</a:t>
            </a:r>
          </a:p>
          <a:p>
            <a:pPr marL="0" indent="0">
              <a:buNone/>
            </a:pPr>
            <a:r>
              <a:rPr lang="en-US" dirty="0"/>
              <a:t>                 [[3] [6] [9]]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a code to slice this array to display the last 2 elements of middle array,</a:t>
            </a:r>
          </a:p>
          <a:p>
            <a:pPr marL="0" indent="0">
              <a:buNone/>
            </a:pPr>
            <a:r>
              <a:rPr lang="en-US" dirty="0"/>
              <a:t>                 [5 6]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2955" y="1978010"/>
            <a:ext cx="4778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arr2d = </a:t>
            </a:r>
            <a:r>
              <a:rPr lang="en-US" sz="1600" dirty="0" err="1">
                <a:solidFill>
                  <a:srgbClr val="002060"/>
                </a:solidFill>
              </a:rPr>
              <a:t>np.array</a:t>
            </a:r>
            <a:r>
              <a:rPr lang="en-US" sz="1600" dirty="0">
                <a:solidFill>
                  <a:srgbClr val="002060"/>
                </a:solidFill>
              </a:rPr>
              <a:t>([[1, 2, 3], [4, 5, 6], [7, 8, 9]])</a:t>
            </a:r>
          </a:p>
        </p:txBody>
      </p:sp>
    </p:spTree>
    <p:extLst>
      <p:ext uri="{BB962C8B-B14F-4D97-AF65-F5344CB8AC3E}">
        <p14:creationId xmlns:p14="http://schemas.microsoft.com/office/powerpoint/2010/main" val="372191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08990"/>
          </a:xfrm>
        </p:spPr>
        <p:txBody>
          <a:bodyPr>
            <a:normAutofit/>
          </a:bodyPr>
          <a:lstStyle/>
          <a:p>
            <a:r>
              <a:rPr lang="en-US" dirty="0"/>
              <a:t>Stands for Numerical Python</a:t>
            </a:r>
          </a:p>
          <a:p>
            <a:r>
              <a:rPr lang="en-US" dirty="0"/>
              <a:t>Is the fundamental package required for high performance computing and data analysis</a:t>
            </a:r>
          </a:p>
          <a:p>
            <a:r>
              <a:rPr lang="en-US" dirty="0" err="1"/>
              <a:t>NumPy</a:t>
            </a:r>
            <a:r>
              <a:rPr lang="en-US" dirty="0"/>
              <a:t> is so important for numerical computations in Python is because it is designed for efficiency on large arrays of data.</a:t>
            </a:r>
          </a:p>
          <a:p>
            <a:r>
              <a:rPr lang="en-US" dirty="0"/>
              <a:t>It provides</a:t>
            </a:r>
          </a:p>
          <a:p>
            <a:pPr lvl="1"/>
            <a:r>
              <a:rPr lang="en-US" dirty="0" err="1"/>
              <a:t>ndarray</a:t>
            </a:r>
            <a:r>
              <a:rPr lang="en-US" dirty="0"/>
              <a:t> for creating multiple dimensional arrays</a:t>
            </a:r>
          </a:p>
          <a:p>
            <a:pPr lvl="1"/>
            <a:r>
              <a:rPr lang="en-US" dirty="0"/>
              <a:t>Internally stores data in a contiguous block of memory, independent of other built-in Python objects, use much less memory than built-in Python sequences. </a:t>
            </a:r>
          </a:p>
          <a:p>
            <a:pPr lvl="1"/>
            <a:r>
              <a:rPr lang="en-US" dirty="0"/>
              <a:t>Standard math functions for fast operations on entire arrays of data without having to write loops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Arrays are important because they enable you to express batch operations on data without writing any </a:t>
            </a:r>
            <a:r>
              <a:rPr lang="en-US" i="1" dirty="0"/>
              <a:t>for</a:t>
            </a:r>
            <a:r>
              <a:rPr lang="en-US" dirty="0"/>
              <a:t> loops. We call this </a:t>
            </a:r>
            <a:r>
              <a:rPr lang="en-US" i="1" dirty="0">
                <a:solidFill>
                  <a:schemeClr val="accent1"/>
                </a:solidFill>
              </a:rPr>
              <a:t>vectorization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4577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ndarray</a:t>
            </a:r>
            <a:r>
              <a:rPr lang="en-US" dirty="0"/>
              <a:t> vs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4593835"/>
          </a:xfrm>
        </p:spPr>
        <p:txBody>
          <a:bodyPr>
            <a:normAutofit/>
          </a:bodyPr>
          <a:lstStyle/>
          <a:p>
            <a:r>
              <a:rPr lang="en-US" dirty="0"/>
              <a:t>One of the key features of </a:t>
            </a:r>
            <a:r>
              <a:rPr lang="en-US" dirty="0" err="1"/>
              <a:t>NumPy</a:t>
            </a:r>
            <a:r>
              <a:rPr lang="en-US" dirty="0"/>
              <a:t> is its N-dimensional array object, or </a:t>
            </a:r>
            <a:r>
              <a:rPr lang="en-US" dirty="0" err="1"/>
              <a:t>ndarray</a:t>
            </a:r>
            <a:r>
              <a:rPr lang="en-US" dirty="0"/>
              <a:t>, which is a fast, flexible container for large datasets in Python.  </a:t>
            </a:r>
          </a:p>
          <a:p>
            <a:r>
              <a:rPr lang="en-US" dirty="0"/>
              <a:t>Whenever you see “array,” “</a:t>
            </a:r>
            <a:r>
              <a:rPr lang="en-US" dirty="0" err="1"/>
              <a:t>NumPy</a:t>
            </a:r>
            <a:r>
              <a:rPr lang="en-US" dirty="0"/>
              <a:t> array,” or “</a:t>
            </a:r>
            <a:r>
              <a:rPr lang="en-US" dirty="0" err="1"/>
              <a:t>ndarray</a:t>
            </a:r>
            <a:r>
              <a:rPr lang="en-US" dirty="0"/>
              <a:t>” in the text, with few exceptions they all refer to the same thing: the </a:t>
            </a:r>
            <a:r>
              <a:rPr lang="en-US" dirty="0" err="1"/>
              <a:t>ndarray</a:t>
            </a:r>
            <a:r>
              <a:rPr lang="en-US" dirty="0"/>
              <a:t> object.</a:t>
            </a:r>
          </a:p>
          <a:p>
            <a:r>
              <a:rPr lang="en-US" dirty="0" err="1"/>
              <a:t>NumPy</a:t>
            </a:r>
            <a:r>
              <a:rPr lang="en-US" dirty="0"/>
              <a:t>-based algorithms are generally 10 to 100 times faster (or more) than their pure Python counterparts and use significantly less memory.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import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as np</a:t>
            </a:r>
          </a:p>
          <a:p>
            <a:pPr marL="342900" lvl="1" indent="0">
              <a:buNone/>
            </a:pPr>
            <a:r>
              <a:rPr lang="en-US" dirty="0" err="1">
                <a:solidFill>
                  <a:srgbClr val="002060"/>
                </a:solidFill>
              </a:rPr>
              <a:t>my_arr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np.arange</a:t>
            </a:r>
            <a:r>
              <a:rPr lang="en-US" dirty="0">
                <a:solidFill>
                  <a:srgbClr val="002060"/>
                </a:solidFill>
              </a:rPr>
              <a:t>(1000000)</a:t>
            </a:r>
          </a:p>
          <a:p>
            <a:pPr marL="342900" lvl="1" indent="0">
              <a:buNone/>
            </a:pPr>
            <a:r>
              <a:rPr lang="en-US" dirty="0" err="1">
                <a:solidFill>
                  <a:srgbClr val="002060"/>
                </a:solidFill>
              </a:rPr>
              <a:t>my_list</a:t>
            </a:r>
            <a:r>
              <a:rPr lang="en-US" dirty="0">
                <a:solidFill>
                  <a:srgbClr val="002060"/>
                </a:solidFill>
              </a:rPr>
              <a:t> = list(range(1000000))</a:t>
            </a:r>
          </a:p>
        </p:txBody>
      </p:sp>
    </p:spTree>
    <p:extLst>
      <p:ext uri="{BB962C8B-B14F-4D97-AF65-F5344CB8AC3E}">
        <p14:creationId xmlns:p14="http://schemas.microsoft.com/office/powerpoint/2010/main" val="116343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440705" cy="4351338"/>
          </a:xfrm>
        </p:spPr>
        <p:txBody>
          <a:bodyPr/>
          <a:lstStyle/>
          <a:p>
            <a:r>
              <a:rPr lang="en-US" dirty="0" err="1"/>
              <a:t>ndarray</a:t>
            </a:r>
            <a:r>
              <a:rPr lang="en-US" dirty="0"/>
              <a:t> is used for storage of homogeneous data</a:t>
            </a:r>
          </a:p>
          <a:p>
            <a:pPr lvl="1"/>
            <a:r>
              <a:rPr lang="en-US" dirty="0"/>
              <a:t>i.e., all elements the same type</a:t>
            </a:r>
          </a:p>
          <a:p>
            <a:r>
              <a:rPr lang="en-US" dirty="0"/>
              <a:t>Every array must have a shape and a </a:t>
            </a:r>
            <a:r>
              <a:rPr lang="en-US" dirty="0" err="1"/>
              <a:t>dtype</a:t>
            </a:r>
            <a:endParaRPr lang="en-US" dirty="0"/>
          </a:p>
          <a:p>
            <a:r>
              <a:rPr lang="en-US" dirty="0"/>
              <a:t>Supports convenient slicing, indexing and efficient </a:t>
            </a:r>
            <a:r>
              <a:rPr lang="en-US" dirty="0" err="1"/>
              <a:t>vectorized</a:t>
            </a:r>
            <a:r>
              <a:rPr lang="en-US" dirty="0"/>
              <a:t> computation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640872" y="3889010"/>
            <a:ext cx="38622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import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as np</a:t>
            </a:r>
          </a:p>
          <a:p>
            <a:r>
              <a:rPr lang="en-US" dirty="0">
                <a:solidFill>
                  <a:srgbClr val="002060"/>
                </a:solidFill>
              </a:rPr>
              <a:t>data1 = [6, 7.5, 8, 0, 1]</a:t>
            </a:r>
          </a:p>
          <a:p>
            <a:r>
              <a:rPr lang="en-US" dirty="0">
                <a:solidFill>
                  <a:srgbClr val="002060"/>
                </a:solidFill>
              </a:rPr>
              <a:t>arr1 =  </a:t>
            </a:r>
            <a:r>
              <a:rPr lang="en-US" dirty="0" err="1">
                <a:solidFill>
                  <a:srgbClr val="002060"/>
                </a:solidFill>
              </a:rPr>
              <a:t>np.array</a:t>
            </a:r>
            <a:r>
              <a:rPr lang="en-US" dirty="0">
                <a:solidFill>
                  <a:srgbClr val="002060"/>
                </a:solidFill>
              </a:rPr>
              <a:t>(data1)</a:t>
            </a:r>
          </a:p>
          <a:p>
            <a:r>
              <a:rPr lang="en-US" dirty="0">
                <a:solidFill>
                  <a:srgbClr val="002060"/>
                </a:solidFill>
              </a:rPr>
              <a:t>print(arr1)</a:t>
            </a:r>
          </a:p>
          <a:p>
            <a:r>
              <a:rPr lang="en-US" dirty="0">
                <a:solidFill>
                  <a:srgbClr val="002060"/>
                </a:solidFill>
              </a:rPr>
              <a:t>print(arr1.dtype)</a:t>
            </a:r>
          </a:p>
          <a:p>
            <a:r>
              <a:rPr lang="en-US" dirty="0">
                <a:solidFill>
                  <a:srgbClr val="002060"/>
                </a:solidFill>
              </a:rPr>
              <a:t>print(arr1.shape)</a:t>
            </a:r>
          </a:p>
          <a:p>
            <a:r>
              <a:rPr lang="en-US" dirty="0">
                <a:solidFill>
                  <a:srgbClr val="002060"/>
                </a:solidFill>
              </a:rPr>
              <a:t>print(arr1.ndim)</a:t>
            </a:r>
          </a:p>
        </p:txBody>
      </p:sp>
    </p:spTree>
    <p:extLst>
      <p:ext uri="{BB962C8B-B14F-4D97-AF65-F5344CB8AC3E}">
        <p14:creationId xmlns:p14="http://schemas.microsoft.com/office/powerpoint/2010/main" val="160424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ndarrays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4407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list of lists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6202" y="2751585"/>
            <a:ext cx="77432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import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as np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data2 = [[1, 2, 3, 4], [5, 6, 7, 8]]  #list of lists</a:t>
            </a:r>
          </a:p>
          <a:p>
            <a:r>
              <a:rPr lang="en-US" dirty="0">
                <a:solidFill>
                  <a:srgbClr val="002060"/>
                </a:solidFill>
              </a:rPr>
              <a:t>arr2 = </a:t>
            </a:r>
            <a:r>
              <a:rPr lang="en-US" dirty="0" err="1">
                <a:solidFill>
                  <a:srgbClr val="002060"/>
                </a:solidFill>
              </a:rPr>
              <a:t>np.array</a:t>
            </a:r>
            <a:r>
              <a:rPr lang="en-US" dirty="0">
                <a:solidFill>
                  <a:srgbClr val="002060"/>
                </a:solidFill>
              </a:rPr>
              <a:t>(data2)</a:t>
            </a:r>
          </a:p>
          <a:p>
            <a:r>
              <a:rPr lang="en-US" dirty="0">
                <a:solidFill>
                  <a:srgbClr val="002060"/>
                </a:solidFill>
              </a:rPr>
              <a:t>print(arr2.ndim)   #2</a:t>
            </a:r>
          </a:p>
          <a:p>
            <a:r>
              <a:rPr lang="en-US" dirty="0">
                <a:solidFill>
                  <a:srgbClr val="002060"/>
                </a:solidFill>
              </a:rPr>
              <a:t>print(arr2.shape)  # (2,4)</a:t>
            </a:r>
          </a:p>
        </p:txBody>
      </p:sp>
    </p:spTree>
    <p:extLst>
      <p:ext uri="{BB962C8B-B14F-4D97-AF65-F5344CB8AC3E}">
        <p14:creationId xmlns:p14="http://schemas.microsoft.com/office/powerpoint/2010/main" val="242356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7188" y="1434130"/>
            <a:ext cx="470680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array = </a:t>
            </a:r>
            <a:r>
              <a:rPr lang="en-US" sz="2400" dirty="0" err="1">
                <a:solidFill>
                  <a:srgbClr val="000080"/>
                </a:solidFill>
              </a:rPr>
              <a:t>np.array</a:t>
            </a:r>
            <a:r>
              <a:rPr lang="en-US" sz="2400" dirty="0">
                <a:solidFill>
                  <a:srgbClr val="000080"/>
                </a:solidFill>
              </a:rPr>
              <a:t>([[0,1,2],[2,3,4]])</a:t>
            </a:r>
          </a:p>
          <a:p>
            <a:r>
              <a:rPr lang="en-US" sz="2400" dirty="0"/>
              <a:t>[[0 1 2]</a:t>
            </a:r>
          </a:p>
          <a:p>
            <a:r>
              <a:rPr lang="en-US" sz="2400" dirty="0"/>
              <a:t> [2 3 4]]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solidFill>
                  <a:srgbClr val="000080"/>
                </a:solidFill>
              </a:rPr>
              <a:t>array = </a:t>
            </a:r>
            <a:r>
              <a:rPr lang="en-US" sz="2400" dirty="0" err="1">
                <a:solidFill>
                  <a:srgbClr val="000080"/>
                </a:solidFill>
              </a:rPr>
              <a:t>np.zeros</a:t>
            </a:r>
            <a:r>
              <a:rPr lang="en-US" sz="2400" dirty="0">
                <a:solidFill>
                  <a:srgbClr val="000080"/>
                </a:solidFill>
              </a:rPr>
              <a:t>((2,3))</a:t>
            </a:r>
          </a:p>
          <a:p>
            <a:r>
              <a:rPr lang="en-US" sz="2400" dirty="0"/>
              <a:t>[[0. 0. 0.]</a:t>
            </a:r>
          </a:p>
          <a:p>
            <a:r>
              <a:rPr lang="en-US" sz="2400" dirty="0"/>
              <a:t> [0. 0. 0.]]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0080"/>
                </a:solidFill>
              </a:rPr>
              <a:t>array = </a:t>
            </a:r>
            <a:r>
              <a:rPr lang="en-US" sz="2400" dirty="0" err="1">
                <a:solidFill>
                  <a:srgbClr val="000080"/>
                </a:solidFill>
              </a:rPr>
              <a:t>np.ones</a:t>
            </a:r>
            <a:r>
              <a:rPr lang="en-US" sz="2400" dirty="0">
                <a:solidFill>
                  <a:srgbClr val="000080"/>
                </a:solidFill>
              </a:rPr>
              <a:t>((2,3))</a:t>
            </a:r>
          </a:p>
          <a:p>
            <a:r>
              <a:rPr lang="en-US" sz="2400" dirty="0"/>
              <a:t>[[1. 1. 1.]</a:t>
            </a:r>
          </a:p>
          <a:p>
            <a:r>
              <a:rPr lang="en-US" sz="2400" dirty="0"/>
              <a:t> [1. 1. 1.]]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6558" y="1434130"/>
            <a:ext cx="396599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80"/>
                </a:solidFill>
              </a:rPr>
              <a:t>array = </a:t>
            </a:r>
            <a:r>
              <a:rPr lang="en-US" sz="2200" dirty="0" err="1">
                <a:solidFill>
                  <a:srgbClr val="000080"/>
                </a:solidFill>
              </a:rPr>
              <a:t>np.eye</a:t>
            </a:r>
            <a:r>
              <a:rPr lang="en-US" sz="2200" dirty="0">
                <a:solidFill>
                  <a:srgbClr val="000080"/>
                </a:solidFill>
              </a:rPr>
              <a:t>(3)</a:t>
            </a:r>
            <a:r>
              <a:rPr lang="en-US" sz="2200" dirty="0">
                <a:solidFill>
                  <a:srgbClr val="8B0000"/>
                </a:solidFill>
              </a:rPr>
              <a:t> </a:t>
            </a:r>
            <a:endParaRPr lang="en-US" sz="2200" dirty="0"/>
          </a:p>
          <a:p>
            <a:r>
              <a:rPr lang="en-US" sz="2200" dirty="0"/>
              <a:t>[[1. 0. 0.]</a:t>
            </a:r>
          </a:p>
          <a:p>
            <a:r>
              <a:rPr lang="en-US" sz="2200" dirty="0"/>
              <a:t> [0. 1. 0.]</a:t>
            </a:r>
          </a:p>
          <a:p>
            <a:r>
              <a:rPr lang="en-US" sz="2200" dirty="0"/>
              <a:t> [0. 0. 1.]]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>
                <a:solidFill>
                  <a:srgbClr val="002060"/>
                </a:solidFill>
              </a:rPr>
              <a:t>array = </a:t>
            </a:r>
            <a:r>
              <a:rPr lang="en-US" sz="2200" dirty="0" err="1">
                <a:solidFill>
                  <a:srgbClr val="002060"/>
                </a:solidFill>
              </a:rPr>
              <a:t>np.arange</a:t>
            </a:r>
            <a:r>
              <a:rPr lang="en-US" sz="2200" dirty="0">
                <a:solidFill>
                  <a:srgbClr val="002060"/>
                </a:solidFill>
              </a:rPr>
              <a:t>(0, 10, 2)</a:t>
            </a:r>
          </a:p>
          <a:p>
            <a:r>
              <a:rPr lang="en-US" sz="2200" dirty="0"/>
              <a:t>[0, 2, 4, 6, 8]</a:t>
            </a:r>
          </a:p>
          <a:p>
            <a:endParaRPr lang="en-US" sz="2200" dirty="0"/>
          </a:p>
          <a:p>
            <a:r>
              <a:rPr lang="en-US" sz="2200" dirty="0">
                <a:solidFill>
                  <a:srgbClr val="002060"/>
                </a:solidFill>
              </a:rPr>
              <a:t>array = </a:t>
            </a:r>
            <a:r>
              <a:rPr lang="en-US" sz="2200" dirty="0" err="1">
                <a:solidFill>
                  <a:srgbClr val="002060"/>
                </a:solidFill>
              </a:rPr>
              <a:t>np.random.randint</a:t>
            </a:r>
            <a:r>
              <a:rPr lang="en-US" sz="2200" dirty="0">
                <a:solidFill>
                  <a:srgbClr val="002060"/>
                </a:solidFill>
              </a:rPr>
              <a:t>(0, 10, (3,3))</a:t>
            </a:r>
            <a:endParaRPr lang="en-US" sz="2200" dirty="0"/>
          </a:p>
          <a:p>
            <a:r>
              <a:rPr lang="en-US" sz="2200" dirty="0"/>
              <a:t>[[6 4 3]</a:t>
            </a:r>
          </a:p>
          <a:p>
            <a:r>
              <a:rPr lang="en-US" sz="2200" dirty="0"/>
              <a:t> [1 5 6]</a:t>
            </a:r>
          </a:p>
          <a:p>
            <a:r>
              <a:rPr lang="en-US" sz="2200" dirty="0"/>
              <a:t> [9 8 5]]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ndarrays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827175" y="3511622"/>
            <a:ext cx="3331029" cy="277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5437" y="6288786"/>
            <a:ext cx="730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arange</a:t>
            </a:r>
            <a:r>
              <a:rPr lang="en-US" dirty="0"/>
              <a:t> is an array-valued version of the built-in Python range function</a:t>
            </a:r>
          </a:p>
        </p:txBody>
      </p:sp>
    </p:spTree>
    <p:extLst>
      <p:ext uri="{BB962C8B-B14F-4D97-AF65-F5344CB8AC3E}">
        <p14:creationId xmlns:p14="http://schemas.microsoft.com/office/powerpoint/2010/main" val="245821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Arithmatic</a:t>
            </a:r>
            <a:r>
              <a:rPr lang="en-US" dirty="0"/>
              <a:t>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440705" cy="4351338"/>
          </a:xfrm>
        </p:spPr>
        <p:txBody>
          <a:bodyPr/>
          <a:lstStyle/>
          <a:p>
            <a:r>
              <a:rPr lang="en-US" dirty="0"/>
              <a:t>Any arithmetic operations between equal-size arrays applies the operation element-wise: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962000" y="2755659"/>
            <a:ext cx="774325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80"/>
                </a:solidFill>
              </a:rPr>
              <a:t>arr</a:t>
            </a:r>
            <a:r>
              <a:rPr lang="en-US" dirty="0">
                <a:solidFill>
                  <a:srgbClr val="000080"/>
                </a:solidFill>
              </a:rPr>
              <a:t> = </a:t>
            </a:r>
            <a:r>
              <a:rPr lang="en-US" dirty="0" err="1">
                <a:solidFill>
                  <a:srgbClr val="000080"/>
                </a:solidFill>
              </a:rPr>
              <a:t>np.array</a:t>
            </a:r>
            <a:r>
              <a:rPr lang="en-US" dirty="0">
                <a:solidFill>
                  <a:srgbClr val="000080"/>
                </a:solidFill>
              </a:rPr>
              <a:t>([[1., 2., 3.], [4., 5., 6.]])</a:t>
            </a:r>
          </a:p>
          <a:p>
            <a:r>
              <a:rPr lang="en-US" dirty="0">
                <a:solidFill>
                  <a:srgbClr val="000080"/>
                </a:solidFill>
              </a:rPr>
              <a:t>print(</a:t>
            </a:r>
            <a:r>
              <a:rPr lang="en-US" dirty="0" err="1">
                <a:solidFill>
                  <a:srgbClr val="000080"/>
                </a:solidFill>
              </a:rPr>
              <a:t>arr</a:t>
            </a:r>
            <a:r>
              <a:rPr lang="en-US" dirty="0">
                <a:solidFill>
                  <a:srgbClr val="000080"/>
                </a:solidFill>
              </a:rPr>
              <a:t>)</a:t>
            </a:r>
          </a:p>
          <a:p>
            <a:r>
              <a:rPr lang="en-US" dirty="0"/>
              <a:t>[[1. 2. 3.]</a:t>
            </a:r>
          </a:p>
          <a:p>
            <a:r>
              <a:rPr lang="en-US" dirty="0"/>
              <a:t> [4. 5. 6.]]</a:t>
            </a:r>
          </a:p>
          <a:p>
            <a:endParaRPr lang="en-US" sz="500" dirty="0"/>
          </a:p>
          <a:p>
            <a:r>
              <a:rPr lang="en-US" dirty="0">
                <a:solidFill>
                  <a:srgbClr val="000080"/>
                </a:solidFill>
              </a:rPr>
              <a:t>print(</a:t>
            </a:r>
            <a:r>
              <a:rPr lang="en-US" dirty="0" err="1">
                <a:solidFill>
                  <a:srgbClr val="000080"/>
                </a:solidFill>
              </a:rPr>
              <a:t>arr</a:t>
            </a:r>
            <a:r>
              <a:rPr lang="en-US" dirty="0">
                <a:solidFill>
                  <a:srgbClr val="000080"/>
                </a:solidFill>
              </a:rPr>
              <a:t> * </a:t>
            </a:r>
            <a:r>
              <a:rPr lang="en-US" dirty="0" err="1">
                <a:solidFill>
                  <a:srgbClr val="000080"/>
                </a:solidFill>
              </a:rPr>
              <a:t>arr</a:t>
            </a:r>
            <a:r>
              <a:rPr lang="en-US" dirty="0">
                <a:solidFill>
                  <a:srgbClr val="000080"/>
                </a:solidFill>
              </a:rPr>
              <a:t>)</a:t>
            </a:r>
          </a:p>
          <a:p>
            <a:r>
              <a:rPr lang="en-US" dirty="0"/>
              <a:t>[[ 1.  4.  9.]</a:t>
            </a:r>
          </a:p>
          <a:p>
            <a:r>
              <a:rPr lang="en-US" dirty="0"/>
              <a:t> [16. 25. 36.]]</a:t>
            </a:r>
          </a:p>
          <a:p>
            <a:endParaRPr lang="en-US" sz="500" dirty="0"/>
          </a:p>
          <a:p>
            <a:r>
              <a:rPr lang="en-US" dirty="0">
                <a:solidFill>
                  <a:srgbClr val="000080"/>
                </a:solidFill>
              </a:rPr>
              <a:t>print(</a:t>
            </a:r>
            <a:r>
              <a:rPr lang="en-US" dirty="0" err="1">
                <a:solidFill>
                  <a:srgbClr val="000080"/>
                </a:solidFill>
              </a:rPr>
              <a:t>arr</a:t>
            </a:r>
            <a:r>
              <a:rPr lang="en-US" dirty="0">
                <a:solidFill>
                  <a:srgbClr val="000080"/>
                </a:solidFill>
              </a:rPr>
              <a:t> - </a:t>
            </a:r>
            <a:r>
              <a:rPr lang="en-US" dirty="0" err="1">
                <a:solidFill>
                  <a:srgbClr val="000080"/>
                </a:solidFill>
              </a:rPr>
              <a:t>arr</a:t>
            </a:r>
            <a:r>
              <a:rPr lang="en-US" dirty="0">
                <a:solidFill>
                  <a:srgbClr val="000080"/>
                </a:solidFill>
              </a:rPr>
              <a:t>)</a:t>
            </a:r>
          </a:p>
          <a:p>
            <a:r>
              <a:rPr lang="en-US" dirty="0"/>
              <a:t>[[0. 0. 0.]</a:t>
            </a:r>
          </a:p>
          <a:p>
            <a:r>
              <a:rPr lang="en-US" dirty="0"/>
              <a:t> [0. 0. 0.]]</a:t>
            </a:r>
          </a:p>
        </p:txBody>
      </p:sp>
    </p:spTree>
    <p:extLst>
      <p:ext uri="{BB962C8B-B14F-4D97-AF65-F5344CB8AC3E}">
        <p14:creationId xmlns:p14="http://schemas.microsoft.com/office/powerpoint/2010/main" val="301559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Arithmatic</a:t>
            </a:r>
            <a:r>
              <a:rPr lang="en-US" dirty="0"/>
              <a:t>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514" y="1527045"/>
            <a:ext cx="8440705" cy="4351338"/>
          </a:xfrm>
        </p:spPr>
        <p:txBody>
          <a:bodyPr/>
          <a:lstStyle/>
          <a:p>
            <a:r>
              <a:rPr lang="en-US" dirty="0"/>
              <a:t>Arithmetic operations with scalars propagate the scalar argument to each element in the array: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Comparisons between arrays of the same size yield </a:t>
            </a:r>
            <a:r>
              <a:rPr lang="en-US" dirty="0" err="1"/>
              <a:t>boolean</a:t>
            </a:r>
            <a:r>
              <a:rPr lang="en-US" dirty="0"/>
              <a:t> arrays:</a:t>
            </a:r>
          </a:p>
        </p:txBody>
      </p:sp>
      <p:sp>
        <p:nvSpPr>
          <p:cNvPr id="7" name="Rectangle 6"/>
          <p:cNvSpPr/>
          <p:nvPr/>
        </p:nvSpPr>
        <p:spPr>
          <a:xfrm>
            <a:off x="772096" y="2194609"/>
            <a:ext cx="774325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80"/>
                </a:solidFill>
              </a:rPr>
              <a:t>arr</a:t>
            </a:r>
            <a:r>
              <a:rPr lang="en-US" sz="1600" dirty="0">
                <a:solidFill>
                  <a:srgbClr val="000080"/>
                </a:solidFill>
              </a:rPr>
              <a:t> = </a:t>
            </a:r>
            <a:r>
              <a:rPr lang="en-US" sz="1600" dirty="0" err="1">
                <a:solidFill>
                  <a:srgbClr val="000080"/>
                </a:solidFill>
              </a:rPr>
              <a:t>np.array</a:t>
            </a:r>
            <a:r>
              <a:rPr lang="en-US" sz="1600" dirty="0">
                <a:solidFill>
                  <a:srgbClr val="000080"/>
                </a:solidFill>
              </a:rPr>
              <a:t>([[1., 2., 3.], [4., 5., 6.]])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arr</a:t>
            </a:r>
            <a:r>
              <a:rPr lang="en-US" sz="1600" dirty="0">
                <a:solidFill>
                  <a:srgbClr val="000080"/>
                </a:solidFill>
              </a:rPr>
              <a:t>)</a:t>
            </a:r>
          </a:p>
          <a:p>
            <a:r>
              <a:rPr lang="en-US" sz="1600" dirty="0"/>
              <a:t>[[1. 2. 3.]</a:t>
            </a:r>
          </a:p>
          <a:p>
            <a:r>
              <a:rPr lang="en-US" sz="1600" dirty="0"/>
              <a:t> [4. 5. 6.]]</a:t>
            </a:r>
          </a:p>
          <a:p>
            <a:endParaRPr lang="en-US" sz="400" dirty="0"/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arr</a:t>
            </a:r>
            <a:r>
              <a:rPr lang="en-US" sz="1600" dirty="0">
                <a:solidFill>
                  <a:srgbClr val="000080"/>
                </a:solidFill>
              </a:rPr>
              <a:t> **2)</a:t>
            </a:r>
          </a:p>
          <a:p>
            <a:r>
              <a:rPr lang="en-US" sz="1600" dirty="0"/>
              <a:t>[[ 1.  4.  9.]</a:t>
            </a:r>
          </a:p>
          <a:p>
            <a:r>
              <a:rPr lang="en-US" sz="1600" dirty="0"/>
              <a:t> [16. 25. 36.]]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2060"/>
                </a:solidFill>
              </a:rPr>
              <a:t>arr2 = </a:t>
            </a:r>
            <a:r>
              <a:rPr lang="en-US" sz="1600" dirty="0" err="1">
                <a:solidFill>
                  <a:srgbClr val="002060"/>
                </a:solidFill>
              </a:rPr>
              <a:t>np.array</a:t>
            </a:r>
            <a:r>
              <a:rPr lang="en-US" sz="1600" dirty="0">
                <a:solidFill>
                  <a:srgbClr val="002060"/>
                </a:solidFill>
              </a:rPr>
              <a:t>([[0., 4., 1.], [7., 2., 12.]])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print(arr2)</a:t>
            </a:r>
          </a:p>
          <a:p>
            <a:r>
              <a:rPr lang="da-DK" sz="1600" dirty="0"/>
              <a:t>[[ 0.  4.  1.]</a:t>
            </a:r>
          </a:p>
          <a:p>
            <a:r>
              <a:rPr lang="da-DK" sz="1600" dirty="0"/>
              <a:t> [ 7.  2. 12.]]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2060"/>
                </a:solidFill>
              </a:rPr>
              <a:t>print(arr2 &gt; 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)</a:t>
            </a:r>
          </a:p>
          <a:p>
            <a:r>
              <a:rPr lang="da-DK" sz="1600" dirty="0"/>
              <a:t>[[False  True False]</a:t>
            </a:r>
          </a:p>
          <a:p>
            <a:r>
              <a:rPr lang="da-DK" sz="1600" dirty="0"/>
              <a:t> [ True False  True]]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422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and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514" y="1527045"/>
            <a:ext cx="8440705" cy="4351338"/>
          </a:xfrm>
        </p:spPr>
        <p:txBody>
          <a:bodyPr/>
          <a:lstStyle/>
          <a:p>
            <a:r>
              <a:rPr lang="en-US" dirty="0"/>
              <a:t>One-dimensional arrays are simple; on the surface they act similarly to Python lists: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2096" y="2194609"/>
            <a:ext cx="77432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 = </a:t>
            </a:r>
            <a:r>
              <a:rPr lang="en-US" sz="1600" dirty="0" err="1">
                <a:solidFill>
                  <a:srgbClr val="002060"/>
                </a:solidFill>
              </a:rPr>
              <a:t>np.arange</a:t>
            </a:r>
            <a:r>
              <a:rPr lang="en-US" sz="1600" dirty="0">
                <a:solidFill>
                  <a:srgbClr val="002060"/>
                </a:solidFill>
              </a:rPr>
              <a:t>(10)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)          </a:t>
            </a:r>
            <a:r>
              <a:rPr lang="en-US" sz="1600" dirty="0"/>
              <a:t># [0 1 2 3 4 5 6 7 8 9]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[5])     </a:t>
            </a:r>
            <a:r>
              <a:rPr lang="en-US" sz="1600" dirty="0"/>
              <a:t>#5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[5:8]) </a:t>
            </a:r>
            <a:r>
              <a:rPr lang="en-US" sz="1600" dirty="0"/>
              <a:t>#[5 6 7]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[5:8] = 12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)      </a:t>
            </a:r>
            <a:r>
              <a:rPr lang="en-US" sz="1600" dirty="0"/>
              <a:t>#[ 0 1 2 3 4 12 12 12 8 9]</a:t>
            </a:r>
          </a:p>
        </p:txBody>
      </p:sp>
    </p:spTree>
    <p:extLst>
      <p:ext uri="{BB962C8B-B14F-4D97-AF65-F5344CB8AC3E}">
        <p14:creationId xmlns:p14="http://schemas.microsoft.com/office/powerpoint/2010/main" val="15218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13041</TotalTime>
  <Words>1329</Words>
  <Application>Microsoft Office PowerPoint</Application>
  <PresentationFormat>On-screen Show (4:3)</PresentationFormat>
  <Paragraphs>166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PowerPoint Presentation</vt:lpstr>
      <vt:lpstr>NumPy</vt:lpstr>
      <vt:lpstr>NumPy ndarray vs list</vt:lpstr>
      <vt:lpstr>ndarray</vt:lpstr>
      <vt:lpstr>Creating ndarrays</vt:lpstr>
      <vt:lpstr>Creating ndarrays</vt:lpstr>
      <vt:lpstr>Arithmatic with NumPy Arrays</vt:lpstr>
      <vt:lpstr>Arithmatic with NumPy Arrays</vt:lpstr>
      <vt:lpstr>Indexing and Slicing</vt:lpstr>
      <vt:lpstr>Indexing and Slicing</vt:lpstr>
      <vt:lpstr>Indexing</vt:lpstr>
      <vt:lpstr>Activity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1- Introduction</dc:title>
  <dc:creator>sam</dc:creator>
  <cp:lastModifiedBy>Radhakrishna Lambu</cp:lastModifiedBy>
  <cp:revision>383</cp:revision>
  <dcterms:created xsi:type="dcterms:W3CDTF">2009-12-29T10:39:27Z</dcterms:created>
  <dcterms:modified xsi:type="dcterms:W3CDTF">2023-11-01T05:46:58Z</dcterms:modified>
</cp:coreProperties>
</file>