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a404eadd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a404eadd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a404eadd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a404eadd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a404eadd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a404eadd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a404eadd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a404eadd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a404eadd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a404eadd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a404eadd2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a404eadd2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a404eadd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a404eadd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a404eadd2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a404eadd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a404eadd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a404eadd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a404eadd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a404eadd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9c770420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9c770420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a404eadd2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a404eadd2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9c770420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9c770420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9c770420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9c770420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9c770420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9c770420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9c770420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9c770420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9c770420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9c770420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9c770420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9c770420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9c770420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9c770420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 with C++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230700" y="16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 Class Define?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2100" y="1190125"/>
            <a:ext cx="6962700" cy="3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115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73"/>
              <a:buFont typeface="Comic Sans MS"/>
              <a:buChar char="●"/>
            </a:pPr>
            <a:r>
              <a:rPr lang="en" sz="1772">
                <a:latin typeface="Comic Sans MS"/>
                <a:ea typeface="Comic Sans MS"/>
                <a:cs typeface="Comic Sans MS"/>
                <a:sym typeface="Comic Sans MS"/>
              </a:rPr>
              <a:t>Class consists of Two Parts: Attributes and Behavior</a:t>
            </a:r>
            <a:endParaRPr sz="1772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72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115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73"/>
              <a:buFont typeface="Comic Sans MS"/>
              <a:buChar char="●"/>
            </a:pPr>
            <a:r>
              <a:rPr lang="en" sz="1772">
                <a:latin typeface="Comic Sans MS"/>
                <a:ea typeface="Comic Sans MS"/>
                <a:cs typeface="Comic Sans MS"/>
                <a:sym typeface="Comic Sans MS"/>
              </a:rPr>
              <a:t>Attributes are the variables or the data components</a:t>
            </a:r>
            <a:endParaRPr sz="1772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72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115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73"/>
              <a:buFont typeface="Comic Sans MS"/>
              <a:buChar char="●"/>
            </a:pPr>
            <a:r>
              <a:rPr lang="en" sz="1772">
                <a:latin typeface="Comic Sans MS"/>
                <a:ea typeface="Comic Sans MS"/>
                <a:cs typeface="Comic Sans MS"/>
                <a:sym typeface="Comic Sans MS"/>
              </a:rPr>
              <a:t>Behavior - What can we do or how to operate.</a:t>
            </a:r>
            <a:endParaRPr sz="1772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72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115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73"/>
              <a:buFont typeface="Comic Sans MS"/>
              <a:buChar char="●"/>
            </a:pPr>
            <a:r>
              <a:rPr lang="en" sz="1772">
                <a:latin typeface="Comic Sans MS"/>
                <a:ea typeface="Comic Sans MS"/>
                <a:cs typeface="Comic Sans MS"/>
                <a:sym typeface="Comic Sans MS"/>
              </a:rPr>
              <a:t>Class describes these things in abstract, e.g. it says that a person has a name, &amp; height, but it actually does not define name or height.</a:t>
            </a:r>
            <a:endParaRPr sz="1772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72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850" y="297000"/>
            <a:ext cx="2677550" cy="33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54500" y="16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-66300" y="738700"/>
            <a:ext cx="9040200" cy="4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16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63"/>
              <a:buFont typeface="Comic Sans MS"/>
              <a:buChar char="●"/>
            </a:pPr>
            <a:r>
              <a:rPr lang="en" sz="1662">
                <a:latin typeface="Comic Sans MS"/>
                <a:ea typeface="Comic Sans MS"/>
                <a:cs typeface="Comic Sans MS"/>
                <a:sym typeface="Comic Sans MS"/>
              </a:rPr>
              <a:t>An instance of a class</a:t>
            </a:r>
            <a:endParaRPr sz="1662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62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416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63"/>
              <a:buFont typeface="Comic Sans MS"/>
              <a:buChar char="●"/>
            </a:pPr>
            <a:r>
              <a:rPr lang="en" sz="1662">
                <a:latin typeface="Comic Sans MS"/>
                <a:ea typeface="Comic Sans MS"/>
                <a:cs typeface="Comic Sans MS"/>
                <a:sym typeface="Comic Sans MS"/>
              </a:rPr>
              <a:t>Object-oriented programming shifts the focus of attention to the objects, that is, to the aspects on which the problem is centered</a:t>
            </a:r>
            <a:endParaRPr sz="1662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62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416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63"/>
              <a:buFont typeface="Comic Sans MS"/>
              <a:buChar char="●"/>
            </a:pPr>
            <a:r>
              <a:rPr lang="en" sz="1662">
                <a:latin typeface="Comic Sans MS"/>
                <a:ea typeface="Comic Sans MS"/>
                <a:cs typeface="Comic Sans MS"/>
                <a:sym typeface="Comic Sans MS"/>
              </a:rPr>
              <a:t>A program designed to maintain bank accounts would work with data such as balances, credit limits, transfers, interest calculations, etc.</a:t>
            </a:r>
            <a:endParaRPr sz="1662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62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416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63"/>
              <a:buFont typeface="Comic Sans MS"/>
              <a:buChar char="●"/>
            </a:pPr>
            <a:r>
              <a:rPr lang="en" sz="1662">
                <a:latin typeface="Comic Sans MS"/>
                <a:ea typeface="Comic Sans MS"/>
                <a:cs typeface="Comic Sans MS"/>
                <a:sym typeface="Comic Sans MS"/>
              </a:rPr>
              <a:t>An object representing an account in a program will have properties and capacities that are important for account management.</a:t>
            </a:r>
            <a:endParaRPr sz="1662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62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416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63"/>
              <a:buFont typeface="Comic Sans MS"/>
              <a:buChar char="●"/>
            </a:pPr>
            <a:r>
              <a:t/>
            </a:r>
            <a:endParaRPr sz="1662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662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133350" y="159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Objects (continued)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209550" y="923925"/>
            <a:ext cx="4099500" cy="4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Combines data and </a:t>
            </a: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functions</a:t>
            </a: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Class defines certain type of object by defining properties and methods of the Objects of that type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Objects communicate with each other by passing “messages”, which in turn, activates another object’s methods.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775" y="232550"/>
            <a:ext cx="4649524" cy="30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2095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OOP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209550" y="889175"/>
            <a:ext cx="8668500" cy="4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Object-oriented programming offers several major advantages to software development: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 Reduced susceptibility to errors: an object controls access to its own data. More specifically, an object can reject erroneous access attempts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 Easy re-use: objects maintain themselves and can therefore be used as building blocks for other programs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Low maintenance requirement: an object type can modify its own internal data representation without requiring changes to the application.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2095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Pillars of OOP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75" y="906800"/>
            <a:ext cx="8778300" cy="400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209550" y="159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209550" y="771525"/>
            <a:ext cx="8736900" cy="4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Combine both data and functions that operate on that particular data under a single unit</a:t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Classes encapsulate (i.e., wrap) attributes and member functions into objects—an object’s attributes and member functions are intimately related. </a:t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Objects may communicate with one another, but they’re normally not allowed to know how other objects are implemented— implementation details are hidden within the objects themselves.</a:t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209550" y="236000"/>
            <a:ext cx="75057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in C++ - Definition Schema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209550" y="923925"/>
            <a:ext cx="8723100" cy="4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class Demo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private: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// Private data members and methods here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public: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// Public data members and methods here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};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2095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209550" y="998600"/>
            <a:ext cx="8723100" cy="3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Comic Sans MS"/>
              <a:buChar char="●"/>
            </a:pPr>
            <a:r>
              <a:rPr b="1" lang="en" sz="1800">
                <a:solidFill>
                  <a:srgbClr val="2021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Process of only showing the necessary details to the user and hiding the other details in the background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Control and data are the two types of abstraction in C++. 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Abstraction in C++ is achieved through classes, header files, and access specifiers (public, private, protected).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2095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209550" y="847725"/>
            <a:ext cx="5494800" cy="3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A mechanism to eliminate redundant code.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llows new classes to be constructed on the basis of existing classes.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Derived class “inherits” the data and methods of the so-called base class. But you can add more characteristics and functionality to the new class.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075" y="236000"/>
            <a:ext cx="3232525" cy="47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209550" y="159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209550" y="923925"/>
            <a:ext cx="4906500" cy="4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Derived from Greek Word Poly and morphi, which means, many forms.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Polymorphism is a mechanism in which the same function, name, and operator can be used to operate on different input parameters.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mic Sans MS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Real life example of Polymorphism is a Person. Person can be a player, an employee and a father at the same time.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800" y="828475"/>
            <a:ext cx="3460850" cy="33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133350" y="159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OOP? 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0" y="1093850"/>
            <a:ext cx="8811000" cy="4114200"/>
          </a:xfrm>
          <a:prstGeom prst="rect">
            <a:avLst/>
          </a:prstGeom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s the latest fashion in computer science.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OOP is so cool, that some people want to re-write all programs and operating systems using an OOP language, say C++ for example.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Everyone from this school of thought is talking about OOP  but. . . does anybody really know what </a:t>
            </a:r>
            <a:r>
              <a:rPr b="1" lang="en" sz="2000">
                <a:latin typeface="Comic Sans MS"/>
                <a:ea typeface="Comic Sans MS"/>
                <a:cs typeface="Comic Sans MS"/>
                <a:sym typeface="Comic Sans MS"/>
              </a:rPr>
              <a:t>it all exactly means?</a:t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2095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First C++ Program</a:t>
            </a:r>
            <a:endParaRPr/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209550" y="1076325"/>
            <a:ext cx="87876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#include &lt;iostream&gt;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using namespace std;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int main()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cout &lt;&lt; "Enjoy yourself with C++!" &lt;&lt; endl;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return 0;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311700" y="292850"/>
            <a:ext cx="5009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Programming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0" y="1093850"/>
            <a:ext cx="91440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Early computers in 1970s - Expensive but with limited abilities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Goal of Programmers was to maximise precious hardware resources.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The code  was fit into the small amount of available core memory, where each bit was hand wired.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Disk space was around 5 Mbyte and it had to keep also an operating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system.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Program should have used the central processor of the computer very carefully, so each piece of code was written to minimise CPU time as well.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Programs were written in Assembler for hardware specific tasks, while scientific computing were done by using FORTRAN.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0" y="161250"/>
            <a:ext cx="3333750" cy="9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1333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Programming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152400" y="847675"/>
            <a:ext cx="58851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But with increase in computing power, and drop in the prices of hardware resources, a software crisis arised.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Writing 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large programs without thinking of modularisation and structuring was simply not feasible.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“Spaghetti programming”, the path a program would take which resembled a pot of spaghetti, was the result.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550" y="17450"/>
            <a:ext cx="3081450" cy="51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Programming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0" y="1228675"/>
            <a:ext cx="60948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Donald Knuth, a super programmer estimated mean quantity of “GOTO” statements FORTRAN programs, which was about 13%, which as banned.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PASCAL, a new programming language was implemented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Each program was subdivided into blocks with one entry and one exit: functions, procedures but also if-then-else clauses, for, repeat-until and do-while loops.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300" y="228600"/>
            <a:ext cx="2954100" cy="33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133350" y="159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Programming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0" y="971250"/>
            <a:ext cx="9144000" cy="4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Functional entities needed to be identified and the problems to solve were subdivided into functions and procedures, where each subroutine implemented one of these functional units.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Each subroutine had a well defined interface, i.e. (parameters to be passed of a given type)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To run a Program (written in FORTRAN or PASCAL) a translator was used to produce machine-dependent code of a target computer, so the resulted binary code would only run on the single type of machine and unfortunately incompatible between compilers.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Derived on PASCAL, and B, a new programming language “C” was </a:t>
            </a: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created, which changed the way programs were written.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problem with computing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mic Sans MS"/>
              <a:buChar char="●"/>
            </a:pPr>
            <a:r>
              <a:rPr lang="en" sz="1900">
                <a:latin typeface="Comic Sans MS"/>
                <a:ea typeface="Comic Sans MS"/>
                <a:cs typeface="Comic Sans MS"/>
                <a:sym typeface="Comic Sans MS"/>
              </a:rPr>
              <a:t>However, as programing was being done in C, it could not handle one of the fundamental problem in programming.</a:t>
            </a:r>
            <a:endParaRPr sz="1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mic Sans MS"/>
              <a:buChar char="●"/>
            </a:pPr>
            <a:r>
              <a:rPr lang="en" sz="1900">
                <a:latin typeface="Comic Sans MS"/>
                <a:ea typeface="Comic Sans MS"/>
                <a:cs typeface="Comic Sans MS"/>
                <a:sym typeface="Comic Sans MS"/>
              </a:rPr>
              <a:t>The code written in C, was decopuled, because, there was no grouping or relation between the variables and functions, which did operations on them.</a:t>
            </a:r>
            <a:endParaRPr sz="1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mic Sans MS"/>
              <a:buChar char="●"/>
            </a:pPr>
            <a:r>
              <a:rPr lang="en" sz="1900">
                <a:latin typeface="Comic Sans MS"/>
                <a:ea typeface="Comic Sans MS"/>
                <a:cs typeface="Comic Sans MS"/>
                <a:sym typeface="Comic Sans MS"/>
              </a:rPr>
              <a:t>Such code was becoming unmanageable to read and also to customize.</a:t>
            </a:r>
            <a:endParaRPr sz="1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mic Sans MS"/>
              <a:buChar char="●"/>
            </a:pPr>
            <a:r>
              <a:rPr lang="en" sz="1900">
                <a:latin typeface="Comic Sans MS"/>
                <a:ea typeface="Comic Sans MS"/>
                <a:cs typeface="Comic Sans MS"/>
                <a:sym typeface="Comic Sans MS"/>
              </a:rPr>
              <a:t>In order to overcome this problem, C++ WAS created.</a:t>
            </a:r>
            <a:endParaRPr sz="1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57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 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C++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0" y="1228675"/>
            <a:ext cx="91440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C++, an extension of C, was developed by Bjarne Stroustrup in 1979 at Bell Laboratories.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Originally called “C with Classes”, it was renamed to C++ in the early 1980s.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C++ provides a number of features that “spruce up” the C language, but more importantly, it provides capabilities for object-oriented programming.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C++ programs consist of pieces called classes and functions. You can program each piece yourself, but most C++ programmers take advantage of the rich collections of classes and functions in the C++ Standard Library.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675" y="255075"/>
            <a:ext cx="3014400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333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311700" y="1228675"/>
            <a:ext cx="87306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mic Sans MS"/>
              <a:buChar char="●"/>
            </a:pP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Class: It’s the blueprint, an idea, a </a:t>
            </a: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definition</a:t>
            </a: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mic Sans MS"/>
              <a:buChar char="●"/>
            </a:pP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Class is a blueprint, but does not describe anything.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mic Sans MS"/>
              <a:buChar char="●"/>
            </a:pP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It’s a well defined idea.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mic Sans MS"/>
              <a:buChar char="●"/>
            </a:pP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A restaurant review website can be defined as a class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mic Sans MS"/>
              <a:buChar char="●"/>
            </a:pP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GUI Components can be defined as a class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mic Sans MS"/>
              <a:buChar char="●"/>
            </a:pP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Invisible things like Date, TimeZone, VideoPlayer can be defined as class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