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Comic Sans MS" panose="030F0702030302020204" pitchFamily="66" charset="0"/>
      <p:regular r:id="rId42"/>
      <p:bold r:id="rId43"/>
      <p:italic r:id="rId44"/>
      <p:boldItalic r:id="rId45"/>
    </p:embeddedFont>
    <p:embeddedFont>
      <p:font typeface="Playfair Display" panose="020B0604020202020204" charset="0"/>
      <p:regular r:id="rId46"/>
      <p:bold r:id="rId47"/>
      <p:italic r:id="rId48"/>
      <p:boldItalic r:id="rId49"/>
    </p:embeddedFont>
    <p:embeddedFont>
      <p:font typeface="Oswald" panose="020B0604020202020204" charset="0"/>
      <p:regular r:id="rId50"/>
      <p:bold r:id="rId51"/>
    </p:embeddedFont>
    <p:embeddedFont>
      <p:font typeface="Montserrat" panose="020B060402020202020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12f250d9b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12f250d9b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12f250d9b8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12f250d9b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12f250d9b8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12f250d9b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12f250d9b8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12f250d9b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12f250d9b8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12f250d9b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12f250d9b8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12f250d9b8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12f250d9b8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12f250d9b8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12f250d9b8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12f250d9b8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12f250d9b8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12f250d9b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12f250d9b8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12f250d9b8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09d4d7b816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09d4d7b816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12f250d9b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12f250d9b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12f250d9b8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12f250d9b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2f250d9b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12f250d9b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12f250d9b8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12f250d9b8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12f250d9b8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12f250d9b8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12f250d9b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12f250d9b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12f250d9b8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12f250d9b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12f250d9b8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12f250d9b8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12f250d9b8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12f250d9b8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12f250d9b8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12f250d9b8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09d4d7b816_0_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09d4d7b816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12f250d9b8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12f250d9b8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12f250d9b8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12f250d9b8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12f250d9b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12f250d9b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12f250d9b8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12f250d9b8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12f250d9b8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12f250d9b8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12f250d9b8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12f250d9b8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12f250d9b8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12f250d9b8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12f250d9b8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12f250d9b8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12f250d9b8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12f250d9b8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12f250d9b8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12f250d9b8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9d4d7b816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9d4d7b816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09d4d7b816_0_7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09d4d7b816_0_7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12f250d9b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12f250d9b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12f250d9b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12f250d9b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12f250d9b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12f250d9b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2f250d9b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12f250d9b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rm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0"/>
              </a:spcBef>
              <a:spcAft>
                <a:spcPts val="0"/>
              </a:spcAft>
              <a:buSzPts val="1400"/>
              <a:buChar char="○"/>
              <a:defRPr>
                <a:highlight>
                  <a:schemeClr val="dk1"/>
                </a:highlight>
              </a:defRPr>
            </a:lvl2pPr>
            <a:lvl3pPr marL="1371600" lvl="2" indent="-317500" algn="ctr">
              <a:spcBef>
                <a:spcPts val="0"/>
              </a:spcBef>
              <a:spcAft>
                <a:spcPts val="0"/>
              </a:spcAft>
              <a:buSzPts val="1400"/>
              <a:buChar char="■"/>
              <a:defRPr>
                <a:highlight>
                  <a:schemeClr val="dk1"/>
                </a:highlight>
              </a:defRPr>
            </a:lvl3pPr>
            <a:lvl4pPr marL="1828800" lvl="3" indent="-317500" algn="ctr">
              <a:spcBef>
                <a:spcPts val="0"/>
              </a:spcBef>
              <a:spcAft>
                <a:spcPts val="0"/>
              </a:spcAft>
              <a:buSzPts val="1400"/>
              <a:buChar char="●"/>
              <a:defRPr>
                <a:highlight>
                  <a:schemeClr val="dk1"/>
                </a:highlight>
              </a:defRPr>
            </a:lvl4pPr>
            <a:lvl5pPr marL="2286000" lvl="4" indent="-317500" algn="ctr">
              <a:spcBef>
                <a:spcPts val="0"/>
              </a:spcBef>
              <a:spcAft>
                <a:spcPts val="0"/>
              </a:spcAft>
              <a:buSzPts val="1400"/>
              <a:buChar char="○"/>
              <a:defRPr>
                <a:highlight>
                  <a:schemeClr val="dk1"/>
                </a:highlight>
              </a:defRPr>
            </a:lvl5pPr>
            <a:lvl6pPr marL="2743200" lvl="5" indent="-317500" algn="ctr">
              <a:spcBef>
                <a:spcPts val="0"/>
              </a:spcBef>
              <a:spcAft>
                <a:spcPts val="0"/>
              </a:spcAft>
              <a:buSzPts val="1400"/>
              <a:buChar char="■"/>
              <a:defRPr>
                <a:highlight>
                  <a:schemeClr val="dk1"/>
                </a:highlight>
              </a:defRPr>
            </a:lvl6pPr>
            <a:lvl7pPr marL="3200400" lvl="6" indent="-317500" algn="ctr">
              <a:spcBef>
                <a:spcPts val="0"/>
              </a:spcBef>
              <a:spcAft>
                <a:spcPts val="0"/>
              </a:spcAft>
              <a:buSzPts val="1400"/>
              <a:buChar char="●"/>
              <a:defRPr>
                <a:highlight>
                  <a:schemeClr val="dk1"/>
                </a:highlight>
              </a:defRPr>
            </a:lvl7pPr>
            <a:lvl8pPr marL="3657600" lvl="7" indent="-317500" algn="ctr">
              <a:spcBef>
                <a:spcPts val="0"/>
              </a:spcBef>
              <a:spcAft>
                <a:spcPts val="0"/>
              </a:spcAft>
              <a:buSzPts val="1400"/>
              <a:buChar char="○"/>
              <a:defRPr>
                <a:highlight>
                  <a:schemeClr val="dk1"/>
                </a:highlight>
              </a:defRPr>
            </a:lvl8pPr>
            <a:lvl9pPr marL="4114800" lvl="8" indent="-317500" algn="ctr">
              <a:spcBef>
                <a:spcPts val="0"/>
              </a:spcBef>
              <a:spcAft>
                <a:spcPts val="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4"/>
        </a:solidFill>
        <a:effectLst/>
      </p:bgPr>
    </p:bg>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highlight>
                  <a:schemeClr val="lt1"/>
                </a:highlight>
              </a:defRPr>
            </a:lvl1pPr>
            <a:lvl2pPr marL="914400" lvl="1" indent="-317500">
              <a:spcBef>
                <a:spcPts val="0"/>
              </a:spcBef>
              <a:spcAft>
                <a:spcPts val="0"/>
              </a:spcAft>
              <a:buSzPts val="1400"/>
              <a:buChar char="○"/>
              <a:defRPr>
                <a:highlight>
                  <a:schemeClr val="lt1"/>
                </a:highlight>
              </a:defRPr>
            </a:lvl2pPr>
            <a:lvl3pPr marL="1371600" lvl="2" indent="-317500">
              <a:spcBef>
                <a:spcPts val="0"/>
              </a:spcBef>
              <a:spcAft>
                <a:spcPts val="0"/>
              </a:spcAft>
              <a:buSzPts val="1400"/>
              <a:buChar char="■"/>
              <a:defRPr>
                <a:highlight>
                  <a:schemeClr val="lt1"/>
                </a:highlight>
              </a:defRPr>
            </a:lvl3pPr>
            <a:lvl4pPr marL="1828800" lvl="3" indent="-317500">
              <a:spcBef>
                <a:spcPts val="0"/>
              </a:spcBef>
              <a:spcAft>
                <a:spcPts val="0"/>
              </a:spcAft>
              <a:buSzPts val="1400"/>
              <a:buChar char="●"/>
              <a:defRPr>
                <a:highlight>
                  <a:schemeClr val="lt1"/>
                </a:highlight>
              </a:defRPr>
            </a:lvl4pPr>
            <a:lvl5pPr marL="2286000" lvl="4" indent="-317500">
              <a:spcBef>
                <a:spcPts val="0"/>
              </a:spcBef>
              <a:spcAft>
                <a:spcPts val="0"/>
              </a:spcAft>
              <a:buSzPts val="1400"/>
              <a:buChar char="○"/>
              <a:defRPr>
                <a:highlight>
                  <a:schemeClr val="lt1"/>
                </a:highlight>
              </a:defRPr>
            </a:lvl5pPr>
            <a:lvl6pPr marL="2743200" lvl="5" indent="-317500">
              <a:spcBef>
                <a:spcPts val="0"/>
              </a:spcBef>
              <a:spcAft>
                <a:spcPts val="0"/>
              </a:spcAft>
              <a:buSzPts val="1400"/>
              <a:buChar char="■"/>
              <a:defRPr>
                <a:highlight>
                  <a:schemeClr val="lt1"/>
                </a:highlight>
              </a:defRPr>
            </a:lvl6pPr>
            <a:lvl7pPr marL="3200400" lvl="6" indent="-317500">
              <a:spcBef>
                <a:spcPts val="0"/>
              </a:spcBef>
              <a:spcAft>
                <a:spcPts val="0"/>
              </a:spcAft>
              <a:buSzPts val="1400"/>
              <a:buChar char="●"/>
              <a:defRPr>
                <a:highlight>
                  <a:schemeClr val="lt1"/>
                </a:highlight>
              </a:defRPr>
            </a:lvl7pPr>
            <a:lvl8pPr marL="3657600" lvl="7" indent="-317500">
              <a:spcBef>
                <a:spcPts val="0"/>
              </a:spcBef>
              <a:spcAft>
                <a:spcPts val="0"/>
              </a:spcAft>
              <a:buSzPts val="1400"/>
              <a:buChar char="○"/>
              <a:defRPr>
                <a:highlight>
                  <a:schemeClr val="lt1"/>
                </a:highlight>
              </a:defRPr>
            </a:lvl8pPr>
            <a:lvl9pPr marL="4114800" lvl="8" indent="-317500">
              <a:spcBef>
                <a:spcPts val="0"/>
              </a:spcBef>
              <a:spcAft>
                <a:spcPts val="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150" y="130600"/>
            <a:ext cx="9144000" cy="1207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Classes, Objects in C++</a:t>
            </a:r>
            <a:endParaRPr/>
          </a:p>
        </p:txBody>
      </p:sp>
      <p:pic>
        <p:nvPicPr>
          <p:cNvPr id="59" name="Google Shape;59;p13"/>
          <p:cNvPicPr preferRelativeResize="0"/>
          <p:nvPr/>
        </p:nvPicPr>
        <p:blipFill>
          <a:blip r:embed="rId3">
            <a:alphaModFix/>
          </a:blip>
          <a:stretch>
            <a:fillRect/>
          </a:stretch>
        </p:blipFill>
        <p:spPr>
          <a:xfrm>
            <a:off x="0" y="2354075"/>
            <a:ext cx="9144000" cy="278942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693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Functions definition</a:t>
            </a:r>
            <a:endParaRPr/>
          </a:p>
        </p:txBody>
      </p:sp>
      <p:sp>
        <p:nvSpPr>
          <p:cNvPr id="113" name="Google Shape;113;p22"/>
          <p:cNvSpPr txBox="1">
            <a:spLocks noGrp="1"/>
          </p:cNvSpPr>
          <p:nvPr>
            <p:ph type="body" idx="1"/>
          </p:nvPr>
        </p:nvSpPr>
        <p:spPr>
          <a:xfrm>
            <a:off x="6900" y="700675"/>
            <a:ext cx="9144000" cy="444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Person class contains two functions, </a:t>
            </a:r>
            <a:r>
              <a:rPr lang="en" b="1">
                <a:latin typeface="Comic Sans MS"/>
                <a:ea typeface="Comic Sans MS"/>
                <a:cs typeface="Comic Sans MS"/>
                <a:sym typeface="Comic Sans MS"/>
              </a:rPr>
              <a:t>void setName(string) and void setAge(int)</a:t>
            </a:r>
            <a:r>
              <a:rPr lang="en">
                <a:latin typeface="Comic Sans MS"/>
                <a:ea typeface="Comic Sans MS"/>
                <a:cs typeface="Comic Sans MS"/>
                <a:sym typeface="Comic Sans MS"/>
              </a:rPr>
              <a:t>.</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Both these methods are part of the class Person, which is available to other function.</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The function defined here does not return anything.</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To access the function, we need to use the &lt;return type&gt; &lt;className&gt;::&lt;functionname&gt;</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 is known as scope resolution operator</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E,g, we are using setName function as </a:t>
            </a:r>
            <a:r>
              <a:rPr lang="en" b="1">
                <a:latin typeface="Comic Sans MS"/>
                <a:ea typeface="Comic Sans MS"/>
                <a:cs typeface="Comic Sans MS"/>
                <a:sym typeface="Comic Sans MS"/>
              </a:rPr>
              <a:t>void Person::setName(string userName)</a:t>
            </a:r>
            <a:endParaRPr b="1">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The functions here are taking parameters, which will be defined when calling the function.</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To call a member function of a class, we need to create the object of that class.</a:t>
            </a:r>
            <a:endParaRPr>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69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Creating an instance of Class</a:t>
            </a:r>
            <a:endParaRPr/>
          </a:p>
        </p:txBody>
      </p:sp>
      <p:sp>
        <p:nvSpPr>
          <p:cNvPr id="119" name="Google Shape;119;p23"/>
          <p:cNvSpPr txBox="1">
            <a:spLocks noGrp="1"/>
          </p:cNvSpPr>
          <p:nvPr>
            <p:ph type="body" idx="1"/>
          </p:nvPr>
        </p:nvSpPr>
        <p:spPr>
          <a:xfrm>
            <a:off x="6900" y="776875"/>
            <a:ext cx="9144000" cy="4366500"/>
          </a:xfrm>
          <a:prstGeom prst="rect">
            <a:avLst/>
          </a:prstGeom>
        </p:spPr>
        <p:txBody>
          <a:bodyPr spcFirstLastPara="1" wrap="square" lIns="91425" tIns="91425" rIns="91425" bIns="91425" anchor="t" anchorCtr="0">
            <a:normAutofit lnSpcReduction="10000"/>
          </a:bodyPr>
          <a:lstStyle/>
          <a:p>
            <a:pPr marL="457200" lvl="0" indent="-355600" algn="l" rtl="0">
              <a:spcBef>
                <a:spcPts val="0"/>
              </a:spcBef>
              <a:spcAft>
                <a:spcPts val="0"/>
              </a:spcAft>
              <a:buSzPts val="2000"/>
              <a:buFont typeface="Comic Sans MS"/>
              <a:buChar char="●"/>
            </a:pPr>
            <a:r>
              <a:rPr lang="en" sz="2000">
                <a:latin typeface="Comic Sans MS"/>
                <a:ea typeface="Comic Sans MS"/>
                <a:cs typeface="Comic Sans MS"/>
                <a:sym typeface="Comic Sans MS"/>
              </a:rPr>
              <a:t>Inside the main() function, the Statement Person bob would create an object named bob.</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55600" algn="l" rtl="0">
              <a:spcBef>
                <a:spcPts val="1200"/>
              </a:spcBef>
              <a:spcAft>
                <a:spcPts val="0"/>
              </a:spcAft>
              <a:buSzPts val="2000"/>
              <a:buFont typeface="Comic Sans MS"/>
              <a:buChar char="●"/>
            </a:pPr>
            <a:r>
              <a:rPr lang="en" sz="2000">
                <a:latin typeface="Comic Sans MS"/>
                <a:ea typeface="Comic Sans MS"/>
                <a:cs typeface="Comic Sans MS"/>
                <a:sym typeface="Comic Sans MS"/>
              </a:rPr>
              <a:t>Object is an instance of the class.</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55600" algn="l" rtl="0">
              <a:spcBef>
                <a:spcPts val="1200"/>
              </a:spcBef>
              <a:spcAft>
                <a:spcPts val="0"/>
              </a:spcAft>
              <a:buSzPts val="2000"/>
              <a:buFont typeface="Comic Sans MS"/>
              <a:buChar char="●"/>
            </a:pPr>
            <a:r>
              <a:rPr lang="en" sz="2000">
                <a:latin typeface="Comic Sans MS"/>
                <a:ea typeface="Comic Sans MS"/>
                <a:cs typeface="Comic Sans MS"/>
                <a:sym typeface="Comic Sans MS"/>
              </a:rPr>
              <a:t>Once an object is created, it has access to all the members of that class</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55600" algn="l" rtl="0">
              <a:spcBef>
                <a:spcPts val="1200"/>
              </a:spcBef>
              <a:spcAft>
                <a:spcPts val="0"/>
              </a:spcAft>
              <a:buSzPts val="2000"/>
              <a:buFont typeface="Comic Sans MS"/>
              <a:buChar char="●"/>
            </a:pPr>
            <a:r>
              <a:rPr lang="en" sz="2000">
                <a:latin typeface="Comic Sans MS"/>
                <a:ea typeface="Comic Sans MS"/>
                <a:cs typeface="Comic Sans MS"/>
                <a:sym typeface="Comic Sans MS"/>
              </a:rPr>
              <a:t>To access the members, we use . operator, for e.g. to access the function, we are using bob.setAge(25)</a:t>
            </a:r>
            <a:endParaRPr sz="200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6900" y="-121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Final Output</a:t>
            </a:r>
            <a:endParaRPr/>
          </a:p>
        </p:txBody>
      </p:sp>
      <p:sp>
        <p:nvSpPr>
          <p:cNvPr id="125" name="Google Shape;125;p24"/>
          <p:cNvSpPr txBox="1">
            <a:spLocks noGrp="1"/>
          </p:cNvSpPr>
          <p:nvPr>
            <p:ph type="body" idx="1"/>
          </p:nvPr>
        </p:nvSpPr>
        <p:spPr>
          <a:xfrm>
            <a:off x="83100" y="700675"/>
            <a:ext cx="8520600" cy="390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latin typeface="Comic Sans MS"/>
                <a:ea typeface="Comic Sans MS"/>
                <a:cs typeface="Comic Sans MS"/>
                <a:sym typeface="Comic Sans MS"/>
              </a:rPr>
              <a:t>Running this program should generate the output as follows:</a:t>
            </a:r>
            <a:endParaRPr>
              <a:latin typeface="Comic Sans MS"/>
              <a:ea typeface="Comic Sans MS"/>
              <a:cs typeface="Comic Sans MS"/>
              <a:sym typeface="Comic Sans MS"/>
            </a:endParaRPr>
          </a:p>
        </p:txBody>
      </p:sp>
      <p:pic>
        <p:nvPicPr>
          <p:cNvPr id="126" name="Google Shape;126;p24"/>
          <p:cNvPicPr preferRelativeResize="0"/>
          <p:nvPr/>
        </p:nvPicPr>
        <p:blipFill>
          <a:blip r:embed="rId3">
            <a:alphaModFix/>
          </a:blip>
          <a:stretch>
            <a:fillRect/>
          </a:stretch>
        </p:blipFill>
        <p:spPr>
          <a:xfrm>
            <a:off x="83100" y="2213150"/>
            <a:ext cx="8908499" cy="167687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6900" y="-121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Creating another instance</a:t>
            </a:r>
            <a:endParaRPr/>
          </a:p>
        </p:txBody>
      </p:sp>
      <p:sp>
        <p:nvSpPr>
          <p:cNvPr id="132" name="Google Shape;132;p25"/>
          <p:cNvSpPr txBox="1">
            <a:spLocks noGrp="1"/>
          </p:cNvSpPr>
          <p:nvPr>
            <p:ph type="body" idx="1"/>
          </p:nvPr>
        </p:nvSpPr>
        <p:spPr>
          <a:xfrm>
            <a:off x="6900" y="806200"/>
            <a:ext cx="9144000" cy="4337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In the same class, we can create another object named john.</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john has  access to all the methods of the Person, however, john and bob are not related to each other.</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This is the philosophy of the C++ programming. Every object will have access to the members of the class, but those objects are not related to each other.</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Person is an Abstract Data Type, as it has encapsulation of it’s data and function, and also, hides the implementation details of the user.</a:t>
            </a:r>
            <a:endParaRPr>
              <a:latin typeface="Comic Sans MS"/>
              <a:ea typeface="Comic Sans MS"/>
              <a:cs typeface="Comic Sans MS"/>
              <a:sym typeface="Comic Sans MS"/>
            </a:endParaRPr>
          </a:p>
          <a:p>
            <a:pPr marL="457200" lvl="0" indent="0" algn="l" rtl="0">
              <a:spcBef>
                <a:spcPts val="1200"/>
              </a:spcBef>
              <a:spcAft>
                <a:spcPts val="1200"/>
              </a:spcAft>
              <a:buNone/>
            </a:pPr>
            <a:endParaRPr>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69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Access Specifier-Relook</a:t>
            </a:r>
            <a:endParaRPr/>
          </a:p>
        </p:txBody>
      </p:sp>
      <p:sp>
        <p:nvSpPr>
          <p:cNvPr id="138" name="Google Shape;138;p26"/>
          <p:cNvSpPr txBox="1">
            <a:spLocks noGrp="1"/>
          </p:cNvSpPr>
          <p:nvPr>
            <p:ph type="body" idx="1"/>
          </p:nvPr>
        </p:nvSpPr>
        <p:spPr>
          <a:xfrm>
            <a:off x="6900" y="776875"/>
            <a:ext cx="9144000" cy="4366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omic Sans MS"/>
              <a:buChar char="●"/>
            </a:pPr>
            <a:r>
              <a:rPr lang="en" dirty="0">
                <a:latin typeface="Comic Sans MS"/>
                <a:ea typeface="Comic Sans MS"/>
                <a:cs typeface="Comic Sans MS"/>
                <a:sym typeface="Comic Sans MS"/>
              </a:rPr>
              <a:t>In our Person class, we have defined our data members as public.</a:t>
            </a:r>
            <a:endParaRPr dirty="0">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 dirty="0">
                <a:latin typeface="Comic Sans MS"/>
                <a:ea typeface="Comic Sans MS"/>
                <a:cs typeface="Comic Sans MS"/>
                <a:sym typeface="Comic Sans MS"/>
              </a:rPr>
              <a:t>This has a potential pit fall.</a:t>
            </a:r>
            <a:endParaRPr dirty="0">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 dirty="0">
                <a:latin typeface="Comic Sans MS"/>
                <a:ea typeface="Comic Sans MS"/>
                <a:cs typeface="Comic Sans MS"/>
                <a:sym typeface="Comic Sans MS"/>
              </a:rPr>
              <a:t>The following lines of code would make this statement clear:</a:t>
            </a:r>
            <a:endParaRPr dirty="0">
              <a:latin typeface="Comic Sans MS"/>
              <a:ea typeface="Comic Sans MS"/>
              <a:cs typeface="Comic Sans MS"/>
              <a:sym typeface="Comic Sans MS"/>
            </a:endParaRPr>
          </a:p>
          <a:p>
            <a:pPr marL="0" lvl="0" indent="0" algn="l" rtl="0">
              <a:spcBef>
                <a:spcPts val="1200"/>
              </a:spcBef>
              <a:spcAft>
                <a:spcPts val="0"/>
              </a:spcAft>
              <a:buNone/>
            </a:pPr>
            <a:r>
              <a:rPr lang="en" dirty="0">
                <a:latin typeface="Comic Sans MS"/>
                <a:ea typeface="Comic Sans MS"/>
                <a:cs typeface="Comic Sans MS"/>
                <a:sym typeface="Comic Sans MS"/>
              </a:rPr>
              <a:t>   		</a:t>
            </a:r>
            <a:r>
              <a:rPr lang="en" dirty="0" smtClean="0">
                <a:latin typeface="Comic Sans MS"/>
                <a:ea typeface="Comic Sans MS"/>
                <a:cs typeface="Comic Sans MS"/>
                <a:sym typeface="Comic Sans MS"/>
              </a:rPr>
              <a:t>          </a:t>
            </a:r>
            <a:r>
              <a:rPr lang="en" b="1" dirty="0" smtClean="0">
                <a:latin typeface="Comic Sans MS"/>
                <a:ea typeface="Comic Sans MS"/>
                <a:cs typeface="Comic Sans MS"/>
                <a:sym typeface="Comic Sans MS"/>
              </a:rPr>
              <a:t>Person </a:t>
            </a:r>
            <a:r>
              <a:rPr lang="en" b="1" dirty="0">
                <a:latin typeface="Comic Sans MS"/>
                <a:ea typeface="Comic Sans MS"/>
                <a:cs typeface="Comic Sans MS"/>
                <a:sym typeface="Comic Sans MS"/>
              </a:rPr>
              <a:t>bob;</a:t>
            </a:r>
            <a:endParaRPr b="1" dirty="0">
              <a:latin typeface="Comic Sans MS"/>
              <a:ea typeface="Comic Sans MS"/>
              <a:cs typeface="Comic Sans MS"/>
              <a:sym typeface="Comic Sans MS"/>
            </a:endParaRPr>
          </a:p>
          <a:p>
            <a:pPr marL="1828800" lvl="0" indent="457200" algn="l" rtl="0">
              <a:spcBef>
                <a:spcPts val="1200"/>
              </a:spcBef>
              <a:spcAft>
                <a:spcPts val="0"/>
              </a:spcAft>
              <a:buClr>
                <a:schemeClr val="dk2"/>
              </a:buClr>
              <a:buSzPts val="1100"/>
              <a:buFont typeface="Arial"/>
              <a:buNone/>
            </a:pPr>
            <a:r>
              <a:rPr lang="en" b="1" dirty="0">
                <a:latin typeface="Comic Sans MS"/>
                <a:ea typeface="Comic Sans MS"/>
                <a:cs typeface="Comic Sans MS"/>
                <a:sym typeface="Comic Sans MS"/>
              </a:rPr>
              <a:t>  bob.setName("Bob");</a:t>
            </a:r>
            <a:endParaRPr b="1" dirty="0">
              <a:latin typeface="Comic Sans MS"/>
              <a:ea typeface="Comic Sans MS"/>
              <a:cs typeface="Comic Sans MS"/>
              <a:sym typeface="Comic Sans MS"/>
            </a:endParaRPr>
          </a:p>
          <a:p>
            <a:pPr marL="1828800" lvl="0" indent="457200" algn="l" rtl="0">
              <a:spcBef>
                <a:spcPts val="1200"/>
              </a:spcBef>
              <a:spcAft>
                <a:spcPts val="0"/>
              </a:spcAft>
              <a:buClr>
                <a:schemeClr val="dk2"/>
              </a:buClr>
              <a:buSzPts val="1100"/>
              <a:buFont typeface="Arial"/>
              <a:buNone/>
            </a:pPr>
            <a:r>
              <a:rPr lang="en" b="1" dirty="0">
                <a:latin typeface="Comic Sans MS"/>
                <a:ea typeface="Comic Sans MS"/>
                <a:cs typeface="Comic Sans MS"/>
                <a:sym typeface="Comic Sans MS"/>
              </a:rPr>
              <a:t>  bob.setAge(27);</a:t>
            </a:r>
            <a:endParaRPr b="1" dirty="0">
              <a:latin typeface="Comic Sans MS"/>
              <a:ea typeface="Comic Sans MS"/>
              <a:cs typeface="Comic Sans MS"/>
              <a:sym typeface="Comic Sans MS"/>
            </a:endParaRPr>
          </a:p>
          <a:p>
            <a:pPr marL="1828800" lvl="0" indent="457200" algn="l" rtl="0">
              <a:spcBef>
                <a:spcPts val="1200"/>
              </a:spcBef>
              <a:spcAft>
                <a:spcPts val="0"/>
              </a:spcAft>
              <a:buNone/>
            </a:pPr>
            <a:r>
              <a:rPr lang="en" b="1" dirty="0">
                <a:latin typeface="Comic Sans MS"/>
                <a:ea typeface="Comic Sans MS"/>
                <a:cs typeface="Comic Sans MS"/>
                <a:sym typeface="Comic Sans MS"/>
              </a:rPr>
              <a:t>  bob.age = 25;  // Note how the age for bob has been modified</a:t>
            </a:r>
            <a:endParaRPr b="1" dirty="0">
              <a:latin typeface="Comic Sans MS"/>
              <a:ea typeface="Comic Sans MS"/>
              <a:cs typeface="Comic Sans MS"/>
              <a:sym typeface="Comic Sans MS"/>
            </a:endParaRPr>
          </a:p>
          <a:p>
            <a:pPr marL="1828800" lvl="0" indent="457200" algn="l" rtl="0">
              <a:spcBef>
                <a:spcPts val="1200"/>
              </a:spcBef>
              <a:spcAft>
                <a:spcPts val="0"/>
              </a:spcAft>
              <a:buNone/>
            </a:pPr>
            <a:r>
              <a:rPr lang="en" b="1" dirty="0">
                <a:latin typeface="Comic Sans MS"/>
                <a:ea typeface="Comic Sans MS"/>
                <a:cs typeface="Comic Sans MS"/>
                <a:sym typeface="Comic Sans MS"/>
              </a:rPr>
              <a:t>// display bob's age</a:t>
            </a:r>
            <a:endParaRPr b="1" dirty="0">
              <a:latin typeface="Comic Sans MS"/>
              <a:ea typeface="Comic Sans MS"/>
              <a:cs typeface="Comic Sans MS"/>
              <a:sym typeface="Comic Sans MS"/>
            </a:endParaRPr>
          </a:p>
          <a:p>
            <a:pPr marL="1371600" lvl="0" indent="0" algn="l" rtl="0">
              <a:spcBef>
                <a:spcPts val="1200"/>
              </a:spcBef>
              <a:spcAft>
                <a:spcPts val="0"/>
              </a:spcAft>
              <a:buNone/>
            </a:pPr>
            <a:r>
              <a:rPr lang="en" b="1" dirty="0">
                <a:latin typeface="Comic Sans MS"/>
                <a:ea typeface="Comic Sans MS"/>
                <a:cs typeface="Comic Sans MS"/>
                <a:sym typeface="Comic Sans MS"/>
              </a:rPr>
              <a:t>cout &lt;&lt; bob.name &lt;&lt; " is " &lt;&lt; bob.age &lt;&lt; " years old." &lt;&lt; endl;</a:t>
            </a:r>
            <a:endParaRPr b="1" dirty="0">
              <a:latin typeface="Comic Sans MS"/>
              <a:ea typeface="Comic Sans MS"/>
              <a:cs typeface="Comic Sans MS"/>
              <a:sym typeface="Comic Sans MS"/>
            </a:endParaRPr>
          </a:p>
          <a:p>
            <a:pPr marL="0" lvl="0" indent="0" algn="l" rtl="0">
              <a:spcBef>
                <a:spcPts val="1200"/>
              </a:spcBef>
              <a:spcAft>
                <a:spcPts val="0"/>
              </a:spcAft>
              <a:buClr>
                <a:schemeClr val="dk2"/>
              </a:buClr>
              <a:buSzPts val="1100"/>
              <a:buFont typeface="Arial"/>
              <a:buNone/>
            </a:pPr>
            <a:endParaRPr dirty="0">
              <a:latin typeface="Comic Sans MS"/>
              <a:ea typeface="Comic Sans MS"/>
              <a:cs typeface="Comic Sans MS"/>
              <a:sym typeface="Comic Sans MS"/>
            </a:endParaRPr>
          </a:p>
          <a:p>
            <a:pPr marL="0" lvl="0" indent="0" algn="l" rtl="0">
              <a:spcBef>
                <a:spcPts val="1200"/>
              </a:spcBef>
              <a:spcAft>
                <a:spcPts val="1200"/>
              </a:spcAft>
              <a:buNone/>
            </a:pPr>
            <a:endParaRPr dirty="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693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Access Specifier - Relook</a:t>
            </a:r>
            <a:endParaRPr/>
          </a:p>
        </p:txBody>
      </p:sp>
      <p:sp>
        <p:nvSpPr>
          <p:cNvPr id="144" name="Google Shape;144;p27"/>
          <p:cNvSpPr txBox="1">
            <a:spLocks noGrp="1"/>
          </p:cNvSpPr>
          <p:nvPr>
            <p:ph type="body" idx="1"/>
          </p:nvPr>
        </p:nvSpPr>
        <p:spPr>
          <a:xfrm>
            <a:off x="6900" y="700675"/>
            <a:ext cx="9144000" cy="4442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Comic Sans MS"/>
              <a:buChar char="●"/>
            </a:pPr>
            <a:r>
              <a:rPr lang="en" sz="2000">
                <a:latin typeface="Comic Sans MS"/>
                <a:ea typeface="Comic Sans MS"/>
                <a:cs typeface="Comic Sans MS"/>
                <a:sym typeface="Comic Sans MS"/>
              </a:rPr>
              <a:t>Guess the output of the Person.cpp program, after the above modification has been done?</a:t>
            </a:r>
            <a:endParaRPr sz="2000">
              <a:latin typeface="Comic Sans MS"/>
              <a:ea typeface="Comic Sans MS"/>
              <a:cs typeface="Comic Sans MS"/>
              <a:sym typeface="Comic Sans MS"/>
            </a:endParaRPr>
          </a:p>
          <a:p>
            <a:pPr marL="0" lvl="0" indent="0" algn="l" rtl="0">
              <a:spcBef>
                <a:spcPts val="1200"/>
              </a:spcBef>
              <a:spcAft>
                <a:spcPts val="0"/>
              </a:spcAft>
              <a:buNone/>
            </a:pPr>
            <a:endParaRPr sz="2000">
              <a:latin typeface="Comic Sans MS"/>
              <a:ea typeface="Comic Sans MS"/>
              <a:cs typeface="Comic Sans MS"/>
              <a:sym typeface="Comic Sans MS"/>
            </a:endParaRPr>
          </a:p>
          <a:p>
            <a:pPr marL="0" lvl="0" indent="0" algn="l" rtl="0">
              <a:spcBef>
                <a:spcPts val="1200"/>
              </a:spcBef>
              <a:spcAft>
                <a:spcPts val="0"/>
              </a:spcAft>
              <a:buNone/>
            </a:pP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55600" algn="l" rtl="0">
              <a:spcBef>
                <a:spcPts val="1200"/>
              </a:spcBef>
              <a:spcAft>
                <a:spcPts val="0"/>
              </a:spcAft>
              <a:buSzPts val="2000"/>
              <a:buFont typeface="Comic Sans MS"/>
              <a:buChar char="●"/>
            </a:pPr>
            <a:r>
              <a:rPr lang="en" sz="2000">
                <a:latin typeface="Comic Sans MS"/>
                <a:ea typeface="Comic Sans MS"/>
                <a:cs typeface="Comic Sans MS"/>
                <a:sym typeface="Comic Sans MS"/>
              </a:rPr>
              <a:t> The reason for such behavior is because data members have been declared as public, and it is available to all other functions. Therefore, user can modify the data members also. This is against the principle of Encapsulation, as data members must have scope of private in C++.</a:t>
            </a:r>
            <a:endParaRPr sz="2000">
              <a:latin typeface="Comic Sans MS"/>
              <a:ea typeface="Comic Sans MS"/>
              <a:cs typeface="Comic Sans MS"/>
              <a:sym typeface="Comic Sans MS"/>
            </a:endParaRPr>
          </a:p>
        </p:txBody>
      </p:sp>
      <p:pic>
        <p:nvPicPr>
          <p:cNvPr id="145" name="Google Shape;145;p27"/>
          <p:cNvPicPr preferRelativeResize="0"/>
          <p:nvPr/>
        </p:nvPicPr>
        <p:blipFill>
          <a:blip r:embed="rId3">
            <a:alphaModFix/>
          </a:blip>
          <a:stretch>
            <a:fillRect/>
          </a:stretch>
        </p:blipFill>
        <p:spPr>
          <a:xfrm>
            <a:off x="524375" y="1510300"/>
            <a:ext cx="7926925" cy="160160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title"/>
          </p:nvPr>
        </p:nvSpPr>
        <p:spPr>
          <a:xfrm>
            <a:off x="69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Private Access Specifier and Data Hiding</a:t>
            </a:r>
            <a:endParaRPr/>
          </a:p>
        </p:txBody>
      </p:sp>
      <p:sp>
        <p:nvSpPr>
          <p:cNvPr id="151" name="Google Shape;151;p28"/>
          <p:cNvSpPr txBox="1">
            <a:spLocks noGrp="1"/>
          </p:cNvSpPr>
          <p:nvPr>
            <p:ph type="body" idx="1"/>
          </p:nvPr>
        </p:nvSpPr>
        <p:spPr>
          <a:xfrm>
            <a:off x="6900" y="776875"/>
            <a:ext cx="9144000" cy="43665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Comic Sans MS"/>
              <a:buChar char="●"/>
            </a:pPr>
            <a:r>
              <a:rPr lang="en" sz="2000">
                <a:latin typeface="Comic Sans MS"/>
                <a:ea typeface="Comic Sans MS"/>
                <a:cs typeface="Comic Sans MS"/>
                <a:sym typeface="Comic Sans MS"/>
              </a:rPr>
              <a:t>As a rule of thumb, in C++, data members of class are declared as private.</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55600" algn="l" rtl="0">
              <a:spcBef>
                <a:spcPts val="1200"/>
              </a:spcBef>
              <a:spcAft>
                <a:spcPts val="0"/>
              </a:spcAft>
              <a:buSzPts val="2000"/>
              <a:buFont typeface="Comic Sans MS"/>
              <a:buChar char="●"/>
            </a:pPr>
            <a:r>
              <a:rPr lang="en" sz="2000">
                <a:latin typeface="Comic Sans MS"/>
                <a:ea typeface="Comic Sans MS"/>
                <a:cs typeface="Comic Sans MS"/>
                <a:sym typeface="Comic Sans MS"/>
              </a:rPr>
              <a:t>Variables or functions declared after access specifier private (and before the next access specifier if there is one) are accessible only to member functions of the class for which they’re declared </a:t>
            </a:r>
            <a:endParaRPr sz="2000">
              <a:latin typeface="Comic Sans MS"/>
              <a:ea typeface="Comic Sans MS"/>
              <a:cs typeface="Comic Sans MS"/>
              <a:sym typeface="Comic Sans MS"/>
            </a:endParaRPr>
          </a:p>
          <a:p>
            <a:pPr marL="0" lvl="0" indent="0" algn="l" rtl="0">
              <a:spcBef>
                <a:spcPts val="1200"/>
              </a:spcBef>
              <a:spcAft>
                <a:spcPts val="0"/>
              </a:spcAft>
              <a:buNone/>
            </a:pPr>
            <a:endParaRPr sz="2000">
              <a:latin typeface="Comic Sans MS"/>
              <a:ea typeface="Comic Sans MS"/>
              <a:cs typeface="Comic Sans MS"/>
              <a:sym typeface="Comic Sans MS"/>
            </a:endParaRPr>
          </a:p>
          <a:p>
            <a:pPr marL="457200" lvl="0" indent="-355600" algn="l" rtl="0">
              <a:spcBef>
                <a:spcPts val="1200"/>
              </a:spcBef>
              <a:spcAft>
                <a:spcPts val="0"/>
              </a:spcAft>
              <a:buSzPts val="2000"/>
              <a:buFont typeface="Comic Sans MS"/>
              <a:buChar char="●"/>
            </a:pPr>
            <a:r>
              <a:rPr lang="en" sz="2000">
                <a:latin typeface="Comic Sans MS"/>
                <a:ea typeface="Comic Sans MS"/>
                <a:cs typeface="Comic Sans MS"/>
                <a:sym typeface="Comic Sans MS"/>
              </a:rPr>
              <a:t>The default access for class members is private so all members after the class header and before the first access specifier (if there are any) are private.</a:t>
            </a:r>
            <a:endParaRPr sz="2000">
              <a:latin typeface="Comic Sans MS"/>
              <a:ea typeface="Comic Sans MS"/>
              <a:cs typeface="Comic Sans MS"/>
              <a:sym typeface="Comic Sans MS"/>
            </a:endParaRPr>
          </a:p>
          <a:p>
            <a:pPr marL="457200" lvl="0" indent="0" algn="l" rtl="0">
              <a:spcBef>
                <a:spcPts val="1200"/>
              </a:spcBef>
              <a:spcAft>
                <a:spcPts val="1200"/>
              </a:spcAft>
              <a:buNone/>
            </a:pPr>
            <a:endParaRPr sz="200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693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
              <a:t>Private Access Specifier and Data Hiding</a:t>
            </a:r>
            <a:endParaRPr/>
          </a:p>
          <a:p>
            <a:pPr marL="0" lvl="0" indent="0" algn="l" rtl="0">
              <a:spcBef>
                <a:spcPts val="0"/>
              </a:spcBef>
              <a:spcAft>
                <a:spcPts val="0"/>
              </a:spcAft>
              <a:buNone/>
            </a:pPr>
            <a:endParaRPr/>
          </a:p>
        </p:txBody>
      </p:sp>
      <p:sp>
        <p:nvSpPr>
          <p:cNvPr id="157" name="Google Shape;157;p29"/>
          <p:cNvSpPr txBox="1">
            <a:spLocks noGrp="1"/>
          </p:cNvSpPr>
          <p:nvPr>
            <p:ph type="body" idx="1"/>
          </p:nvPr>
        </p:nvSpPr>
        <p:spPr>
          <a:xfrm>
            <a:off x="6900" y="776875"/>
            <a:ext cx="9144000" cy="4366500"/>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SzPts val="1800"/>
              <a:buFont typeface="Comic Sans MS"/>
              <a:buChar char="●"/>
            </a:pPr>
            <a:r>
              <a:rPr lang="en" dirty="0">
                <a:latin typeface="Comic Sans MS"/>
                <a:ea typeface="Comic Sans MS"/>
                <a:cs typeface="Comic Sans MS"/>
                <a:sym typeface="Comic Sans MS"/>
              </a:rPr>
              <a:t>Declaring data members with access specifier private is known as data hiding</a:t>
            </a:r>
            <a:endParaRPr dirty="0">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 dirty="0">
                <a:latin typeface="Comic Sans MS"/>
                <a:ea typeface="Comic Sans MS"/>
                <a:cs typeface="Comic Sans MS"/>
                <a:sym typeface="Comic Sans MS"/>
              </a:rPr>
              <a:t>In our example, when we do the following modifications:</a:t>
            </a:r>
            <a:endParaRPr dirty="0">
              <a:latin typeface="Comic Sans MS"/>
              <a:ea typeface="Comic Sans MS"/>
              <a:cs typeface="Comic Sans MS"/>
              <a:sym typeface="Comic Sans MS"/>
            </a:endParaRPr>
          </a:p>
          <a:p>
            <a:pPr marL="0" lvl="0" indent="0" algn="l" rtl="0">
              <a:spcBef>
                <a:spcPts val="1200"/>
              </a:spcBef>
              <a:spcAft>
                <a:spcPts val="0"/>
              </a:spcAft>
              <a:buNone/>
            </a:pPr>
            <a:r>
              <a:rPr lang="en" dirty="0">
                <a:latin typeface="Comic Sans MS"/>
                <a:ea typeface="Comic Sans MS"/>
                <a:cs typeface="Comic Sans MS"/>
                <a:sym typeface="Comic Sans MS"/>
              </a:rPr>
              <a:t>   		</a:t>
            </a:r>
            <a:r>
              <a:rPr lang="en" dirty="0" smtClean="0">
                <a:latin typeface="Comic Sans MS"/>
                <a:ea typeface="Comic Sans MS"/>
                <a:cs typeface="Comic Sans MS"/>
                <a:sym typeface="Comic Sans MS"/>
              </a:rPr>
              <a:t>     class </a:t>
            </a:r>
            <a:r>
              <a:rPr lang="en" dirty="0">
                <a:latin typeface="Comic Sans MS"/>
                <a:ea typeface="Comic Sans MS"/>
                <a:cs typeface="Comic Sans MS"/>
                <a:sym typeface="Comic Sans MS"/>
              </a:rPr>
              <a:t>Person</a:t>
            </a:r>
            <a:endParaRPr dirty="0">
              <a:latin typeface="Comic Sans MS"/>
              <a:ea typeface="Comic Sans MS"/>
              <a:cs typeface="Comic Sans MS"/>
              <a:sym typeface="Comic Sans MS"/>
            </a:endParaRPr>
          </a:p>
          <a:p>
            <a:pPr marL="2286000" lvl="0" indent="457200" algn="l" rtl="0">
              <a:spcBef>
                <a:spcPts val="1200"/>
              </a:spcBef>
              <a:spcAft>
                <a:spcPts val="0"/>
              </a:spcAft>
              <a:buClr>
                <a:schemeClr val="dk2"/>
              </a:buClr>
              <a:buSzPts val="1100"/>
              <a:buFont typeface="Arial"/>
              <a:buNone/>
            </a:pPr>
            <a:r>
              <a:rPr lang="en" dirty="0" smtClean="0">
                <a:latin typeface="Comic Sans MS"/>
                <a:ea typeface="Comic Sans MS"/>
                <a:cs typeface="Comic Sans MS"/>
                <a:sym typeface="Comic Sans MS"/>
              </a:rPr>
              <a:t>   {</a:t>
            </a:r>
            <a:endParaRPr dirty="0">
              <a:latin typeface="Comic Sans MS"/>
              <a:ea typeface="Comic Sans MS"/>
              <a:cs typeface="Comic Sans MS"/>
              <a:sym typeface="Comic Sans MS"/>
            </a:endParaRPr>
          </a:p>
          <a:p>
            <a:pPr marL="2286000" lvl="0" indent="457200" algn="l" rtl="0">
              <a:spcBef>
                <a:spcPts val="1200"/>
              </a:spcBef>
              <a:spcAft>
                <a:spcPts val="0"/>
              </a:spcAft>
              <a:buClr>
                <a:schemeClr val="dk2"/>
              </a:buClr>
              <a:buSzPts val="1100"/>
              <a:buFont typeface="Arial"/>
              <a:buNone/>
            </a:pPr>
            <a:r>
              <a:rPr lang="en" dirty="0">
                <a:latin typeface="Comic Sans MS"/>
                <a:ea typeface="Comic Sans MS"/>
                <a:cs typeface="Comic Sans MS"/>
                <a:sym typeface="Comic Sans MS"/>
              </a:rPr>
              <a:t> </a:t>
            </a:r>
            <a:r>
              <a:rPr lang="en" dirty="0" smtClean="0">
                <a:latin typeface="Comic Sans MS"/>
                <a:ea typeface="Comic Sans MS"/>
                <a:cs typeface="Comic Sans MS"/>
                <a:sym typeface="Comic Sans MS"/>
              </a:rPr>
              <a:t>      </a:t>
            </a:r>
            <a:r>
              <a:rPr lang="en" dirty="0" smtClean="0">
                <a:latin typeface="Comic Sans MS"/>
                <a:ea typeface="Comic Sans MS"/>
                <a:cs typeface="Comic Sans MS"/>
                <a:sym typeface="Comic Sans MS"/>
              </a:rPr>
              <a:t>// </a:t>
            </a:r>
            <a:r>
              <a:rPr lang="en" dirty="0">
                <a:latin typeface="Comic Sans MS"/>
                <a:ea typeface="Comic Sans MS"/>
                <a:cs typeface="Comic Sans MS"/>
                <a:sym typeface="Comic Sans MS"/>
              </a:rPr>
              <a:t>Private data members</a:t>
            </a:r>
            <a:endParaRPr dirty="0">
              <a:latin typeface="Comic Sans MS"/>
              <a:ea typeface="Comic Sans MS"/>
              <a:cs typeface="Comic Sans MS"/>
              <a:sym typeface="Comic Sans MS"/>
            </a:endParaRPr>
          </a:p>
          <a:p>
            <a:pPr marL="2743200" lvl="0" indent="457200" algn="l" rtl="0">
              <a:spcBef>
                <a:spcPts val="1200"/>
              </a:spcBef>
              <a:spcAft>
                <a:spcPts val="0"/>
              </a:spcAft>
              <a:buClr>
                <a:schemeClr val="dk2"/>
              </a:buClr>
              <a:buSzPts val="1100"/>
              <a:buFont typeface="Arial"/>
              <a:buNone/>
            </a:pPr>
            <a:r>
              <a:rPr lang="en" dirty="0">
                <a:latin typeface="Comic Sans MS"/>
                <a:ea typeface="Comic Sans MS"/>
                <a:cs typeface="Comic Sans MS"/>
                <a:sym typeface="Comic Sans MS"/>
              </a:rPr>
              <a:t>Private:</a:t>
            </a:r>
            <a:endParaRPr dirty="0">
              <a:latin typeface="Comic Sans MS"/>
              <a:ea typeface="Comic Sans MS"/>
              <a:cs typeface="Comic Sans MS"/>
              <a:sym typeface="Comic Sans MS"/>
            </a:endParaRPr>
          </a:p>
          <a:p>
            <a:pPr marL="2743200" lvl="0" indent="457200" algn="l" rtl="0">
              <a:spcBef>
                <a:spcPts val="1200"/>
              </a:spcBef>
              <a:spcAft>
                <a:spcPts val="0"/>
              </a:spcAft>
              <a:buClr>
                <a:schemeClr val="dk2"/>
              </a:buClr>
              <a:buSzPts val="1100"/>
              <a:buFont typeface="Arial"/>
              <a:buNone/>
            </a:pPr>
            <a:r>
              <a:rPr lang="en" dirty="0">
                <a:latin typeface="Comic Sans MS"/>
                <a:ea typeface="Comic Sans MS"/>
                <a:cs typeface="Comic Sans MS"/>
                <a:sym typeface="Comic Sans MS"/>
              </a:rPr>
              <a:t>	string name;</a:t>
            </a:r>
            <a:endParaRPr dirty="0">
              <a:latin typeface="Comic Sans MS"/>
              <a:ea typeface="Comic Sans MS"/>
              <a:cs typeface="Comic Sans MS"/>
              <a:sym typeface="Comic Sans MS"/>
            </a:endParaRPr>
          </a:p>
          <a:p>
            <a:pPr marL="2743200" lvl="0" indent="457200" algn="l" rtl="0">
              <a:spcBef>
                <a:spcPts val="1200"/>
              </a:spcBef>
              <a:spcAft>
                <a:spcPts val="0"/>
              </a:spcAft>
              <a:buClr>
                <a:schemeClr val="dk2"/>
              </a:buClr>
              <a:buSzPts val="1100"/>
              <a:buFont typeface="Arial"/>
              <a:buNone/>
            </a:pPr>
            <a:r>
              <a:rPr lang="en" dirty="0">
                <a:latin typeface="Comic Sans MS"/>
                <a:ea typeface="Comic Sans MS"/>
                <a:cs typeface="Comic Sans MS"/>
                <a:sym typeface="Comic Sans MS"/>
              </a:rPr>
              <a:t>	int age</a:t>
            </a:r>
            <a:r>
              <a:rPr lang="en" dirty="0" smtClean="0">
                <a:latin typeface="Comic Sans MS"/>
                <a:ea typeface="Comic Sans MS"/>
                <a:cs typeface="Comic Sans MS"/>
                <a:sym typeface="Comic Sans MS"/>
              </a:rPr>
              <a:t>;</a:t>
            </a:r>
          </a:p>
          <a:p>
            <a:pPr marL="2743200" lvl="0" indent="457200" algn="l" rtl="0">
              <a:spcBef>
                <a:spcPts val="1200"/>
              </a:spcBef>
              <a:spcAft>
                <a:spcPts val="0"/>
              </a:spcAft>
              <a:buClr>
                <a:schemeClr val="dk2"/>
              </a:buClr>
              <a:buSzPts val="1100"/>
              <a:buFont typeface="Arial"/>
              <a:buNone/>
            </a:pPr>
            <a:r>
              <a:rPr lang="en" dirty="0" smtClean="0">
                <a:latin typeface="Comic Sans MS"/>
                <a:ea typeface="Comic Sans MS"/>
                <a:cs typeface="Comic Sans MS"/>
                <a:sym typeface="Comic Sans MS"/>
              </a:rPr>
              <a:t>}</a:t>
            </a:r>
            <a:endParaRPr dirty="0">
              <a:latin typeface="Comic Sans MS"/>
              <a:ea typeface="Comic Sans MS"/>
              <a:cs typeface="Comic Sans MS"/>
              <a:sym typeface="Comic Sans MS"/>
            </a:endParaRPr>
          </a:p>
          <a:p>
            <a:pPr marL="0" lvl="0" indent="0" algn="l" rtl="0">
              <a:spcBef>
                <a:spcPts val="1200"/>
              </a:spcBef>
              <a:spcAft>
                <a:spcPts val="1200"/>
              </a:spcAft>
              <a:buNone/>
            </a:pPr>
            <a:r>
              <a:rPr lang="en" dirty="0">
                <a:latin typeface="Comic Sans MS"/>
                <a:ea typeface="Comic Sans MS"/>
                <a:cs typeface="Comic Sans MS"/>
                <a:sym typeface="Comic Sans MS"/>
              </a:rPr>
              <a:t>Datamember name and age is encapsulated, and can be accessed only by the member functions of the class.</a:t>
            </a:r>
            <a:endParaRPr dirty="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a:xfrm>
            <a:off x="-693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
              <a:t>Private Access Specifier and Data Hiding</a:t>
            </a:r>
            <a:endParaRPr/>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163" name="Google Shape;163;p30"/>
          <p:cNvSpPr txBox="1">
            <a:spLocks noGrp="1"/>
          </p:cNvSpPr>
          <p:nvPr>
            <p:ph type="body" idx="1"/>
          </p:nvPr>
        </p:nvSpPr>
        <p:spPr>
          <a:xfrm>
            <a:off x="6900" y="776875"/>
            <a:ext cx="8520600" cy="4366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1100"/>
              <a:buFont typeface="Arial"/>
              <a:buNone/>
            </a:pPr>
            <a:r>
              <a:rPr lang="en">
                <a:latin typeface="Comic Sans MS"/>
                <a:ea typeface="Comic Sans MS"/>
                <a:cs typeface="Comic Sans MS"/>
                <a:sym typeface="Comic Sans MS"/>
              </a:rPr>
              <a:t>public:</a:t>
            </a:r>
            <a:endParaRPr>
              <a:latin typeface="Comic Sans MS"/>
              <a:ea typeface="Comic Sans MS"/>
              <a:cs typeface="Comic Sans MS"/>
              <a:sym typeface="Comic Sans MS"/>
            </a:endParaRPr>
          </a:p>
          <a:p>
            <a:pPr marL="0" lvl="0" indent="0" algn="l" rtl="0">
              <a:spcBef>
                <a:spcPts val="1200"/>
              </a:spcBef>
              <a:spcAft>
                <a:spcPts val="0"/>
              </a:spcAft>
              <a:buClr>
                <a:schemeClr val="dk2"/>
              </a:buClr>
              <a:buSzPts val="1100"/>
              <a:buFont typeface="Arial"/>
              <a:buNone/>
            </a:pPr>
            <a:r>
              <a:rPr lang="en">
                <a:latin typeface="Comic Sans MS"/>
                <a:ea typeface="Comic Sans MS"/>
                <a:cs typeface="Comic Sans MS"/>
                <a:sym typeface="Comic Sans MS"/>
              </a:rPr>
              <a:t>	void setName(string);</a:t>
            </a:r>
            <a:endParaRPr>
              <a:latin typeface="Comic Sans MS"/>
              <a:ea typeface="Comic Sans MS"/>
              <a:cs typeface="Comic Sans MS"/>
              <a:sym typeface="Comic Sans MS"/>
            </a:endParaRPr>
          </a:p>
          <a:p>
            <a:pPr marL="0" lvl="0" indent="0" algn="l" rtl="0">
              <a:spcBef>
                <a:spcPts val="1200"/>
              </a:spcBef>
              <a:spcAft>
                <a:spcPts val="0"/>
              </a:spcAft>
              <a:buClr>
                <a:schemeClr val="dk2"/>
              </a:buClr>
              <a:buSzPts val="1100"/>
              <a:buFont typeface="Arial"/>
              <a:buNone/>
            </a:pPr>
            <a:r>
              <a:rPr lang="en">
                <a:latin typeface="Comic Sans MS"/>
                <a:ea typeface="Comic Sans MS"/>
                <a:cs typeface="Comic Sans MS"/>
                <a:sym typeface="Comic Sans MS"/>
              </a:rPr>
              <a:t>	void setAge(int);</a:t>
            </a:r>
            <a:endParaRPr>
              <a:latin typeface="Comic Sans MS"/>
              <a:ea typeface="Comic Sans MS"/>
              <a:cs typeface="Comic Sans MS"/>
              <a:sym typeface="Comic Sans MS"/>
            </a:endParaRPr>
          </a:p>
          <a:p>
            <a:pPr marL="0" lvl="0" indent="0" algn="l" rtl="0">
              <a:spcBef>
                <a:spcPts val="1200"/>
              </a:spcBef>
              <a:spcAft>
                <a:spcPts val="0"/>
              </a:spcAft>
              <a:buClr>
                <a:schemeClr val="dk2"/>
              </a:buClr>
              <a:buSzPts val="1100"/>
              <a:buFont typeface="Arial"/>
              <a:buNone/>
            </a:pPr>
            <a:r>
              <a:rPr lang="en">
                <a:latin typeface="Comic Sans MS"/>
                <a:ea typeface="Comic Sans MS"/>
                <a:cs typeface="Comic Sans MS"/>
                <a:sym typeface="Comic Sans MS"/>
              </a:rPr>
              <a:t>	// We need to add a function to get name and age of Person</a:t>
            </a:r>
            <a:endParaRPr>
              <a:latin typeface="Comic Sans MS"/>
              <a:ea typeface="Comic Sans MS"/>
              <a:cs typeface="Comic Sans MS"/>
              <a:sym typeface="Comic Sans MS"/>
            </a:endParaRPr>
          </a:p>
          <a:p>
            <a:pPr marL="0" lvl="0" indent="0" algn="l" rtl="0">
              <a:spcBef>
                <a:spcPts val="1200"/>
              </a:spcBef>
              <a:spcAft>
                <a:spcPts val="0"/>
              </a:spcAft>
              <a:buNone/>
            </a:pPr>
            <a:r>
              <a:rPr lang="en">
                <a:latin typeface="Comic Sans MS"/>
                <a:ea typeface="Comic Sans MS"/>
                <a:cs typeface="Comic Sans MS"/>
                <a:sym typeface="Comic Sans MS"/>
              </a:rPr>
              <a:t>	// As the data members are not availabe public</a:t>
            </a:r>
            <a:endParaRPr>
              <a:latin typeface="Comic Sans MS"/>
              <a:ea typeface="Comic Sans MS"/>
              <a:cs typeface="Comic Sans MS"/>
              <a:sym typeface="Comic Sans MS"/>
            </a:endParaRPr>
          </a:p>
          <a:p>
            <a:pPr marL="0" lvl="0" indent="0" algn="l" rtl="0">
              <a:spcBef>
                <a:spcPts val="1200"/>
              </a:spcBef>
              <a:spcAft>
                <a:spcPts val="0"/>
              </a:spcAft>
              <a:buClr>
                <a:schemeClr val="dk2"/>
              </a:buClr>
              <a:buSzPts val="1100"/>
              <a:buFont typeface="Arial"/>
              <a:buNone/>
            </a:pPr>
            <a:r>
              <a:rPr lang="en">
                <a:latin typeface="Comic Sans MS"/>
                <a:ea typeface="Comic Sans MS"/>
                <a:cs typeface="Comic Sans MS"/>
                <a:sym typeface="Comic Sans MS"/>
              </a:rPr>
              <a:t>      // Notice that these two functions have return types</a:t>
            </a:r>
            <a:endParaRPr>
              <a:latin typeface="Comic Sans MS"/>
              <a:ea typeface="Comic Sans MS"/>
              <a:cs typeface="Comic Sans MS"/>
              <a:sym typeface="Comic Sans MS"/>
            </a:endParaRPr>
          </a:p>
          <a:p>
            <a:pPr marL="0" lvl="0" indent="0" algn="l" rtl="0">
              <a:spcBef>
                <a:spcPts val="1200"/>
              </a:spcBef>
              <a:spcAft>
                <a:spcPts val="0"/>
              </a:spcAft>
              <a:buClr>
                <a:schemeClr val="dk2"/>
              </a:buClr>
              <a:buSzPts val="1100"/>
              <a:buFont typeface="Arial"/>
              <a:buNone/>
            </a:pPr>
            <a:r>
              <a:rPr lang="en">
                <a:latin typeface="Comic Sans MS"/>
                <a:ea typeface="Comic Sans MS"/>
                <a:cs typeface="Comic Sans MS"/>
                <a:sym typeface="Comic Sans MS"/>
              </a:rPr>
              <a:t>	</a:t>
            </a:r>
            <a:r>
              <a:rPr lang="en" b="1">
                <a:latin typeface="Comic Sans MS"/>
                <a:ea typeface="Comic Sans MS"/>
                <a:cs typeface="Comic Sans MS"/>
                <a:sym typeface="Comic Sans MS"/>
              </a:rPr>
              <a:t>string getName();</a:t>
            </a:r>
            <a:endParaRPr b="1">
              <a:latin typeface="Comic Sans MS"/>
              <a:ea typeface="Comic Sans MS"/>
              <a:cs typeface="Comic Sans MS"/>
              <a:sym typeface="Comic Sans MS"/>
            </a:endParaRPr>
          </a:p>
          <a:p>
            <a:pPr marL="0" lvl="0" indent="0" algn="l" rtl="0">
              <a:spcBef>
                <a:spcPts val="1200"/>
              </a:spcBef>
              <a:spcAft>
                <a:spcPts val="0"/>
              </a:spcAft>
              <a:buClr>
                <a:schemeClr val="dk2"/>
              </a:buClr>
              <a:buSzPts val="1100"/>
              <a:buFont typeface="Arial"/>
              <a:buNone/>
            </a:pPr>
            <a:r>
              <a:rPr lang="en" b="1">
                <a:latin typeface="Comic Sans MS"/>
                <a:ea typeface="Comic Sans MS"/>
                <a:cs typeface="Comic Sans MS"/>
                <a:sym typeface="Comic Sans MS"/>
              </a:rPr>
              <a:t>	int getAge();</a:t>
            </a:r>
            <a:endParaRPr b="1">
              <a:latin typeface="Comic Sans MS"/>
              <a:ea typeface="Comic Sans MS"/>
              <a:cs typeface="Comic Sans MS"/>
              <a:sym typeface="Comic Sans MS"/>
            </a:endParaRPr>
          </a:p>
          <a:p>
            <a:pPr marL="0" lvl="0" indent="0" algn="l" rtl="0">
              <a:spcBef>
                <a:spcPts val="1200"/>
              </a:spcBef>
              <a:spcAft>
                <a:spcPts val="0"/>
              </a:spcAft>
              <a:buClr>
                <a:schemeClr val="dk2"/>
              </a:buClr>
              <a:buSzPts val="1100"/>
              <a:buFont typeface="Arial"/>
              <a:buNone/>
            </a:pPr>
            <a:r>
              <a:rPr lang="en">
                <a:latin typeface="Comic Sans MS"/>
                <a:ea typeface="Comic Sans MS"/>
                <a:cs typeface="Comic Sans MS"/>
                <a:sym typeface="Comic Sans MS"/>
              </a:rPr>
              <a:t>};</a:t>
            </a:r>
            <a:endParaRPr>
              <a:latin typeface="Comic Sans MS"/>
              <a:ea typeface="Comic Sans MS"/>
              <a:cs typeface="Comic Sans MS"/>
              <a:sym typeface="Comic Sans MS"/>
            </a:endParaRPr>
          </a:p>
          <a:p>
            <a:pPr marL="0" lvl="0" indent="0" algn="l" rtl="0">
              <a:spcBef>
                <a:spcPts val="1200"/>
              </a:spcBef>
              <a:spcAft>
                <a:spcPts val="1200"/>
              </a:spcAft>
              <a:buNone/>
            </a:pPr>
            <a:endParaRPr>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xfrm>
            <a:off x="69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
              <a:t>Private Access Specifier and Data Hiding</a:t>
            </a:r>
            <a:endParaRPr/>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169" name="Google Shape;169;p31"/>
          <p:cNvSpPr txBox="1">
            <a:spLocks noGrp="1"/>
          </p:cNvSpPr>
          <p:nvPr>
            <p:ph type="body" idx="1"/>
          </p:nvPr>
        </p:nvSpPr>
        <p:spPr>
          <a:xfrm>
            <a:off x="6900" y="624475"/>
            <a:ext cx="9144000" cy="45189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Comic Sans MS"/>
              <a:buChar char="●"/>
            </a:pPr>
            <a:r>
              <a:rPr lang="en" sz="2000">
                <a:latin typeface="Comic Sans MS"/>
                <a:ea typeface="Comic Sans MS"/>
                <a:cs typeface="Comic Sans MS"/>
                <a:sym typeface="Comic Sans MS"/>
              </a:rPr>
              <a:t>In our example, only setter and getter member functions have access to the data members, and can manipulate them.</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55600" algn="l" rtl="0">
              <a:spcBef>
                <a:spcPts val="1200"/>
              </a:spcBef>
              <a:spcAft>
                <a:spcPts val="0"/>
              </a:spcAft>
              <a:buSzPts val="2000"/>
              <a:buFont typeface="Comic Sans MS"/>
              <a:buChar char="●"/>
            </a:pPr>
            <a:r>
              <a:rPr lang="en" sz="2000">
                <a:latin typeface="Comic Sans MS"/>
                <a:ea typeface="Comic Sans MS"/>
                <a:cs typeface="Comic Sans MS"/>
                <a:sym typeface="Comic Sans MS"/>
              </a:rPr>
              <a:t>By using getAge and getName, we are going to return corresponding name and age of the Person’s object.</a:t>
            </a:r>
            <a:endParaRPr sz="2000">
              <a:latin typeface="Comic Sans MS"/>
              <a:ea typeface="Comic Sans MS"/>
              <a:cs typeface="Comic Sans MS"/>
              <a:sym typeface="Comic Sans MS"/>
            </a:endParaRPr>
          </a:p>
          <a:p>
            <a:pPr marL="1828800" lvl="0" indent="457200" algn="l" rtl="0">
              <a:spcBef>
                <a:spcPts val="1200"/>
              </a:spcBef>
              <a:spcAft>
                <a:spcPts val="0"/>
              </a:spcAft>
              <a:buNone/>
            </a:pPr>
            <a:r>
              <a:rPr lang="en" sz="2000">
                <a:latin typeface="Comic Sans MS"/>
                <a:ea typeface="Comic Sans MS"/>
                <a:cs typeface="Comic Sans MS"/>
                <a:sym typeface="Comic Sans MS"/>
              </a:rPr>
              <a:t>string Person::getName()</a:t>
            </a:r>
            <a:endParaRPr sz="2000">
              <a:latin typeface="Comic Sans MS"/>
              <a:ea typeface="Comic Sans MS"/>
              <a:cs typeface="Comic Sans MS"/>
              <a:sym typeface="Comic Sans MS"/>
            </a:endParaRPr>
          </a:p>
          <a:p>
            <a:pPr marL="1828800" lvl="0" indent="457200" algn="l" rtl="0">
              <a:spcBef>
                <a:spcPts val="1200"/>
              </a:spcBef>
              <a:spcAft>
                <a:spcPts val="0"/>
              </a:spcAft>
              <a:buNone/>
            </a:pPr>
            <a:r>
              <a:rPr lang="en" sz="2000">
                <a:latin typeface="Comic Sans MS"/>
                <a:ea typeface="Comic Sans MS"/>
                <a:cs typeface="Comic Sans MS"/>
                <a:sym typeface="Comic Sans MS"/>
              </a:rPr>
              <a:t>{</a:t>
            </a:r>
            <a:endParaRPr sz="2000">
              <a:latin typeface="Comic Sans MS"/>
              <a:ea typeface="Comic Sans MS"/>
              <a:cs typeface="Comic Sans MS"/>
              <a:sym typeface="Comic Sans MS"/>
            </a:endParaRPr>
          </a:p>
          <a:p>
            <a:pPr marL="1828800" lvl="0" indent="457200" algn="l" rtl="0">
              <a:spcBef>
                <a:spcPts val="1200"/>
              </a:spcBef>
              <a:spcAft>
                <a:spcPts val="0"/>
              </a:spcAft>
              <a:buNone/>
            </a:pPr>
            <a:r>
              <a:rPr lang="en" sz="2000">
                <a:latin typeface="Comic Sans MS"/>
                <a:ea typeface="Comic Sans MS"/>
                <a:cs typeface="Comic Sans MS"/>
                <a:sym typeface="Comic Sans MS"/>
              </a:rPr>
              <a:t>	return name;</a:t>
            </a:r>
            <a:endParaRPr sz="2000">
              <a:latin typeface="Comic Sans MS"/>
              <a:ea typeface="Comic Sans MS"/>
              <a:cs typeface="Comic Sans MS"/>
              <a:sym typeface="Comic Sans MS"/>
            </a:endParaRPr>
          </a:p>
          <a:p>
            <a:pPr marL="1828800" lvl="0" indent="457200" algn="l" rtl="0">
              <a:spcBef>
                <a:spcPts val="1200"/>
              </a:spcBef>
              <a:spcAft>
                <a:spcPts val="0"/>
              </a:spcAft>
              <a:buNone/>
            </a:pPr>
            <a:r>
              <a:rPr lang="en" sz="2000">
                <a:latin typeface="Comic Sans MS"/>
                <a:ea typeface="Comic Sans MS"/>
                <a:cs typeface="Comic Sans MS"/>
                <a:sym typeface="Comic Sans MS"/>
              </a:rPr>
              <a:t>}</a:t>
            </a:r>
            <a:endParaRPr sz="2000">
              <a:latin typeface="Comic Sans MS"/>
              <a:ea typeface="Comic Sans MS"/>
              <a:cs typeface="Comic Sans MS"/>
              <a:sym typeface="Comic Sans MS"/>
            </a:endParaRPr>
          </a:p>
          <a:p>
            <a:pPr marL="0" lvl="0" indent="0" algn="l" rtl="0">
              <a:spcBef>
                <a:spcPts val="1200"/>
              </a:spcBef>
              <a:spcAft>
                <a:spcPts val="1200"/>
              </a:spcAft>
              <a:buNone/>
            </a:pPr>
            <a:endParaRPr sz="200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2550" y="23250"/>
            <a:ext cx="9144000" cy="6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latin typeface="Comic Sans MS"/>
                <a:ea typeface="Comic Sans MS"/>
                <a:cs typeface="Comic Sans MS"/>
                <a:sym typeface="Comic Sans MS"/>
              </a:rPr>
              <a:t>Fundamental Idea - </a:t>
            </a:r>
            <a:r>
              <a:rPr lang="en" sz="2500" b="1">
                <a:latin typeface="Comic Sans MS"/>
                <a:ea typeface="Comic Sans MS"/>
                <a:cs typeface="Comic Sans MS"/>
                <a:sym typeface="Comic Sans MS"/>
              </a:rPr>
              <a:t>Data Abstraction</a:t>
            </a:r>
            <a:endParaRPr sz="2500">
              <a:latin typeface="Comic Sans MS"/>
              <a:ea typeface="Comic Sans MS"/>
              <a:cs typeface="Comic Sans MS"/>
              <a:sym typeface="Comic Sans MS"/>
            </a:endParaRPr>
          </a:p>
        </p:txBody>
      </p:sp>
      <p:sp>
        <p:nvSpPr>
          <p:cNvPr id="65" name="Google Shape;65;p14"/>
          <p:cNvSpPr txBox="1">
            <a:spLocks noGrp="1"/>
          </p:cNvSpPr>
          <p:nvPr>
            <p:ph type="body" idx="1"/>
          </p:nvPr>
        </p:nvSpPr>
        <p:spPr>
          <a:xfrm>
            <a:off x="0" y="773950"/>
            <a:ext cx="9239100" cy="4369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Comic Sans MS"/>
              <a:buChar char="●"/>
            </a:pPr>
            <a:r>
              <a:rPr lang="en" sz="2400" b="1">
                <a:latin typeface="Comic Sans MS"/>
                <a:ea typeface="Comic Sans MS"/>
                <a:cs typeface="Comic Sans MS"/>
                <a:sym typeface="Comic Sans MS"/>
              </a:rPr>
              <a:t>Data Abstraction</a:t>
            </a:r>
            <a:r>
              <a:rPr lang="en" sz="2400">
                <a:latin typeface="Comic Sans MS"/>
                <a:ea typeface="Comic Sans MS"/>
                <a:cs typeface="Comic Sans MS"/>
                <a:sym typeface="Comic Sans MS"/>
              </a:rPr>
              <a:t> - Separation of interface and implementation</a:t>
            </a: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 sz="2400" b="1">
                <a:latin typeface="Comic Sans MS"/>
                <a:ea typeface="Comic Sans MS"/>
                <a:cs typeface="Comic Sans MS"/>
                <a:sym typeface="Comic Sans MS"/>
              </a:rPr>
              <a:t>Interface </a:t>
            </a:r>
            <a:r>
              <a:rPr lang="en" sz="2400">
                <a:latin typeface="Comic Sans MS"/>
                <a:ea typeface="Comic Sans MS"/>
                <a:cs typeface="Comic Sans MS"/>
                <a:sym typeface="Comic Sans MS"/>
              </a:rPr>
              <a:t> -Operations that users of the Class can execute</a:t>
            </a: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 sz="2400" b="1">
                <a:latin typeface="Comic Sans MS"/>
                <a:ea typeface="Comic Sans MS"/>
                <a:cs typeface="Comic Sans MS"/>
                <a:sym typeface="Comic Sans MS"/>
              </a:rPr>
              <a:t>Implementation : </a:t>
            </a:r>
            <a:endParaRPr sz="2400" b="1">
              <a:latin typeface="Comic Sans MS"/>
              <a:ea typeface="Comic Sans MS"/>
              <a:cs typeface="Comic Sans MS"/>
              <a:sym typeface="Comic Sans MS"/>
            </a:endParaRPr>
          </a:p>
          <a:p>
            <a:pPr marL="914400" lvl="1" indent="-381000" algn="l" rtl="0">
              <a:spcBef>
                <a:spcPts val="0"/>
              </a:spcBef>
              <a:spcAft>
                <a:spcPts val="0"/>
              </a:spcAft>
              <a:buSzPts val="2400"/>
              <a:buFont typeface="Comic Sans MS"/>
              <a:buChar char="○"/>
            </a:pPr>
            <a:r>
              <a:rPr lang="en" sz="2400">
                <a:latin typeface="Comic Sans MS"/>
                <a:ea typeface="Comic Sans MS"/>
                <a:cs typeface="Comic Sans MS"/>
                <a:sym typeface="Comic Sans MS"/>
              </a:rPr>
              <a:t>Data members</a:t>
            </a:r>
            <a:endParaRPr sz="2400">
              <a:latin typeface="Comic Sans MS"/>
              <a:ea typeface="Comic Sans MS"/>
              <a:cs typeface="Comic Sans MS"/>
              <a:sym typeface="Comic Sans MS"/>
            </a:endParaRPr>
          </a:p>
          <a:p>
            <a:pPr marL="914400" lvl="1" indent="-381000" algn="l" rtl="0">
              <a:spcBef>
                <a:spcPts val="0"/>
              </a:spcBef>
              <a:spcAft>
                <a:spcPts val="0"/>
              </a:spcAft>
              <a:buSzPts val="2400"/>
              <a:buFont typeface="Comic Sans MS"/>
              <a:buChar char="○"/>
            </a:pPr>
            <a:r>
              <a:rPr lang="en" sz="2400">
                <a:latin typeface="Comic Sans MS"/>
                <a:ea typeface="Comic Sans MS"/>
                <a:cs typeface="Comic Sans MS"/>
                <a:sym typeface="Comic Sans MS"/>
              </a:rPr>
              <a:t>The bodies of the functions that constitute the interface,</a:t>
            </a:r>
            <a:endParaRPr sz="2400">
              <a:latin typeface="Comic Sans MS"/>
              <a:ea typeface="Comic Sans MS"/>
              <a:cs typeface="Comic Sans MS"/>
              <a:sym typeface="Comic Sans MS"/>
            </a:endParaRPr>
          </a:p>
          <a:p>
            <a:pPr marL="914400" lvl="1" indent="-381000" algn="l" rtl="0">
              <a:spcBef>
                <a:spcPts val="0"/>
              </a:spcBef>
              <a:spcAft>
                <a:spcPts val="0"/>
              </a:spcAft>
              <a:buSzPts val="2400"/>
              <a:buFont typeface="Comic Sans MS"/>
              <a:buChar char="○"/>
            </a:pPr>
            <a:r>
              <a:rPr lang="en" sz="2400">
                <a:latin typeface="Comic Sans MS"/>
                <a:ea typeface="Comic Sans MS"/>
                <a:cs typeface="Comic Sans MS"/>
                <a:sym typeface="Comic Sans MS"/>
              </a:rPr>
              <a:t>Functions needed to define the class that are not intended for general use</a:t>
            </a:r>
            <a:endParaRPr sz="2400">
              <a:latin typeface="Comic Sans MS"/>
              <a:ea typeface="Comic Sans MS"/>
              <a:cs typeface="Comic Sans MS"/>
              <a:sym typeface="Comic Sans MS"/>
            </a:endParaRPr>
          </a:p>
          <a:p>
            <a:pPr marL="457200" lvl="0" indent="0" algn="l" rtl="0">
              <a:spcBef>
                <a:spcPts val="1200"/>
              </a:spcBef>
              <a:spcAft>
                <a:spcPts val="1200"/>
              </a:spcAft>
              <a:buNone/>
            </a:pPr>
            <a:endParaRPr sz="2400" b="1">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xfrm>
            <a:off x="69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Private Access Specifier- Data Hiding</a:t>
            </a:r>
            <a:endParaRPr/>
          </a:p>
        </p:txBody>
      </p:sp>
      <p:sp>
        <p:nvSpPr>
          <p:cNvPr id="175" name="Google Shape;175;p32"/>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1371600" lvl="0" indent="457200" algn="l" rtl="0">
              <a:spcBef>
                <a:spcPts val="0"/>
              </a:spcBef>
              <a:spcAft>
                <a:spcPts val="0"/>
              </a:spcAft>
              <a:buClr>
                <a:schemeClr val="dk2"/>
              </a:buClr>
              <a:buSzPts val="1100"/>
              <a:buFont typeface="Arial"/>
              <a:buNone/>
            </a:pPr>
            <a:r>
              <a:rPr lang="en" sz="2000">
                <a:latin typeface="Comic Sans MS"/>
                <a:ea typeface="Comic Sans MS"/>
                <a:cs typeface="Comic Sans MS"/>
                <a:sym typeface="Comic Sans MS"/>
              </a:rPr>
              <a:t>int Person::getAge()</a:t>
            </a:r>
            <a:endParaRPr sz="2000">
              <a:latin typeface="Comic Sans MS"/>
              <a:ea typeface="Comic Sans MS"/>
              <a:cs typeface="Comic Sans MS"/>
              <a:sym typeface="Comic Sans MS"/>
            </a:endParaRPr>
          </a:p>
          <a:p>
            <a:pPr marL="1371600" lvl="0" indent="457200" algn="l" rtl="0">
              <a:spcBef>
                <a:spcPts val="1200"/>
              </a:spcBef>
              <a:spcAft>
                <a:spcPts val="0"/>
              </a:spcAft>
              <a:buClr>
                <a:schemeClr val="dk2"/>
              </a:buClr>
              <a:buSzPts val="1100"/>
              <a:buFont typeface="Arial"/>
              <a:buNone/>
            </a:pPr>
            <a:r>
              <a:rPr lang="en" sz="2000">
                <a:latin typeface="Comic Sans MS"/>
                <a:ea typeface="Comic Sans MS"/>
                <a:cs typeface="Comic Sans MS"/>
                <a:sym typeface="Comic Sans MS"/>
              </a:rPr>
              <a:t>{</a:t>
            </a:r>
            <a:endParaRPr sz="2000">
              <a:latin typeface="Comic Sans MS"/>
              <a:ea typeface="Comic Sans MS"/>
              <a:cs typeface="Comic Sans MS"/>
              <a:sym typeface="Comic Sans MS"/>
            </a:endParaRPr>
          </a:p>
          <a:p>
            <a:pPr marL="1371600" lvl="0" indent="457200" algn="l" rtl="0">
              <a:spcBef>
                <a:spcPts val="1200"/>
              </a:spcBef>
              <a:spcAft>
                <a:spcPts val="0"/>
              </a:spcAft>
              <a:buClr>
                <a:schemeClr val="dk2"/>
              </a:buClr>
              <a:buSzPts val="1100"/>
              <a:buFont typeface="Arial"/>
              <a:buNone/>
            </a:pPr>
            <a:r>
              <a:rPr lang="en" sz="2000">
                <a:latin typeface="Comic Sans MS"/>
                <a:ea typeface="Comic Sans MS"/>
                <a:cs typeface="Comic Sans MS"/>
                <a:sym typeface="Comic Sans MS"/>
              </a:rPr>
              <a:t>	return age;</a:t>
            </a:r>
            <a:endParaRPr sz="2000">
              <a:latin typeface="Comic Sans MS"/>
              <a:ea typeface="Comic Sans MS"/>
              <a:cs typeface="Comic Sans MS"/>
              <a:sym typeface="Comic Sans MS"/>
            </a:endParaRPr>
          </a:p>
          <a:p>
            <a:pPr marL="1371600" lvl="0" indent="457200" algn="l" rtl="0">
              <a:spcBef>
                <a:spcPts val="1200"/>
              </a:spcBef>
              <a:spcAft>
                <a:spcPts val="0"/>
              </a:spcAft>
              <a:buClr>
                <a:schemeClr val="dk2"/>
              </a:buClr>
              <a:buSzPts val="1100"/>
              <a:buFont typeface="Arial"/>
              <a:buNone/>
            </a:pPr>
            <a:r>
              <a:rPr lang="en" sz="2000">
                <a:latin typeface="Comic Sans MS"/>
                <a:ea typeface="Comic Sans MS"/>
                <a:cs typeface="Comic Sans MS"/>
                <a:sym typeface="Comic Sans MS"/>
              </a:rPr>
              <a:t>}</a:t>
            </a:r>
            <a:endParaRPr sz="2000">
              <a:latin typeface="Comic Sans MS"/>
              <a:ea typeface="Comic Sans MS"/>
              <a:cs typeface="Comic Sans MS"/>
              <a:sym typeface="Comic Sans MS"/>
            </a:endParaRPr>
          </a:p>
          <a:p>
            <a:pPr marL="0" lvl="0" indent="0" algn="l" rtl="0">
              <a:spcBef>
                <a:spcPts val="1200"/>
              </a:spcBef>
              <a:spcAft>
                <a:spcPts val="0"/>
              </a:spcAft>
              <a:buNone/>
            </a:pPr>
            <a:endParaRPr sz="2000"/>
          </a:p>
          <a:p>
            <a:pPr marL="0" lvl="0" indent="0" algn="l" rtl="0">
              <a:spcBef>
                <a:spcPts val="1200"/>
              </a:spcBef>
              <a:spcAft>
                <a:spcPts val="1200"/>
              </a:spcAft>
              <a:buNone/>
            </a:pPr>
            <a:endParaRPr sz="20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3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4"/>
          <p:cNvSpPr txBox="1">
            <a:spLocks noGrp="1"/>
          </p:cNvSpPr>
          <p:nvPr>
            <p:ph type="body" idx="1"/>
          </p:nvPr>
        </p:nvSpPr>
        <p:spPr>
          <a:xfrm>
            <a:off x="6900" y="14875"/>
            <a:ext cx="9144000" cy="5143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Compiler will not allow us to access the private members, and any attempt to run this faulty program would result in an error.</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Now, users cannot modify the data members of a class, and is strictly private.</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To run program correctly, modify the code as:</a:t>
            </a:r>
            <a:endParaRPr>
              <a:latin typeface="Comic Sans MS"/>
              <a:ea typeface="Comic Sans MS"/>
              <a:cs typeface="Comic Sans MS"/>
              <a:sym typeface="Comic Sans MS"/>
            </a:endParaRPr>
          </a:p>
          <a:p>
            <a:pPr marL="1828800" lvl="0" indent="457200" algn="l" rtl="0">
              <a:spcBef>
                <a:spcPts val="1200"/>
              </a:spcBef>
              <a:spcAft>
                <a:spcPts val="0"/>
              </a:spcAft>
              <a:buClr>
                <a:schemeClr val="dk2"/>
              </a:buClr>
              <a:buSzPts val="1100"/>
              <a:buFont typeface="Arial"/>
              <a:buNone/>
            </a:pPr>
            <a:r>
              <a:rPr lang="en">
                <a:latin typeface="Comic Sans MS"/>
                <a:ea typeface="Comic Sans MS"/>
                <a:cs typeface="Comic Sans MS"/>
                <a:sym typeface="Comic Sans MS"/>
              </a:rPr>
              <a:t>int main(void)</a:t>
            </a:r>
            <a:endParaRPr>
              <a:latin typeface="Comic Sans MS"/>
              <a:ea typeface="Comic Sans MS"/>
              <a:cs typeface="Comic Sans MS"/>
              <a:sym typeface="Comic Sans MS"/>
            </a:endParaRPr>
          </a:p>
          <a:p>
            <a:pPr marL="1828800" lvl="0" indent="457200" algn="l" rtl="0">
              <a:spcBef>
                <a:spcPts val="1200"/>
              </a:spcBef>
              <a:spcAft>
                <a:spcPts val="0"/>
              </a:spcAft>
              <a:buClr>
                <a:schemeClr val="dk2"/>
              </a:buClr>
              <a:buSzPts val="1100"/>
              <a:buFont typeface="Arial"/>
              <a:buNone/>
            </a:pPr>
            <a:r>
              <a:rPr lang="en">
                <a:latin typeface="Comic Sans MS"/>
                <a:ea typeface="Comic Sans MS"/>
                <a:cs typeface="Comic Sans MS"/>
                <a:sym typeface="Comic Sans MS"/>
              </a:rPr>
              <a:t>{</a:t>
            </a:r>
            <a:endParaRPr>
              <a:latin typeface="Comic Sans MS"/>
              <a:ea typeface="Comic Sans MS"/>
              <a:cs typeface="Comic Sans MS"/>
              <a:sym typeface="Comic Sans MS"/>
            </a:endParaRPr>
          </a:p>
          <a:p>
            <a:pPr marL="1828800" lvl="0" indent="457200" algn="l" rtl="0">
              <a:spcBef>
                <a:spcPts val="1200"/>
              </a:spcBef>
              <a:spcAft>
                <a:spcPts val="0"/>
              </a:spcAft>
              <a:buClr>
                <a:schemeClr val="dk2"/>
              </a:buClr>
              <a:buSzPts val="1100"/>
              <a:buFont typeface="Arial"/>
              <a:buNone/>
            </a:pPr>
            <a:r>
              <a:rPr lang="en">
                <a:latin typeface="Comic Sans MS"/>
                <a:ea typeface="Comic Sans MS"/>
                <a:cs typeface="Comic Sans MS"/>
                <a:sym typeface="Comic Sans MS"/>
              </a:rPr>
              <a:t>	Person bob;	</a:t>
            </a:r>
            <a:endParaRPr>
              <a:latin typeface="Comic Sans MS"/>
              <a:ea typeface="Comic Sans MS"/>
              <a:cs typeface="Comic Sans MS"/>
              <a:sym typeface="Comic Sans MS"/>
            </a:endParaRPr>
          </a:p>
          <a:p>
            <a:pPr marL="1828800" lvl="0" indent="457200" algn="l" rtl="0">
              <a:spcBef>
                <a:spcPts val="1200"/>
              </a:spcBef>
              <a:spcAft>
                <a:spcPts val="0"/>
              </a:spcAft>
              <a:buClr>
                <a:schemeClr val="dk2"/>
              </a:buClr>
              <a:buSzPts val="1100"/>
              <a:buFont typeface="Arial"/>
              <a:buNone/>
            </a:pPr>
            <a:r>
              <a:rPr lang="en">
                <a:latin typeface="Comic Sans MS"/>
                <a:ea typeface="Comic Sans MS"/>
                <a:cs typeface="Comic Sans MS"/>
                <a:sym typeface="Comic Sans MS"/>
              </a:rPr>
              <a:t>	bob.setName("Bob");</a:t>
            </a:r>
            <a:endParaRPr>
              <a:latin typeface="Comic Sans MS"/>
              <a:ea typeface="Comic Sans MS"/>
              <a:cs typeface="Comic Sans MS"/>
              <a:sym typeface="Comic Sans MS"/>
            </a:endParaRPr>
          </a:p>
          <a:p>
            <a:pPr marL="1828800" lvl="0" indent="457200" algn="l" rtl="0">
              <a:spcBef>
                <a:spcPts val="1200"/>
              </a:spcBef>
              <a:spcAft>
                <a:spcPts val="0"/>
              </a:spcAft>
              <a:buClr>
                <a:schemeClr val="dk2"/>
              </a:buClr>
              <a:buSzPts val="1100"/>
              <a:buFont typeface="Arial"/>
              <a:buNone/>
            </a:pPr>
            <a:r>
              <a:rPr lang="en">
                <a:latin typeface="Comic Sans MS"/>
                <a:ea typeface="Comic Sans MS"/>
                <a:cs typeface="Comic Sans MS"/>
                <a:sym typeface="Comic Sans MS"/>
              </a:rPr>
              <a:t>	bob.setAge(27);	</a:t>
            </a:r>
            <a:endParaRPr>
              <a:latin typeface="Comic Sans MS"/>
              <a:ea typeface="Comic Sans MS"/>
              <a:cs typeface="Comic Sans MS"/>
              <a:sym typeface="Comic Sans MS"/>
            </a:endParaRPr>
          </a:p>
          <a:p>
            <a:pPr marL="1371600" lvl="0" indent="457200" algn="l" rtl="0">
              <a:spcBef>
                <a:spcPts val="1200"/>
              </a:spcBef>
              <a:spcAft>
                <a:spcPts val="0"/>
              </a:spcAft>
              <a:buClr>
                <a:schemeClr val="dk2"/>
              </a:buClr>
              <a:buSzPts val="1100"/>
              <a:buFont typeface="Arial"/>
              <a:buNone/>
            </a:pPr>
            <a:r>
              <a:rPr lang="en">
                <a:latin typeface="Comic Sans MS"/>
                <a:ea typeface="Comic Sans MS"/>
                <a:cs typeface="Comic Sans MS"/>
                <a:sym typeface="Comic Sans MS"/>
              </a:rPr>
              <a:t>cout &lt;&lt;</a:t>
            </a:r>
            <a:r>
              <a:rPr lang="en" b="1">
                <a:latin typeface="Comic Sans MS"/>
                <a:ea typeface="Comic Sans MS"/>
                <a:cs typeface="Comic Sans MS"/>
                <a:sym typeface="Comic Sans MS"/>
              </a:rPr>
              <a:t> bob.getName() </a:t>
            </a:r>
            <a:r>
              <a:rPr lang="en">
                <a:latin typeface="Comic Sans MS"/>
                <a:ea typeface="Comic Sans MS"/>
                <a:cs typeface="Comic Sans MS"/>
                <a:sym typeface="Comic Sans MS"/>
              </a:rPr>
              <a:t>&lt;&lt; " is " &lt;&lt; </a:t>
            </a:r>
            <a:r>
              <a:rPr lang="en" b="1">
                <a:latin typeface="Comic Sans MS"/>
                <a:ea typeface="Comic Sans MS"/>
                <a:cs typeface="Comic Sans MS"/>
                <a:sym typeface="Comic Sans MS"/>
              </a:rPr>
              <a:t>bob.getAge() </a:t>
            </a:r>
            <a:r>
              <a:rPr lang="en">
                <a:latin typeface="Comic Sans MS"/>
                <a:ea typeface="Comic Sans MS"/>
                <a:cs typeface="Comic Sans MS"/>
                <a:sym typeface="Comic Sans MS"/>
              </a:rPr>
              <a:t>&lt;&lt; " years old." &lt;&lt; endl;		</a:t>
            </a:r>
            <a:endParaRPr>
              <a:latin typeface="Comic Sans MS"/>
              <a:ea typeface="Comic Sans MS"/>
              <a:cs typeface="Comic Sans MS"/>
              <a:sym typeface="Comic Sans MS"/>
            </a:endParaRPr>
          </a:p>
          <a:p>
            <a:pPr marL="457200" lvl="0" indent="0" algn="l" rtl="0">
              <a:spcBef>
                <a:spcPts val="1200"/>
              </a:spcBef>
              <a:spcAft>
                <a:spcPts val="0"/>
              </a:spcAft>
              <a:buClr>
                <a:schemeClr val="dk2"/>
              </a:buClr>
              <a:buSzPts val="1100"/>
              <a:buFont typeface="Arial"/>
              <a:buNone/>
            </a:pPr>
            <a:r>
              <a:rPr lang="en">
                <a:latin typeface="Comic Sans MS"/>
                <a:ea typeface="Comic Sans MS"/>
                <a:cs typeface="Comic Sans MS"/>
                <a:sym typeface="Comic Sans MS"/>
              </a:rPr>
              <a:t>}</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0" algn="l" rtl="0">
              <a:spcBef>
                <a:spcPts val="1200"/>
              </a:spcBef>
              <a:spcAft>
                <a:spcPts val="1200"/>
              </a:spcAft>
              <a:buNone/>
            </a:pPr>
            <a:endParaRPr>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title"/>
          </p:nvPr>
        </p:nvSpPr>
        <p:spPr>
          <a:xfrm>
            <a:off x="-69300" y="-121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Constructors</a:t>
            </a:r>
            <a:endParaRPr/>
          </a:p>
        </p:txBody>
      </p:sp>
      <p:sp>
        <p:nvSpPr>
          <p:cNvPr id="191" name="Google Shape;191;p35"/>
          <p:cNvSpPr txBox="1">
            <a:spLocks noGrp="1"/>
          </p:cNvSpPr>
          <p:nvPr>
            <p:ph type="body" idx="1"/>
          </p:nvPr>
        </p:nvSpPr>
        <p:spPr>
          <a:xfrm>
            <a:off x="0" y="642950"/>
            <a:ext cx="9206400" cy="4500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Comic Sans MS"/>
              <a:buChar char="●"/>
            </a:pPr>
            <a:r>
              <a:rPr lang="en" sz="2000">
                <a:latin typeface="Comic Sans MS"/>
                <a:ea typeface="Comic Sans MS"/>
                <a:cs typeface="Comic Sans MS"/>
                <a:sym typeface="Comic Sans MS"/>
              </a:rPr>
              <a:t>As an exercise, let’s try to execute the program, Person.cpp, without initializing the variables in the class instantiation.</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55600" algn="l" rtl="0">
              <a:spcBef>
                <a:spcPts val="1200"/>
              </a:spcBef>
              <a:spcAft>
                <a:spcPts val="0"/>
              </a:spcAft>
              <a:buSzPts val="2000"/>
              <a:buFont typeface="Comic Sans MS"/>
              <a:buChar char="●"/>
            </a:pPr>
            <a:r>
              <a:rPr lang="en" sz="2000">
                <a:latin typeface="Comic Sans MS"/>
                <a:ea typeface="Comic Sans MS"/>
                <a:cs typeface="Comic Sans MS"/>
                <a:sym typeface="Comic Sans MS"/>
              </a:rPr>
              <a:t>In this case, compiler would execute the program successfully, however, the result would not be what we would like to have.</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55600" algn="l" rtl="0">
              <a:spcBef>
                <a:spcPts val="1200"/>
              </a:spcBef>
              <a:spcAft>
                <a:spcPts val="0"/>
              </a:spcAft>
              <a:buSzPts val="2000"/>
              <a:buFont typeface="Comic Sans MS"/>
              <a:buChar char="●"/>
            </a:pPr>
            <a:r>
              <a:rPr lang="en" sz="2000">
                <a:latin typeface="Comic Sans MS"/>
                <a:ea typeface="Comic Sans MS"/>
                <a:cs typeface="Comic Sans MS"/>
                <a:sym typeface="Comic Sans MS"/>
              </a:rPr>
              <a:t>The name variable would be a blank value, while age would contain some garbage values.</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0" algn="l" rtl="0">
              <a:spcBef>
                <a:spcPts val="1200"/>
              </a:spcBef>
              <a:spcAft>
                <a:spcPts val="1200"/>
              </a:spcAft>
              <a:buNone/>
            </a:pPr>
            <a:endParaRPr sz="200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6"/>
          <p:cNvSpPr txBox="1">
            <a:spLocks noGrp="1"/>
          </p:cNvSpPr>
          <p:nvPr>
            <p:ph type="title"/>
          </p:nvPr>
        </p:nvSpPr>
        <p:spPr>
          <a:xfrm>
            <a:off x="69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Constructors - What are they?</a:t>
            </a:r>
            <a:endParaRPr/>
          </a:p>
        </p:txBody>
      </p:sp>
      <p:sp>
        <p:nvSpPr>
          <p:cNvPr id="197" name="Google Shape;197;p36"/>
          <p:cNvSpPr txBox="1">
            <a:spLocks noGrp="1"/>
          </p:cNvSpPr>
          <p:nvPr>
            <p:ph type="body" idx="1"/>
          </p:nvPr>
        </p:nvSpPr>
        <p:spPr>
          <a:xfrm>
            <a:off x="6900" y="700675"/>
            <a:ext cx="9144000" cy="4442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Comic Sans MS"/>
              <a:buChar char="●"/>
            </a:pPr>
            <a:r>
              <a:rPr lang="en" sz="2000">
                <a:latin typeface="Comic Sans MS"/>
                <a:ea typeface="Comic Sans MS"/>
                <a:cs typeface="Comic Sans MS"/>
                <a:sym typeface="Comic Sans MS"/>
              </a:rPr>
              <a:t>C++ automatically calls a constructor for each object that’s created, which helps to ensure that objects are initialized properly before they’re used in a program.</a:t>
            </a:r>
            <a:endParaRPr sz="2000">
              <a:latin typeface="Comic Sans MS"/>
              <a:ea typeface="Comic Sans MS"/>
              <a:cs typeface="Comic Sans MS"/>
              <a:sym typeface="Comic Sans MS"/>
            </a:endParaRPr>
          </a:p>
          <a:p>
            <a:pPr marL="457200" lvl="0" indent="0" algn="l" rtl="0">
              <a:spcBef>
                <a:spcPts val="1200"/>
              </a:spcBef>
              <a:spcAft>
                <a:spcPts val="0"/>
              </a:spcAft>
              <a:buClr>
                <a:schemeClr val="dk2"/>
              </a:buClr>
              <a:buSzPts val="1100"/>
              <a:buFont typeface="Arial"/>
              <a:buNone/>
            </a:pPr>
            <a:endParaRPr sz="2000">
              <a:latin typeface="Comic Sans MS"/>
              <a:ea typeface="Comic Sans MS"/>
              <a:cs typeface="Comic Sans MS"/>
              <a:sym typeface="Comic Sans MS"/>
            </a:endParaRPr>
          </a:p>
          <a:p>
            <a:pPr marL="457200" lvl="0" indent="-355600" algn="l" rtl="0">
              <a:spcBef>
                <a:spcPts val="1200"/>
              </a:spcBef>
              <a:spcAft>
                <a:spcPts val="0"/>
              </a:spcAft>
              <a:buSzPts val="2000"/>
              <a:buFont typeface="Comic Sans MS"/>
              <a:buChar char="●"/>
            </a:pPr>
            <a:r>
              <a:rPr lang="en" sz="2000">
                <a:latin typeface="Comic Sans MS"/>
                <a:ea typeface="Comic Sans MS"/>
                <a:cs typeface="Comic Sans MS"/>
                <a:sym typeface="Comic Sans MS"/>
              </a:rPr>
              <a:t>If a class does not explicitly include constructors, the compiler provides a default constructor with no parameters.</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55600" algn="l" rtl="0">
              <a:spcBef>
                <a:spcPts val="1200"/>
              </a:spcBef>
              <a:spcAft>
                <a:spcPts val="0"/>
              </a:spcAft>
              <a:buSzPts val="2000"/>
              <a:buFont typeface="Comic Sans MS"/>
              <a:buChar char="●"/>
            </a:pPr>
            <a:r>
              <a:rPr lang="en" sz="2000">
                <a:latin typeface="Comic Sans MS"/>
                <a:ea typeface="Comic Sans MS"/>
                <a:cs typeface="Comic Sans MS"/>
                <a:sym typeface="Comic Sans MS"/>
              </a:rPr>
              <a:t>For data members that are objects of other classes, the default constructor implicitly calls each data member’s default constructor to ensure that the data member is initialized properly.</a:t>
            </a:r>
            <a:endParaRPr sz="2000">
              <a:latin typeface="Comic Sans MS"/>
              <a:ea typeface="Comic Sans MS"/>
              <a:cs typeface="Comic Sans MS"/>
              <a:sym typeface="Comic Sans MS"/>
            </a:endParaRPr>
          </a:p>
          <a:p>
            <a:pPr marL="0" lvl="0" indent="0" algn="l" rtl="0">
              <a:spcBef>
                <a:spcPts val="1200"/>
              </a:spcBef>
              <a:spcAft>
                <a:spcPts val="0"/>
              </a:spcAft>
              <a:buNone/>
            </a:pP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0" lvl="0" indent="0" algn="l" rtl="0">
              <a:spcBef>
                <a:spcPts val="1200"/>
              </a:spcBef>
              <a:spcAft>
                <a:spcPts val="0"/>
              </a:spcAft>
              <a:buNone/>
            </a:pPr>
            <a:endParaRPr sz="2000">
              <a:latin typeface="Comic Sans MS"/>
              <a:ea typeface="Comic Sans MS"/>
              <a:cs typeface="Comic Sans MS"/>
              <a:sym typeface="Comic Sans MS"/>
            </a:endParaRPr>
          </a:p>
          <a:p>
            <a:pPr marL="0" lvl="0" indent="0" algn="l" rtl="0">
              <a:spcBef>
                <a:spcPts val="1200"/>
              </a:spcBef>
              <a:spcAft>
                <a:spcPts val="1200"/>
              </a:spcAft>
              <a:buNone/>
            </a:pPr>
            <a:endParaRPr sz="20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7"/>
          <p:cNvSpPr txBox="1">
            <a:spLocks noGrp="1"/>
          </p:cNvSpPr>
          <p:nvPr>
            <p:ph type="title"/>
          </p:nvPr>
        </p:nvSpPr>
        <p:spPr>
          <a:xfrm>
            <a:off x="-69300" y="-121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Constructor - Definition</a:t>
            </a:r>
            <a:endParaRPr/>
          </a:p>
        </p:txBody>
      </p:sp>
      <p:sp>
        <p:nvSpPr>
          <p:cNvPr id="203" name="Google Shape;203;p37"/>
          <p:cNvSpPr txBox="1">
            <a:spLocks noGrp="1"/>
          </p:cNvSpPr>
          <p:nvPr>
            <p:ph type="body" idx="1"/>
          </p:nvPr>
        </p:nvSpPr>
        <p:spPr>
          <a:xfrm>
            <a:off x="6900" y="624475"/>
            <a:ext cx="9144000" cy="45189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Char char="●"/>
            </a:pPr>
            <a:r>
              <a:rPr lang="en">
                <a:latin typeface="Comic Sans MS"/>
                <a:ea typeface="Comic Sans MS"/>
                <a:cs typeface="Comic Sans MS"/>
                <a:sym typeface="Comic Sans MS"/>
              </a:rPr>
              <a:t>A constructor is a special member function that must be defined with the same </a:t>
            </a:r>
            <a:r>
              <a:rPr lang="en" b="1">
                <a:latin typeface="Comic Sans MS"/>
                <a:ea typeface="Comic Sans MS"/>
                <a:cs typeface="Comic Sans MS"/>
                <a:sym typeface="Comic Sans MS"/>
              </a:rPr>
              <a:t>so that the compiler can distinguish it from the class’s other member functions.</a:t>
            </a:r>
            <a:endParaRPr b="1">
              <a:latin typeface="Comic Sans MS"/>
              <a:ea typeface="Comic Sans MS"/>
              <a:cs typeface="Comic Sans MS"/>
              <a:sym typeface="Comic Sans MS"/>
            </a:endParaRPr>
          </a:p>
          <a:p>
            <a:pPr marL="457200" lvl="0" indent="0" algn="l" rtl="0">
              <a:spcBef>
                <a:spcPts val="1200"/>
              </a:spcBef>
              <a:spcAft>
                <a:spcPts val="0"/>
              </a:spcAft>
              <a:buNone/>
            </a:pPr>
            <a:endParaRPr b="1">
              <a:latin typeface="Comic Sans MS"/>
              <a:ea typeface="Comic Sans MS"/>
              <a:cs typeface="Comic Sans MS"/>
              <a:sym typeface="Comic Sans MS"/>
            </a:endParaRPr>
          </a:p>
          <a:p>
            <a:pPr marL="457200" lvl="0" indent="-342900" algn="l" rtl="0">
              <a:spcBef>
                <a:spcPts val="1200"/>
              </a:spcBef>
              <a:spcAft>
                <a:spcPts val="0"/>
              </a:spcAft>
              <a:buSzPts val="1800"/>
              <a:buChar char="●"/>
            </a:pPr>
            <a:r>
              <a:rPr lang="en">
                <a:latin typeface="Comic Sans MS"/>
                <a:ea typeface="Comic Sans MS"/>
                <a:cs typeface="Comic Sans MS"/>
                <a:sym typeface="Comic Sans MS"/>
              </a:rPr>
              <a:t>An important difference between constructor and other member functions is that </a:t>
            </a:r>
            <a:r>
              <a:rPr lang="en" b="1">
                <a:latin typeface="Comic Sans MS"/>
                <a:ea typeface="Comic Sans MS"/>
                <a:cs typeface="Comic Sans MS"/>
                <a:sym typeface="Comic Sans MS"/>
              </a:rPr>
              <a:t>constructor cannot return any value and cannot specify a return type, not even void.</a:t>
            </a:r>
            <a:endParaRPr b="1">
              <a:latin typeface="Comic Sans MS"/>
              <a:ea typeface="Comic Sans MS"/>
              <a:cs typeface="Comic Sans MS"/>
              <a:sym typeface="Comic Sans MS"/>
            </a:endParaRPr>
          </a:p>
          <a:p>
            <a:pPr marL="457200" lvl="0" indent="0" algn="l" rtl="0">
              <a:spcBef>
                <a:spcPts val="1200"/>
              </a:spcBef>
              <a:spcAft>
                <a:spcPts val="0"/>
              </a:spcAft>
              <a:buNone/>
            </a:pPr>
            <a:endParaRPr b="1">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Constructors are normally declared public.</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If a constructor is not declared inside a class, C++ automatically provides a default constructor.</a:t>
            </a:r>
            <a:endParaRPr>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8"/>
          <p:cNvSpPr txBox="1">
            <a:spLocks noGrp="1"/>
          </p:cNvSpPr>
          <p:nvPr>
            <p:ph type="title"/>
          </p:nvPr>
        </p:nvSpPr>
        <p:spPr>
          <a:xfrm>
            <a:off x="-693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Types of Constructors</a:t>
            </a:r>
            <a:endParaRPr/>
          </a:p>
        </p:txBody>
      </p:sp>
      <p:pic>
        <p:nvPicPr>
          <p:cNvPr id="209" name="Google Shape;209;p38"/>
          <p:cNvPicPr preferRelativeResize="0"/>
          <p:nvPr/>
        </p:nvPicPr>
        <p:blipFill>
          <a:blip r:embed="rId3">
            <a:alphaModFix/>
          </a:blip>
          <a:stretch>
            <a:fillRect/>
          </a:stretch>
        </p:blipFill>
        <p:spPr>
          <a:xfrm>
            <a:off x="0" y="789125"/>
            <a:ext cx="9206326" cy="4354375"/>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9"/>
          <p:cNvSpPr txBox="1">
            <a:spLocks noGrp="1"/>
          </p:cNvSpPr>
          <p:nvPr>
            <p:ph type="title"/>
          </p:nvPr>
        </p:nvSpPr>
        <p:spPr>
          <a:xfrm>
            <a:off x="6900" y="-121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Default Consturctor - Implicit</a:t>
            </a:r>
            <a:endParaRPr/>
          </a:p>
        </p:txBody>
      </p:sp>
      <p:sp>
        <p:nvSpPr>
          <p:cNvPr id="215" name="Google Shape;215;p39"/>
          <p:cNvSpPr txBox="1">
            <a:spLocks noGrp="1"/>
          </p:cNvSpPr>
          <p:nvPr>
            <p:ph type="body" idx="1"/>
          </p:nvPr>
        </p:nvSpPr>
        <p:spPr>
          <a:xfrm>
            <a:off x="6900" y="624475"/>
            <a:ext cx="9076200" cy="4518900"/>
          </a:xfrm>
          <a:prstGeom prst="rect">
            <a:avLst/>
          </a:prstGeom>
        </p:spPr>
        <p:txBody>
          <a:bodyPr spcFirstLastPara="1" wrap="square" lIns="91425" tIns="91425" rIns="91425" bIns="91425" anchor="t" anchorCtr="0">
            <a:normAutofit lnSpcReduction="10000"/>
          </a:bodyPr>
          <a:lstStyle/>
          <a:p>
            <a:pPr marL="457200" lvl="0" indent="-355600" algn="l" rtl="0">
              <a:spcBef>
                <a:spcPts val="0"/>
              </a:spcBef>
              <a:spcAft>
                <a:spcPts val="0"/>
              </a:spcAft>
              <a:buSzPts val="2000"/>
              <a:buChar char="●"/>
            </a:pPr>
            <a:r>
              <a:rPr lang="en" sz="2000">
                <a:latin typeface="Comic Sans MS"/>
                <a:ea typeface="Comic Sans MS"/>
                <a:cs typeface="Comic Sans MS"/>
                <a:sym typeface="Comic Sans MS"/>
              </a:rPr>
              <a:t>Constructors </a:t>
            </a:r>
            <a:r>
              <a:rPr lang="en" sz="2000" b="1">
                <a:latin typeface="Comic Sans MS"/>
                <a:ea typeface="Comic Sans MS"/>
                <a:cs typeface="Comic Sans MS"/>
                <a:sym typeface="Comic Sans MS"/>
              </a:rPr>
              <a:t>without any argument</a:t>
            </a:r>
            <a:r>
              <a:rPr lang="en" sz="2000">
                <a:latin typeface="Comic Sans MS"/>
                <a:ea typeface="Comic Sans MS"/>
                <a:cs typeface="Comic Sans MS"/>
                <a:sym typeface="Comic Sans MS"/>
              </a:rPr>
              <a:t> is known as </a:t>
            </a:r>
            <a:r>
              <a:rPr lang="en" sz="2000" b="1">
                <a:latin typeface="Comic Sans MS"/>
                <a:ea typeface="Comic Sans MS"/>
                <a:cs typeface="Comic Sans MS"/>
                <a:sym typeface="Comic Sans MS"/>
              </a:rPr>
              <a:t>Default Constructor.</a:t>
            </a:r>
            <a:endParaRPr sz="2000" b="1">
              <a:latin typeface="Comic Sans MS"/>
              <a:ea typeface="Comic Sans MS"/>
              <a:cs typeface="Comic Sans MS"/>
              <a:sym typeface="Comic Sans MS"/>
            </a:endParaRPr>
          </a:p>
          <a:p>
            <a:pPr marL="457200" lvl="0" indent="0" algn="l" rtl="0">
              <a:spcBef>
                <a:spcPts val="1200"/>
              </a:spcBef>
              <a:spcAft>
                <a:spcPts val="0"/>
              </a:spcAft>
              <a:buNone/>
            </a:pPr>
            <a:endParaRPr sz="2000" b="1">
              <a:latin typeface="Comic Sans MS"/>
              <a:ea typeface="Comic Sans MS"/>
              <a:cs typeface="Comic Sans MS"/>
              <a:sym typeface="Comic Sans MS"/>
            </a:endParaRPr>
          </a:p>
          <a:p>
            <a:pPr marL="457200" lvl="0" indent="-355600" algn="l" rtl="0">
              <a:spcBef>
                <a:spcPts val="1200"/>
              </a:spcBef>
              <a:spcAft>
                <a:spcPts val="0"/>
              </a:spcAft>
              <a:buSzPts val="2000"/>
              <a:buFont typeface="Comic Sans MS"/>
              <a:buChar char="●"/>
            </a:pPr>
            <a:r>
              <a:rPr lang="en" sz="2000">
                <a:latin typeface="Comic Sans MS"/>
                <a:ea typeface="Comic Sans MS"/>
                <a:cs typeface="Comic Sans MS"/>
                <a:sym typeface="Comic Sans MS"/>
              </a:rPr>
              <a:t>C++ compiler implicitly creates a default constructor in a class, if that class does not have user defined constructor.</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55600" algn="l" rtl="0">
              <a:spcBef>
                <a:spcPts val="1200"/>
              </a:spcBef>
              <a:spcAft>
                <a:spcPts val="0"/>
              </a:spcAft>
              <a:buSzPts val="2000"/>
              <a:buFont typeface="Comic Sans MS"/>
              <a:buChar char="●"/>
            </a:pPr>
            <a:r>
              <a:rPr lang="en" sz="2000">
                <a:latin typeface="Comic Sans MS"/>
                <a:ea typeface="Comic Sans MS"/>
                <a:cs typeface="Comic Sans MS"/>
                <a:sym typeface="Comic Sans MS"/>
              </a:rPr>
              <a:t>Default Constructor does not initialize the class data members, but does call the default constructor for each data member that’s an object of another class</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55600" algn="l" rtl="0">
              <a:spcBef>
                <a:spcPts val="1200"/>
              </a:spcBef>
              <a:spcAft>
                <a:spcPts val="0"/>
              </a:spcAft>
              <a:buSzPts val="2000"/>
              <a:buFont typeface="Comic Sans MS"/>
              <a:buChar char="●"/>
            </a:pPr>
            <a:r>
              <a:rPr lang="en" sz="2000">
                <a:latin typeface="Comic Sans MS"/>
                <a:ea typeface="Comic Sans MS"/>
                <a:cs typeface="Comic Sans MS"/>
                <a:sym typeface="Comic Sans MS"/>
              </a:rPr>
              <a:t>An uninitialized variable contains an undefined (“garbage”) value.</a:t>
            </a:r>
            <a:endParaRPr sz="2000">
              <a:latin typeface="Comic Sans MS"/>
              <a:ea typeface="Comic Sans MS"/>
              <a:cs typeface="Comic Sans MS"/>
              <a:sym typeface="Comic Sans MS"/>
            </a:endParaRPr>
          </a:p>
          <a:p>
            <a:pPr marL="457200" lvl="0" indent="0" algn="l" rtl="0">
              <a:spcBef>
                <a:spcPts val="1200"/>
              </a:spcBef>
              <a:spcAft>
                <a:spcPts val="1200"/>
              </a:spcAft>
              <a:buNone/>
            </a:pPr>
            <a:endParaRPr sz="200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0"/>
          <p:cNvSpPr txBox="1">
            <a:spLocks noGrp="1"/>
          </p:cNvSpPr>
          <p:nvPr>
            <p:ph type="title"/>
          </p:nvPr>
        </p:nvSpPr>
        <p:spPr>
          <a:xfrm>
            <a:off x="-69300" y="-121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Default Constructor - Explicit</a:t>
            </a:r>
            <a:endParaRPr/>
          </a:p>
        </p:txBody>
      </p:sp>
      <p:sp>
        <p:nvSpPr>
          <p:cNvPr id="221" name="Google Shape;221;p40"/>
          <p:cNvSpPr txBox="1">
            <a:spLocks noGrp="1"/>
          </p:cNvSpPr>
          <p:nvPr>
            <p:ph type="body" idx="1"/>
          </p:nvPr>
        </p:nvSpPr>
        <p:spPr>
          <a:xfrm>
            <a:off x="6900" y="548275"/>
            <a:ext cx="9144000" cy="4595100"/>
          </a:xfrm>
          <a:prstGeom prst="rect">
            <a:avLst/>
          </a:prstGeom>
        </p:spPr>
        <p:txBody>
          <a:bodyPr spcFirstLastPara="1" wrap="square" lIns="91425" tIns="91425" rIns="91425" bIns="91425" anchor="t" anchorCtr="0">
            <a:normAutofit fontScale="85000" lnSpcReduction="10000"/>
          </a:bodyPr>
          <a:lstStyle/>
          <a:p>
            <a:pPr marL="457200" lvl="0" indent="-334327" algn="l" rtl="0">
              <a:spcBef>
                <a:spcPts val="0"/>
              </a:spcBef>
              <a:spcAft>
                <a:spcPts val="0"/>
              </a:spcAft>
              <a:buSzPct val="100000"/>
              <a:buFont typeface="Comic Sans MS"/>
              <a:buChar char="●"/>
            </a:pPr>
            <a:r>
              <a:rPr lang="en">
                <a:latin typeface="Comic Sans MS"/>
                <a:ea typeface="Comic Sans MS"/>
                <a:cs typeface="Comic Sans MS"/>
                <a:sym typeface="Comic Sans MS"/>
              </a:rPr>
              <a:t>A Constructor can be defined explicitly, by the user.</a:t>
            </a:r>
            <a:endParaRPr>
              <a:latin typeface="Comic Sans MS"/>
              <a:ea typeface="Comic Sans MS"/>
              <a:cs typeface="Comic Sans MS"/>
              <a:sym typeface="Comic Sans MS"/>
            </a:endParaRPr>
          </a:p>
          <a:p>
            <a:pPr marL="457200" lvl="0" indent="-334327" algn="l" rtl="0">
              <a:spcBef>
                <a:spcPts val="0"/>
              </a:spcBef>
              <a:spcAft>
                <a:spcPts val="0"/>
              </a:spcAft>
              <a:buSzPct val="100000"/>
              <a:buFont typeface="Comic Sans MS"/>
              <a:buChar char="●"/>
            </a:pPr>
            <a:r>
              <a:rPr lang="en">
                <a:latin typeface="Comic Sans MS"/>
                <a:ea typeface="Comic Sans MS"/>
                <a:cs typeface="Comic Sans MS"/>
                <a:sym typeface="Comic Sans MS"/>
              </a:rPr>
              <a:t>If such constructor does not take any parameter, then it’s considered as default constructor.</a:t>
            </a:r>
            <a:endParaRPr>
              <a:latin typeface="Comic Sans MS"/>
              <a:ea typeface="Comic Sans MS"/>
              <a:cs typeface="Comic Sans MS"/>
              <a:sym typeface="Comic Sans MS"/>
            </a:endParaRPr>
          </a:p>
          <a:p>
            <a:pPr marL="457200" lvl="0" indent="-334327" algn="l" rtl="0">
              <a:spcBef>
                <a:spcPts val="0"/>
              </a:spcBef>
              <a:spcAft>
                <a:spcPts val="0"/>
              </a:spcAft>
              <a:buSzPct val="100000"/>
              <a:buFont typeface="Comic Sans MS"/>
              <a:buChar char="●"/>
            </a:pPr>
            <a:r>
              <a:rPr lang="en">
                <a:latin typeface="Comic Sans MS"/>
                <a:ea typeface="Comic Sans MS"/>
                <a:cs typeface="Comic Sans MS"/>
                <a:sym typeface="Comic Sans MS"/>
              </a:rPr>
              <a:t>In Person class, the default constructor can be created explicitly as:</a:t>
            </a:r>
            <a:endParaRPr>
              <a:latin typeface="Comic Sans MS"/>
              <a:ea typeface="Comic Sans MS"/>
              <a:cs typeface="Comic Sans MS"/>
              <a:sym typeface="Comic Sans MS"/>
            </a:endParaRPr>
          </a:p>
          <a:p>
            <a:pPr marL="0" lvl="0" indent="0" algn="l" rtl="0">
              <a:spcBef>
                <a:spcPts val="1200"/>
              </a:spcBef>
              <a:spcAft>
                <a:spcPts val="0"/>
              </a:spcAft>
              <a:buNone/>
            </a:pPr>
            <a:r>
              <a:rPr lang="en">
                <a:latin typeface="Comic Sans MS"/>
                <a:ea typeface="Comic Sans MS"/>
                <a:cs typeface="Comic Sans MS"/>
                <a:sym typeface="Comic Sans MS"/>
              </a:rPr>
              <a:t>				Class Person</a:t>
            </a:r>
            <a:endParaRPr>
              <a:latin typeface="Comic Sans MS"/>
              <a:ea typeface="Comic Sans MS"/>
              <a:cs typeface="Comic Sans MS"/>
              <a:sym typeface="Comic Sans MS"/>
            </a:endParaRPr>
          </a:p>
          <a:p>
            <a:pPr marL="0" lvl="0" indent="0" algn="l" rtl="0">
              <a:spcBef>
                <a:spcPts val="1200"/>
              </a:spcBef>
              <a:spcAft>
                <a:spcPts val="0"/>
              </a:spcAft>
              <a:buNone/>
            </a:pPr>
            <a:r>
              <a:rPr lang="en">
                <a:latin typeface="Comic Sans MS"/>
                <a:ea typeface="Comic Sans MS"/>
                <a:cs typeface="Comic Sans MS"/>
                <a:sym typeface="Comic Sans MS"/>
              </a:rPr>
              <a:t>				{ </a:t>
            </a:r>
            <a:endParaRPr>
              <a:latin typeface="Comic Sans MS"/>
              <a:ea typeface="Comic Sans MS"/>
              <a:cs typeface="Comic Sans MS"/>
              <a:sym typeface="Comic Sans MS"/>
            </a:endParaRPr>
          </a:p>
          <a:p>
            <a:pPr marL="0" lvl="0" indent="0" algn="l" rtl="0">
              <a:spcBef>
                <a:spcPts val="1200"/>
              </a:spcBef>
              <a:spcAft>
                <a:spcPts val="0"/>
              </a:spcAft>
              <a:buNone/>
            </a:pPr>
            <a:r>
              <a:rPr lang="en">
                <a:latin typeface="Comic Sans MS"/>
                <a:ea typeface="Comic Sans MS"/>
                <a:cs typeface="Comic Sans MS"/>
                <a:sym typeface="Comic Sans MS"/>
              </a:rPr>
              <a:t>					Person(); // no argument</a:t>
            </a:r>
            <a:endParaRPr>
              <a:latin typeface="Comic Sans MS"/>
              <a:ea typeface="Comic Sans MS"/>
              <a:cs typeface="Comic Sans MS"/>
              <a:sym typeface="Comic Sans MS"/>
            </a:endParaRPr>
          </a:p>
          <a:p>
            <a:pPr marL="0" lvl="0" indent="0" algn="l" rtl="0">
              <a:spcBef>
                <a:spcPts val="1200"/>
              </a:spcBef>
              <a:spcAft>
                <a:spcPts val="0"/>
              </a:spcAft>
              <a:buNone/>
            </a:pPr>
            <a:r>
              <a:rPr lang="en">
                <a:latin typeface="Comic Sans MS"/>
                <a:ea typeface="Comic Sans MS"/>
                <a:cs typeface="Comic Sans MS"/>
                <a:sym typeface="Comic Sans MS"/>
              </a:rPr>
              <a:t>				}</a:t>
            </a:r>
            <a:endParaRPr>
              <a:latin typeface="Comic Sans MS"/>
              <a:ea typeface="Comic Sans MS"/>
              <a:cs typeface="Comic Sans MS"/>
              <a:sym typeface="Comic Sans MS"/>
            </a:endParaRPr>
          </a:p>
          <a:p>
            <a:pPr marL="0" lvl="0" indent="0" algn="l" rtl="0">
              <a:spcBef>
                <a:spcPts val="1200"/>
              </a:spcBef>
              <a:spcAft>
                <a:spcPts val="0"/>
              </a:spcAft>
              <a:buNone/>
            </a:pPr>
            <a:r>
              <a:rPr lang="en">
                <a:latin typeface="Comic Sans MS"/>
                <a:ea typeface="Comic Sans MS"/>
                <a:cs typeface="Comic Sans MS"/>
                <a:sym typeface="Comic Sans MS"/>
              </a:rPr>
              <a:t>				Person::Person()</a:t>
            </a:r>
            <a:endParaRPr>
              <a:latin typeface="Comic Sans MS"/>
              <a:ea typeface="Comic Sans MS"/>
              <a:cs typeface="Comic Sans MS"/>
              <a:sym typeface="Comic Sans MS"/>
            </a:endParaRPr>
          </a:p>
          <a:p>
            <a:pPr marL="0" lvl="0" indent="0" algn="l" rtl="0">
              <a:spcBef>
                <a:spcPts val="1200"/>
              </a:spcBef>
              <a:spcAft>
                <a:spcPts val="0"/>
              </a:spcAft>
              <a:buNone/>
            </a:pPr>
            <a:r>
              <a:rPr lang="en">
                <a:latin typeface="Comic Sans MS"/>
                <a:ea typeface="Comic Sans MS"/>
                <a:cs typeface="Comic Sans MS"/>
                <a:sym typeface="Comic Sans MS"/>
              </a:rPr>
              <a:t>				{</a:t>
            </a:r>
            <a:endParaRPr>
              <a:latin typeface="Comic Sans MS"/>
              <a:ea typeface="Comic Sans MS"/>
              <a:cs typeface="Comic Sans MS"/>
              <a:sym typeface="Comic Sans MS"/>
            </a:endParaRPr>
          </a:p>
          <a:p>
            <a:pPr marL="0" lvl="0" indent="0" algn="l" rtl="0">
              <a:spcBef>
                <a:spcPts val="1200"/>
              </a:spcBef>
              <a:spcAft>
                <a:spcPts val="0"/>
              </a:spcAft>
              <a:buNone/>
            </a:pPr>
            <a:r>
              <a:rPr lang="en">
                <a:latin typeface="Comic Sans MS"/>
                <a:ea typeface="Comic Sans MS"/>
                <a:cs typeface="Comic Sans MS"/>
                <a:sym typeface="Comic Sans MS"/>
              </a:rPr>
              <a:t>						// If variables are not initialized, then they will have garbage values for integer types and blank value for string type</a:t>
            </a:r>
            <a:endParaRPr>
              <a:latin typeface="Comic Sans MS"/>
              <a:ea typeface="Comic Sans MS"/>
              <a:cs typeface="Comic Sans MS"/>
              <a:sym typeface="Comic Sans MS"/>
            </a:endParaRPr>
          </a:p>
          <a:p>
            <a:pPr marL="0" lvl="0" indent="0" algn="l" rtl="0">
              <a:spcBef>
                <a:spcPts val="1200"/>
              </a:spcBef>
              <a:spcAft>
                <a:spcPts val="1200"/>
              </a:spcAft>
              <a:buNone/>
            </a:pPr>
            <a:r>
              <a:rPr lang="en">
                <a:latin typeface="Comic Sans MS"/>
                <a:ea typeface="Comic Sans MS"/>
                <a:cs typeface="Comic Sans MS"/>
                <a:sym typeface="Comic Sans MS"/>
              </a:rPr>
              <a:t>			}</a:t>
            </a:r>
            <a:endParaRPr>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1"/>
          <p:cNvSpPr txBox="1">
            <a:spLocks noGrp="1"/>
          </p:cNvSpPr>
          <p:nvPr>
            <p:ph type="title"/>
          </p:nvPr>
        </p:nvSpPr>
        <p:spPr>
          <a:xfrm>
            <a:off x="69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Parametrized Constructor</a:t>
            </a:r>
            <a:endParaRPr/>
          </a:p>
        </p:txBody>
      </p:sp>
      <p:sp>
        <p:nvSpPr>
          <p:cNvPr id="227" name="Google Shape;227;p41"/>
          <p:cNvSpPr txBox="1">
            <a:spLocks noGrp="1"/>
          </p:cNvSpPr>
          <p:nvPr>
            <p:ph type="body" idx="1"/>
          </p:nvPr>
        </p:nvSpPr>
        <p:spPr>
          <a:xfrm>
            <a:off x="6900" y="700675"/>
            <a:ext cx="9144000" cy="4442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Comic Sans MS"/>
              <a:buChar char="●"/>
            </a:pPr>
            <a:r>
              <a:rPr lang="en" sz="2000">
                <a:latin typeface="Comic Sans MS"/>
                <a:ea typeface="Comic Sans MS"/>
                <a:cs typeface="Comic Sans MS"/>
                <a:sym typeface="Comic Sans MS"/>
              </a:rPr>
              <a:t>Constructor defined with at least one argument.</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55600" algn="l" rtl="0">
              <a:spcBef>
                <a:spcPts val="1200"/>
              </a:spcBef>
              <a:spcAft>
                <a:spcPts val="0"/>
              </a:spcAft>
              <a:buSzPts val="2000"/>
              <a:buFont typeface="Comic Sans MS"/>
              <a:buChar char="●"/>
            </a:pPr>
            <a:r>
              <a:rPr lang="en" sz="2000">
                <a:latin typeface="Comic Sans MS"/>
                <a:ea typeface="Comic Sans MS"/>
                <a:cs typeface="Comic Sans MS"/>
                <a:sym typeface="Comic Sans MS"/>
              </a:rPr>
              <a:t>In this case, compiler does not create any implicit default constructor for that class.</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55600" algn="l" rtl="0">
              <a:spcBef>
                <a:spcPts val="1200"/>
              </a:spcBef>
              <a:spcAft>
                <a:spcPts val="0"/>
              </a:spcAft>
              <a:buSzPts val="2000"/>
              <a:buFont typeface="Comic Sans MS"/>
              <a:buChar char="●"/>
            </a:pPr>
            <a:r>
              <a:rPr lang="en" sz="2000">
                <a:latin typeface="Comic Sans MS"/>
                <a:ea typeface="Comic Sans MS"/>
                <a:cs typeface="Comic Sans MS"/>
                <a:sym typeface="Comic Sans MS"/>
              </a:rPr>
              <a:t>C++11 can force to issue a default constructor, even if we have created a constructo with an argument.</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55600" algn="l" rtl="0">
              <a:spcBef>
                <a:spcPts val="1200"/>
              </a:spcBef>
              <a:spcAft>
                <a:spcPts val="0"/>
              </a:spcAft>
              <a:buSzPts val="2000"/>
              <a:buFont typeface="Comic Sans MS"/>
              <a:buChar char="●"/>
            </a:pPr>
            <a:r>
              <a:rPr lang="en" sz="2000">
                <a:latin typeface="Comic Sans MS"/>
                <a:ea typeface="Comic Sans MS"/>
                <a:cs typeface="Comic Sans MS"/>
                <a:sym typeface="Comic Sans MS"/>
              </a:rPr>
              <a:t>The number of arguments passed inside a parameterized constructor must be initialized, when the object is created.</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0" lvl="0" indent="0" algn="l" rtl="0">
              <a:spcBef>
                <a:spcPts val="1200"/>
              </a:spcBef>
              <a:spcAft>
                <a:spcPts val="1200"/>
              </a:spcAft>
              <a:buNone/>
            </a:pPr>
            <a:endParaRPr sz="200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69300" y="-12175"/>
            <a:ext cx="8520600" cy="85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3500">
                <a:latin typeface="Comic Sans MS"/>
                <a:ea typeface="Comic Sans MS"/>
                <a:cs typeface="Comic Sans MS"/>
                <a:sym typeface="Comic Sans MS"/>
              </a:rPr>
              <a:t>Fundamental Idea - </a:t>
            </a:r>
            <a:r>
              <a:rPr lang="en" sz="3500" b="1">
                <a:latin typeface="Comic Sans MS"/>
                <a:ea typeface="Comic Sans MS"/>
                <a:cs typeface="Comic Sans MS"/>
                <a:sym typeface="Comic Sans MS"/>
              </a:rPr>
              <a:t>Encapsulation</a:t>
            </a:r>
            <a:endParaRPr sz="3500">
              <a:latin typeface="Comic Sans MS"/>
              <a:ea typeface="Comic Sans MS"/>
              <a:cs typeface="Comic Sans MS"/>
              <a:sym typeface="Comic Sans MS"/>
            </a:endParaRPr>
          </a:p>
          <a:p>
            <a:pPr marL="0" lvl="0" indent="0" algn="l" rtl="0">
              <a:spcBef>
                <a:spcPts val="0"/>
              </a:spcBef>
              <a:spcAft>
                <a:spcPts val="0"/>
              </a:spcAft>
              <a:buNone/>
            </a:pPr>
            <a:endParaRPr sz="3500"/>
          </a:p>
        </p:txBody>
      </p:sp>
      <p:sp>
        <p:nvSpPr>
          <p:cNvPr id="71" name="Google Shape;71;p15"/>
          <p:cNvSpPr txBox="1">
            <a:spLocks noGrp="1"/>
          </p:cNvSpPr>
          <p:nvPr>
            <p:ph type="body" idx="1"/>
          </p:nvPr>
        </p:nvSpPr>
        <p:spPr>
          <a:xfrm>
            <a:off x="0" y="838325"/>
            <a:ext cx="9144000" cy="43053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Comic Sans MS"/>
              <a:buChar char="●"/>
            </a:pPr>
            <a:r>
              <a:rPr lang="en" sz="2400">
                <a:latin typeface="Comic Sans MS"/>
                <a:ea typeface="Comic Sans MS"/>
                <a:cs typeface="Comic Sans MS"/>
                <a:sym typeface="Comic Sans MS"/>
              </a:rPr>
              <a:t>Separating Class Interface and Implementation</a:t>
            </a:r>
            <a:endParaRPr sz="2400">
              <a:latin typeface="Comic Sans MS"/>
              <a:ea typeface="Comic Sans MS"/>
              <a:cs typeface="Comic Sans MS"/>
              <a:sym typeface="Comic Sans MS"/>
            </a:endParaRPr>
          </a:p>
          <a:p>
            <a:pPr marL="457200" lvl="0" indent="0" algn="l" rtl="0">
              <a:spcBef>
                <a:spcPts val="1200"/>
              </a:spcBef>
              <a:spcAft>
                <a:spcPts val="0"/>
              </a:spcAft>
              <a:buNone/>
            </a:pPr>
            <a:endParaRPr sz="2400">
              <a:latin typeface="Comic Sans MS"/>
              <a:ea typeface="Comic Sans MS"/>
              <a:cs typeface="Comic Sans MS"/>
              <a:sym typeface="Comic Sans MS"/>
            </a:endParaRPr>
          </a:p>
          <a:p>
            <a:pPr marL="457200" lvl="0" indent="-381000" algn="l" rtl="0">
              <a:spcBef>
                <a:spcPts val="1200"/>
              </a:spcBef>
              <a:spcAft>
                <a:spcPts val="0"/>
              </a:spcAft>
              <a:buSzPts val="2400"/>
              <a:buFont typeface="Comic Sans MS"/>
              <a:buChar char="●"/>
            </a:pPr>
            <a:r>
              <a:rPr lang="en" sz="2400">
                <a:latin typeface="Comic Sans MS"/>
                <a:ea typeface="Comic Sans MS"/>
                <a:cs typeface="Comic Sans MS"/>
                <a:sym typeface="Comic Sans MS"/>
              </a:rPr>
              <a:t>Hiding the Implenetation Details from the Users.</a:t>
            </a:r>
            <a:endParaRPr sz="2400">
              <a:latin typeface="Comic Sans MS"/>
              <a:ea typeface="Comic Sans MS"/>
              <a:cs typeface="Comic Sans MS"/>
              <a:sym typeface="Comic Sans MS"/>
            </a:endParaRPr>
          </a:p>
          <a:p>
            <a:pPr marL="457200" lvl="0" indent="0" algn="l" rtl="0">
              <a:spcBef>
                <a:spcPts val="1200"/>
              </a:spcBef>
              <a:spcAft>
                <a:spcPts val="0"/>
              </a:spcAft>
              <a:buNone/>
            </a:pPr>
            <a:endParaRPr sz="2400">
              <a:latin typeface="Comic Sans MS"/>
              <a:ea typeface="Comic Sans MS"/>
              <a:cs typeface="Comic Sans MS"/>
              <a:sym typeface="Comic Sans MS"/>
            </a:endParaRPr>
          </a:p>
          <a:p>
            <a:pPr marL="457200" lvl="0" indent="-381000" algn="l" rtl="0">
              <a:spcBef>
                <a:spcPts val="1200"/>
              </a:spcBef>
              <a:spcAft>
                <a:spcPts val="0"/>
              </a:spcAft>
              <a:buSzPts val="2400"/>
              <a:buFont typeface="Comic Sans MS"/>
              <a:buChar char="●"/>
            </a:pPr>
            <a:r>
              <a:rPr lang="en" sz="2400">
                <a:latin typeface="Comic Sans MS"/>
                <a:ea typeface="Comic Sans MS"/>
                <a:cs typeface="Comic Sans MS"/>
                <a:sym typeface="Comic Sans MS"/>
              </a:rPr>
              <a:t>Users of Class can user the interface, but have no access to the implementation.</a:t>
            </a:r>
            <a:endParaRPr sz="2400">
              <a:latin typeface="Comic Sans MS"/>
              <a:ea typeface="Comic Sans MS"/>
              <a:cs typeface="Comic Sans MS"/>
              <a:sym typeface="Comic Sans MS"/>
            </a:endParaRPr>
          </a:p>
          <a:p>
            <a:pPr marL="457200" lvl="0" indent="0" algn="l" rtl="0">
              <a:spcBef>
                <a:spcPts val="1200"/>
              </a:spcBef>
              <a:spcAft>
                <a:spcPts val="0"/>
              </a:spcAft>
              <a:buNone/>
            </a:pPr>
            <a:endParaRPr sz="2400">
              <a:latin typeface="Comic Sans MS"/>
              <a:ea typeface="Comic Sans MS"/>
              <a:cs typeface="Comic Sans MS"/>
              <a:sym typeface="Comic Sans MS"/>
            </a:endParaRPr>
          </a:p>
          <a:p>
            <a:pPr marL="457200" lvl="0" indent="0" algn="l" rtl="0">
              <a:spcBef>
                <a:spcPts val="1200"/>
              </a:spcBef>
              <a:spcAft>
                <a:spcPts val="1200"/>
              </a:spcAft>
              <a:buNone/>
            </a:pPr>
            <a:endParaRPr sz="240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2"/>
          <p:cNvSpPr txBox="1">
            <a:spLocks noGrp="1"/>
          </p:cNvSpPr>
          <p:nvPr>
            <p:ph type="title"/>
          </p:nvPr>
        </p:nvSpPr>
        <p:spPr>
          <a:xfrm>
            <a:off x="311700" y="445025"/>
            <a:ext cx="8520600" cy="635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AND PRACTICE EXERCISES</a:t>
            </a: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3"/>
          <p:cNvSpPr txBox="1">
            <a:spLocks noGrp="1"/>
          </p:cNvSpPr>
          <p:nvPr>
            <p:ph type="body" idx="1"/>
          </p:nvPr>
        </p:nvSpPr>
        <p:spPr>
          <a:xfrm>
            <a:off x="6900" y="-125"/>
            <a:ext cx="91440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latin typeface="Comic Sans MS"/>
              <a:ea typeface="Comic Sans MS"/>
              <a:cs typeface="Comic Sans MS"/>
              <a:sym typeface="Comic Sans MS"/>
            </a:endParaRPr>
          </a:p>
          <a:p>
            <a:pPr marL="0" lvl="0" indent="0" algn="l" rtl="0">
              <a:spcBef>
                <a:spcPts val="1200"/>
              </a:spcBef>
              <a:spcAft>
                <a:spcPts val="0"/>
              </a:spcAft>
              <a:buClr>
                <a:schemeClr val="dk2"/>
              </a:buClr>
              <a:buSzPts val="1100"/>
              <a:buFont typeface="Arial"/>
              <a:buNone/>
            </a:pPr>
            <a:r>
              <a:rPr lang="en" sz="2000">
                <a:latin typeface="Comic Sans MS"/>
                <a:ea typeface="Comic Sans MS"/>
                <a:cs typeface="Comic Sans MS"/>
                <a:sym typeface="Comic Sans MS"/>
              </a:rPr>
              <a:t>Fill in the blanks in each of the following:</a:t>
            </a:r>
            <a:endParaRPr sz="2000">
              <a:latin typeface="Comic Sans MS"/>
              <a:ea typeface="Comic Sans MS"/>
              <a:cs typeface="Comic Sans MS"/>
              <a:sym typeface="Comic Sans MS"/>
            </a:endParaRPr>
          </a:p>
          <a:p>
            <a:pPr marL="0" lvl="0" indent="0" algn="l" rtl="0">
              <a:spcBef>
                <a:spcPts val="1200"/>
              </a:spcBef>
              <a:spcAft>
                <a:spcPts val="0"/>
              </a:spcAft>
              <a:buNone/>
            </a:pPr>
            <a:r>
              <a:rPr lang="en" sz="2000">
                <a:latin typeface="Comic Sans MS"/>
                <a:ea typeface="Comic Sans MS"/>
                <a:cs typeface="Comic Sans MS"/>
                <a:sym typeface="Comic Sans MS"/>
              </a:rPr>
              <a:t>a) Every class definition contains the keyword </a:t>
            </a:r>
            <a:r>
              <a:rPr lang="en" sz="2000" u="sng">
                <a:latin typeface="Comic Sans MS"/>
                <a:ea typeface="Comic Sans MS"/>
                <a:cs typeface="Comic Sans MS"/>
                <a:sym typeface="Comic Sans MS"/>
              </a:rPr>
              <a:t>________</a:t>
            </a:r>
            <a:r>
              <a:rPr lang="en" sz="2000">
                <a:latin typeface="Comic Sans MS"/>
                <a:ea typeface="Comic Sans MS"/>
                <a:cs typeface="Comic Sans MS"/>
                <a:sym typeface="Comic Sans MS"/>
              </a:rPr>
              <a:t> followed immediately by the class’s name.</a:t>
            </a:r>
            <a:endParaRPr sz="2000">
              <a:latin typeface="Comic Sans MS"/>
              <a:ea typeface="Comic Sans MS"/>
              <a:cs typeface="Comic Sans MS"/>
              <a:sym typeface="Comic Sans MS"/>
            </a:endParaRPr>
          </a:p>
          <a:p>
            <a:pPr marL="0" lvl="0" indent="0" algn="l" rtl="0">
              <a:spcBef>
                <a:spcPts val="1200"/>
              </a:spcBef>
              <a:spcAft>
                <a:spcPts val="0"/>
              </a:spcAft>
              <a:buNone/>
            </a:pPr>
            <a:r>
              <a:rPr lang="en" sz="2000">
                <a:latin typeface="Comic Sans MS"/>
                <a:ea typeface="Comic Sans MS"/>
                <a:cs typeface="Comic Sans MS"/>
                <a:sym typeface="Comic Sans MS"/>
              </a:rPr>
              <a:t>b) A class definition is typically stored in a file with </a:t>
            </a:r>
            <a:r>
              <a:rPr lang="en" sz="2000" u="sng">
                <a:latin typeface="Comic Sans MS"/>
                <a:ea typeface="Comic Sans MS"/>
                <a:cs typeface="Comic Sans MS"/>
                <a:sym typeface="Comic Sans MS"/>
              </a:rPr>
              <a:t>________</a:t>
            </a:r>
            <a:r>
              <a:rPr lang="en" sz="2000">
                <a:latin typeface="Comic Sans MS"/>
                <a:ea typeface="Comic Sans MS"/>
                <a:cs typeface="Comic Sans MS"/>
                <a:sym typeface="Comic Sans MS"/>
              </a:rPr>
              <a:t>  the filename extension.</a:t>
            </a:r>
            <a:endParaRPr sz="2000">
              <a:latin typeface="Comic Sans MS"/>
              <a:ea typeface="Comic Sans MS"/>
              <a:cs typeface="Comic Sans MS"/>
              <a:sym typeface="Comic Sans MS"/>
            </a:endParaRPr>
          </a:p>
          <a:p>
            <a:pPr marL="0" lvl="0" indent="0" algn="l" rtl="0">
              <a:spcBef>
                <a:spcPts val="1200"/>
              </a:spcBef>
              <a:spcAft>
                <a:spcPts val="0"/>
              </a:spcAft>
              <a:buNone/>
            </a:pPr>
            <a:r>
              <a:rPr lang="en" sz="2000">
                <a:latin typeface="Comic Sans MS"/>
                <a:ea typeface="Comic Sans MS"/>
                <a:cs typeface="Comic Sans MS"/>
                <a:sym typeface="Comic Sans MS"/>
              </a:rPr>
              <a:t>c) Each parameter in a function header specifies both a(n) </a:t>
            </a:r>
            <a:r>
              <a:rPr lang="en" sz="2000" u="sng">
                <a:latin typeface="Comic Sans MS"/>
                <a:ea typeface="Comic Sans MS"/>
                <a:cs typeface="Comic Sans MS"/>
                <a:sym typeface="Comic Sans MS"/>
              </a:rPr>
              <a:t>_______</a:t>
            </a:r>
            <a:r>
              <a:rPr lang="en" sz="2000">
                <a:latin typeface="Comic Sans MS"/>
                <a:ea typeface="Comic Sans MS"/>
                <a:cs typeface="Comic Sans MS"/>
                <a:sym typeface="Comic Sans MS"/>
              </a:rPr>
              <a:t> and a(n) </a:t>
            </a:r>
            <a:r>
              <a:rPr lang="en" sz="2000" u="sng">
                <a:latin typeface="Comic Sans MS"/>
                <a:ea typeface="Comic Sans MS"/>
                <a:cs typeface="Comic Sans MS"/>
                <a:sym typeface="Comic Sans MS"/>
              </a:rPr>
              <a:t>_______</a:t>
            </a:r>
            <a:endParaRPr sz="2000" u="sng">
              <a:latin typeface="Comic Sans MS"/>
              <a:ea typeface="Comic Sans MS"/>
              <a:cs typeface="Comic Sans MS"/>
              <a:sym typeface="Comic Sans MS"/>
            </a:endParaRPr>
          </a:p>
          <a:p>
            <a:pPr marL="0" lvl="0" indent="0" algn="l" rtl="0">
              <a:spcBef>
                <a:spcPts val="1200"/>
              </a:spcBef>
              <a:spcAft>
                <a:spcPts val="0"/>
              </a:spcAft>
              <a:buNone/>
            </a:pPr>
            <a:r>
              <a:rPr lang="en" sz="2000">
                <a:latin typeface="Comic Sans MS"/>
                <a:ea typeface="Comic Sans MS"/>
                <a:cs typeface="Comic Sans MS"/>
                <a:sym typeface="Comic Sans MS"/>
              </a:rPr>
              <a:t>d)  When each object of a class maintains its own version of an attribute, the variable that represents the attribute is also known as a(n) </a:t>
            </a:r>
            <a:r>
              <a:rPr lang="en" sz="2000" u="sng">
                <a:latin typeface="Comic Sans MS"/>
                <a:ea typeface="Comic Sans MS"/>
                <a:cs typeface="Comic Sans MS"/>
                <a:sym typeface="Comic Sans MS"/>
              </a:rPr>
              <a:t>_______.</a:t>
            </a:r>
            <a:endParaRPr sz="2000" u="sng">
              <a:latin typeface="Comic Sans MS"/>
              <a:ea typeface="Comic Sans MS"/>
              <a:cs typeface="Comic Sans MS"/>
              <a:sym typeface="Comic Sans MS"/>
            </a:endParaRPr>
          </a:p>
          <a:p>
            <a:pPr marL="0" lvl="0" indent="0" algn="l" rtl="0">
              <a:spcBef>
                <a:spcPts val="1200"/>
              </a:spcBef>
              <a:spcAft>
                <a:spcPts val="0"/>
              </a:spcAft>
              <a:buNone/>
            </a:pPr>
            <a:r>
              <a:rPr lang="en" sz="2000">
                <a:latin typeface="Comic Sans MS"/>
                <a:ea typeface="Comic Sans MS"/>
                <a:cs typeface="Comic Sans MS"/>
                <a:sym typeface="Comic Sans MS"/>
              </a:rPr>
              <a:t>e) Keyword public is a(n)  </a:t>
            </a:r>
            <a:r>
              <a:rPr lang="en" sz="2000" u="sng">
                <a:latin typeface="Comic Sans MS"/>
                <a:ea typeface="Comic Sans MS"/>
                <a:cs typeface="Comic Sans MS"/>
                <a:sym typeface="Comic Sans MS"/>
              </a:rPr>
              <a:t>_______</a:t>
            </a:r>
            <a:endParaRPr sz="2000" u="sng">
              <a:latin typeface="Comic Sans MS"/>
              <a:ea typeface="Comic Sans MS"/>
              <a:cs typeface="Comic Sans MS"/>
              <a:sym typeface="Comic Sans MS"/>
            </a:endParaRPr>
          </a:p>
          <a:p>
            <a:pPr marL="0" lvl="0" indent="0" algn="l" rtl="0">
              <a:spcBef>
                <a:spcPts val="1200"/>
              </a:spcBef>
              <a:spcAft>
                <a:spcPts val="0"/>
              </a:spcAft>
              <a:buNone/>
            </a:pPr>
            <a:endParaRPr sz="2000">
              <a:latin typeface="Comic Sans MS"/>
              <a:ea typeface="Comic Sans MS"/>
              <a:cs typeface="Comic Sans MS"/>
              <a:sym typeface="Comic Sans MS"/>
            </a:endParaRPr>
          </a:p>
          <a:p>
            <a:pPr marL="0" lvl="0" indent="0" algn="l" rtl="0">
              <a:spcBef>
                <a:spcPts val="1200"/>
              </a:spcBef>
              <a:spcAft>
                <a:spcPts val="0"/>
              </a:spcAft>
              <a:buClr>
                <a:schemeClr val="dk2"/>
              </a:buClr>
              <a:buSzPts val="1100"/>
              <a:buFont typeface="Arial"/>
              <a:buNone/>
            </a:pPr>
            <a:endParaRPr sz="2000">
              <a:latin typeface="Comic Sans MS"/>
              <a:ea typeface="Comic Sans MS"/>
              <a:cs typeface="Comic Sans MS"/>
              <a:sym typeface="Comic Sans MS"/>
            </a:endParaRPr>
          </a:p>
          <a:p>
            <a:pPr marL="0" lvl="0" indent="0" algn="l" rtl="0">
              <a:spcBef>
                <a:spcPts val="1200"/>
              </a:spcBef>
              <a:spcAft>
                <a:spcPts val="1200"/>
              </a:spcAft>
              <a:buNone/>
            </a:pPr>
            <a:endParaRPr sz="200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4"/>
          <p:cNvSpPr txBox="1">
            <a:spLocks noGrp="1"/>
          </p:cNvSpPr>
          <p:nvPr>
            <p:ph type="body" idx="1"/>
          </p:nvPr>
        </p:nvSpPr>
        <p:spPr>
          <a:xfrm>
            <a:off x="6900" y="14875"/>
            <a:ext cx="9144000" cy="514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Comic Sans MS"/>
              <a:ea typeface="Comic Sans MS"/>
              <a:cs typeface="Comic Sans MS"/>
              <a:sym typeface="Comic Sans MS"/>
            </a:endParaRPr>
          </a:p>
          <a:p>
            <a:pPr marL="0" lvl="0" indent="0" algn="l" rtl="0">
              <a:spcBef>
                <a:spcPts val="1200"/>
              </a:spcBef>
              <a:spcAft>
                <a:spcPts val="0"/>
              </a:spcAft>
              <a:buClr>
                <a:schemeClr val="dk2"/>
              </a:buClr>
              <a:buSzPts val="1100"/>
              <a:buFont typeface="Arial"/>
              <a:buNone/>
            </a:pPr>
            <a:r>
              <a:rPr lang="en">
                <a:latin typeface="Comic Sans MS"/>
                <a:ea typeface="Comic Sans MS"/>
                <a:cs typeface="Comic Sans MS"/>
                <a:sym typeface="Comic Sans MS"/>
              </a:rPr>
              <a:t>f) Return type </a:t>
            </a:r>
            <a:r>
              <a:rPr lang="en" u="sng">
                <a:latin typeface="Comic Sans MS"/>
                <a:ea typeface="Comic Sans MS"/>
                <a:cs typeface="Comic Sans MS"/>
                <a:sym typeface="Comic Sans MS"/>
              </a:rPr>
              <a:t>_______</a:t>
            </a:r>
            <a:r>
              <a:rPr lang="en">
                <a:latin typeface="Comic Sans MS"/>
                <a:ea typeface="Comic Sans MS"/>
                <a:cs typeface="Comic Sans MS"/>
                <a:sym typeface="Comic Sans MS"/>
              </a:rPr>
              <a:t> indicates that a function will perform a task but will not return any information when it completes its task.</a:t>
            </a:r>
            <a:endParaRPr>
              <a:latin typeface="Comic Sans MS"/>
              <a:ea typeface="Comic Sans MS"/>
              <a:cs typeface="Comic Sans MS"/>
              <a:sym typeface="Comic Sans MS"/>
            </a:endParaRPr>
          </a:p>
          <a:p>
            <a:pPr marL="0" lvl="0" indent="0" algn="l" rtl="0">
              <a:spcBef>
                <a:spcPts val="1200"/>
              </a:spcBef>
              <a:spcAft>
                <a:spcPts val="0"/>
              </a:spcAft>
              <a:buNone/>
            </a:pPr>
            <a:r>
              <a:rPr lang="en">
                <a:latin typeface="Comic Sans MS"/>
                <a:ea typeface="Comic Sans MS"/>
                <a:cs typeface="Comic Sans MS"/>
                <a:sym typeface="Comic Sans MS"/>
              </a:rPr>
              <a:t>g) Function </a:t>
            </a:r>
            <a:r>
              <a:rPr lang="en" u="sng">
                <a:latin typeface="Comic Sans MS"/>
                <a:ea typeface="Comic Sans MS"/>
                <a:cs typeface="Comic Sans MS"/>
                <a:sym typeface="Comic Sans MS"/>
              </a:rPr>
              <a:t>_______</a:t>
            </a:r>
            <a:r>
              <a:rPr lang="en">
                <a:latin typeface="Comic Sans MS"/>
                <a:ea typeface="Comic Sans MS"/>
                <a:cs typeface="Comic Sans MS"/>
                <a:sym typeface="Comic Sans MS"/>
              </a:rPr>
              <a:t> from the &lt;string&gt; library reads characters until a newline character is encountered, then copies those characters into the specified string.</a:t>
            </a:r>
            <a:endParaRPr>
              <a:latin typeface="Comic Sans MS"/>
              <a:ea typeface="Comic Sans MS"/>
              <a:cs typeface="Comic Sans MS"/>
              <a:sym typeface="Comic Sans MS"/>
            </a:endParaRPr>
          </a:p>
          <a:p>
            <a:pPr marL="0" lvl="0" indent="0" algn="l" rtl="0">
              <a:spcBef>
                <a:spcPts val="1200"/>
              </a:spcBef>
              <a:spcAft>
                <a:spcPts val="0"/>
              </a:spcAft>
              <a:buClr>
                <a:schemeClr val="dk2"/>
              </a:buClr>
              <a:buSzPts val="1100"/>
              <a:buFont typeface="Arial"/>
              <a:buNone/>
            </a:pPr>
            <a:r>
              <a:rPr lang="en">
                <a:latin typeface="Comic Sans MS"/>
                <a:ea typeface="Comic Sans MS"/>
                <a:cs typeface="Comic Sans MS"/>
                <a:sym typeface="Comic Sans MS"/>
              </a:rPr>
              <a:t>h) When a member function is defined outside the class definition, the function header must include the class name and the </a:t>
            </a:r>
            <a:r>
              <a:rPr lang="en" u="sng">
                <a:latin typeface="Comic Sans MS"/>
                <a:ea typeface="Comic Sans MS"/>
                <a:cs typeface="Comic Sans MS"/>
                <a:sym typeface="Comic Sans MS"/>
              </a:rPr>
              <a:t>_______</a:t>
            </a:r>
            <a:r>
              <a:rPr lang="en">
                <a:latin typeface="Comic Sans MS"/>
                <a:ea typeface="Comic Sans MS"/>
                <a:cs typeface="Comic Sans MS"/>
                <a:sym typeface="Comic Sans MS"/>
              </a:rPr>
              <a:t>, followed by the function name to “tie” the member function to the class definition.</a:t>
            </a:r>
            <a:endParaRPr>
              <a:latin typeface="Comic Sans MS"/>
              <a:ea typeface="Comic Sans MS"/>
              <a:cs typeface="Comic Sans MS"/>
              <a:sym typeface="Comic Sans MS"/>
            </a:endParaRPr>
          </a:p>
          <a:p>
            <a:pPr marL="0" lvl="0" indent="0" algn="l" rtl="0">
              <a:spcBef>
                <a:spcPts val="1200"/>
              </a:spcBef>
              <a:spcAft>
                <a:spcPts val="0"/>
              </a:spcAft>
              <a:buNone/>
            </a:pPr>
            <a:r>
              <a:rPr lang="en">
                <a:latin typeface="Comic Sans MS"/>
                <a:ea typeface="Comic Sans MS"/>
                <a:cs typeface="Comic Sans MS"/>
                <a:sym typeface="Comic Sans MS"/>
              </a:rPr>
              <a:t>Answers) a) class. b) .h. c) type, name. d) data member. e) access specifier. f) void. g) getline. h) scope resolution operator (::). i) #include.</a:t>
            </a:r>
            <a:endParaRPr>
              <a:latin typeface="Comic Sans MS"/>
              <a:ea typeface="Comic Sans MS"/>
              <a:cs typeface="Comic Sans MS"/>
              <a:sym typeface="Comic Sans MS"/>
            </a:endParaRPr>
          </a:p>
          <a:p>
            <a:pPr marL="0" lvl="0" indent="0" algn="l" rtl="0">
              <a:spcBef>
                <a:spcPts val="1200"/>
              </a:spcBef>
              <a:spcAft>
                <a:spcPts val="1200"/>
              </a:spcAft>
              <a:buNone/>
            </a:pPr>
            <a:endParaRPr>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5"/>
          <p:cNvSpPr txBox="1">
            <a:spLocks noGrp="1"/>
          </p:cNvSpPr>
          <p:nvPr>
            <p:ph type="title"/>
          </p:nvPr>
        </p:nvSpPr>
        <p:spPr>
          <a:xfrm>
            <a:off x="831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True or False</a:t>
            </a:r>
            <a:endParaRPr/>
          </a:p>
        </p:txBody>
      </p:sp>
      <p:sp>
        <p:nvSpPr>
          <p:cNvPr id="248" name="Google Shape;248;p45"/>
          <p:cNvSpPr txBox="1">
            <a:spLocks noGrp="1"/>
          </p:cNvSpPr>
          <p:nvPr>
            <p:ph type="body" idx="1"/>
          </p:nvPr>
        </p:nvSpPr>
        <p:spPr>
          <a:xfrm>
            <a:off x="6900" y="700675"/>
            <a:ext cx="9144000" cy="444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000">
                <a:latin typeface="Comic Sans MS"/>
                <a:ea typeface="Comic Sans MS"/>
                <a:cs typeface="Comic Sans MS"/>
                <a:sym typeface="Comic Sans MS"/>
              </a:rPr>
              <a:t>State whether each of the following is true or false. If false, explain why.</a:t>
            </a:r>
            <a:endParaRPr sz="2000">
              <a:latin typeface="Comic Sans MS"/>
              <a:ea typeface="Comic Sans MS"/>
              <a:cs typeface="Comic Sans MS"/>
              <a:sym typeface="Comic Sans MS"/>
            </a:endParaRPr>
          </a:p>
          <a:p>
            <a:pPr marL="0" lvl="0" indent="0" algn="l" rtl="0">
              <a:spcBef>
                <a:spcPts val="1200"/>
              </a:spcBef>
              <a:spcAft>
                <a:spcPts val="0"/>
              </a:spcAft>
              <a:buClr>
                <a:schemeClr val="dk2"/>
              </a:buClr>
              <a:buSzPts val="1100"/>
              <a:buFont typeface="Arial"/>
              <a:buNone/>
            </a:pPr>
            <a:r>
              <a:rPr lang="en" sz="2000">
                <a:latin typeface="Comic Sans MS"/>
                <a:ea typeface="Comic Sans MS"/>
                <a:cs typeface="Comic Sans MS"/>
                <a:sym typeface="Comic Sans MS"/>
              </a:rPr>
              <a:t>a) By convention, function names begin with a capital letter and all subsequent words in the name begin with a capital letter.</a:t>
            </a:r>
            <a:endParaRPr sz="2000">
              <a:latin typeface="Comic Sans MS"/>
              <a:ea typeface="Comic Sans MS"/>
              <a:cs typeface="Comic Sans MS"/>
              <a:sym typeface="Comic Sans MS"/>
            </a:endParaRPr>
          </a:p>
          <a:p>
            <a:pPr marL="0" lvl="0" indent="0" algn="l" rtl="0">
              <a:spcBef>
                <a:spcPts val="1200"/>
              </a:spcBef>
              <a:spcAft>
                <a:spcPts val="0"/>
              </a:spcAft>
              <a:buNone/>
            </a:pPr>
            <a:r>
              <a:rPr lang="en" sz="2000">
                <a:latin typeface="Comic Sans MS"/>
                <a:ea typeface="Comic Sans MS"/>
                <a:cs typeface="Comic Sans MS"/>
                <a:sym typeface="Comic Sans MS"/>
              </a:rPr>
              <a:t>b) Empty parentheses following a function name in a function prototype indicate that the function does not require any parameters to perform its task.</a:t>
            </a:r>
            <a:endParaRPr sz="2000">
              <a:latin typeface="Comic Sans MS"/>
              <a:ea typeface="Comic Sans MS"/>
              <a:cs typeface="Comic Sans MS"/>
              <a:sym typeface="Comic Sans MS"/>
            </a:endParaRPr>
          </a:p>
          <a:p>
            <a:pPr marL="0" lvl="0" indent="0" algn="l" rtl="0">
              <a:spcBef>
                <a:spcPts val="1200"/>
              </a:spcBef>
              <a:spcAft>
                <a:spcPts val="0"/>
              </a:spcAft>
              <a:buNone/>
            </a:pPr>
            <a:r>
              <a:rPr lang="en" sz="2000">
                <a:latin typeface="Comic Sans MS"/>
                <a:ea typeface="Comic Sans MS"/>
                <a:cs typeface="Comic Sans MS"/>
                <a:sym typeface="Comic Sans MS"/>
              </a:rPr>
              <a:t>c) Data members or member functions declared with access specifier private are accessible to member functions of the class in which they’re declared.</a:t>
            </a:r>
            <a:endParaRPr sz="2000">
              <a:latin typeface="Comic Sans MS"/>
              <a:ea typeface="Comic Sans MS"/>
              <a:cs typeface="Comic Sans MS"/>
              <a:sym typeface="Comic Sans MS"/>
            </a:endParaRPr>
          </a:p>
          <a:p>
            <a:pPr marL="0" lvl="0" indent="0" algn="l" rtl="0">
              <a:spcBef>
                <a:spcPts val="1200"/>
              </a:spcBef>
              <a:spcAft>
                <a:spcPts val="0"/>
              </a:spcAft>
              <a:buClr>
                <a:schemeClr val="dk2"/>
              </a:buClr>
              <a:buSzPts val="1100"/>
              <a:buFont typeface="Arial"/>
              <a:buNone/>
            </a:pPr>
            <a:endParaRPr sz="2000">
              <a:latin typeface="Comic Sans MS"/>
              <a:ea typeface="Comic Sans MS"/>
              <a:cs typeface="Comic Sans MS"/>
              <a:sym typeface="Comic Sans MS"/>
            </a:endParaRPr>
          </a:p>
          <a:p>
            <a:pPr marL="0" lvl="0" indent="0" algn="l" rtl="0">
              <a:spcBef>
                <a:spcPts val="1200"/>
              </a:spcBef>
              <a:spcAft>
                <a:spcPts val="1200"/>
              </a:spcAft>
              <a:buNone/>
            </a:pPr>
            <a:endParaRPr sz="200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6"/>
          <p:cNvSpPr txBox="1">
            <a:spLocks noGrp="1"/>
          </p:cNvSpPr>
          <p:nvPr>
            <p:ph type="title"/>
          </p:nvPr>
        </p:nvSpPr>
        <p:spPr>
          <a:xfrm>
            <a:off x="69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True or False</a:t>
            </a:r>
            <a:endParaRPr/>
          </a:p>
        </p:txBody>
      </p:sp>
      <p:sp>
        <p:nvSpPr>
          <p:cNvPr id="254" name="Google Shape;254;p46"/>
          <p:cNvSpPr txBox="1">
            <a:spLocks noGrp="1"/>
          </p:cNvSpPr>
          <p:nvPr>
            <p:ph type="body" idx="1"/>
          </p:nvPr>
        </p:nvSpPr>
        <p:spPr>
          <a:xfrm>
            <a:off x="6900" y="738700"/>
            <a:ext cx="9144000" cy="445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1100"/>
              <a:buFont typeface="Arial"/>
              <a:buNone/>
            </a:pPr>
            <a:r>
              <a:rPr lang="en" sz="2000">
                <a:latin typeface="Comic Sans MS"/>
                <a:ea typeface="Comic Sans MS"/>
                <a:cs typeface="Comic Sans MS"/>
                <a:sym typeface="Comic Sans MS"/>
              </a:rPr>
              <a:t>d) Variables declared in the body of a particular member function are known as data members and can be used in all member functions of the class.</a:t>
            </a:r>
            <a:endParaRPr sz="2000">
              <a:latin typeface="Comic Sans MS"/>
              <a:ea typeface="Comic Sans MS"/>
              <a:cs typeface="Comic Sans MS"/>
              <a:sym typeface="Comic Sans MS"/>
            </a:endParaRPr>
          </a:p>
          <a:p>
            <a:pPr marL="0" lvl="0" indent="0" algn="l" rtl="0">
              <a:spcBef>
                <a:spcPts val="1200"/>
              </a:spcBef>
              <a:spcAft>
                <a:spcPts val="0"/>
              </a:spcAft>
              <a:buClr>
                <a:schemeClr val="dk2"/>
              </a:buClr>
              <a:buSzPts val="1100"/>
              <a:buFont typeface="Arial"/>
              <a:buNone/>
            </a:pPr>
            <a:r>
              <a:rPr lang="en" sz="2000">
                <a:latin typeface="Comic Sans MS"/>
                <a:ea typeface="Comic Sans MS"/>
                <a:cs typeface="Comic Sans MS"/>
                <a:sym typeface="Comic Sans MS"/>
              </a:rPr>
              <a:t>e) Every function’s body is delimited by left and right braces ({ and }).</a:t>
            </a:r>
            <a:endParaRPr sz="2000">
              <a:latin typeface="Comic Sans MS"/>
              <a:ea typeface="Comic Sans MS"/>
              <a:cs typeface="Comic Sans MS"/>
              <a:sym typeface="Comic Sans MS"/>
            </a:endParaRPr>
          </a:p>
          <a:p>
            <a:pPr marL="0" lvl="0" indent="0" algn="l" rtl="0">
              <a:spcBef>
                <a:spcPts val="1200"/>
              </a:spcBef>
              <a:spcAft>
                <a:spcPts val="0"/>
              </a:spcAft>
              <a:buClr>
                <a:schemeClr val="dk2"/>
              </a:buClr>
              <a:buSzPts val="1100"/>
              <a:buFont typeface="Arial"/>
              <a:buNone/>
            </a:pPr>
            <a:r>
              <a:rPr lang="en" sz="2000">
                <a:latin typeface="Comic Sans MS"/>
                <a:ea typeface="Comic Sans MS"/>
                <a:cs typeface="Comic Sans MS"/>
                <a:sym typeface="Comic Sans MS"/>
              </a:rPr>
              <a:t>f) Any source-code file that contains int main() can be used to execute a program.</a:t>
            </a:r>
            <a:endParaRPr sz="2000">
              <a:latin typeface="Comic Sans MS"/>
              <a:ea typeface="Comic Sans MS"/>
              <a:cs typeface="Comic Sans MS"/>
              <a:sym typeface="Comic Sans MS"/>
            </a:endParaRPr>
          </a:p>
          <a:p>
            <a:pPr marL="0" lvl="0" indent="0" algn="l" rtl="0">
              <a:spcBef>
                <a:spcPts val="1200"/>
              </a:spcBef>
              <a:spcAft>
                <a:spcPts val="0"/>
              </a:spcAft>
              <a:buClr>
                <a:schemeClr val="dk2"/>
              </a:buClr>
              <a:buSzPts val="1100"/>
              <a:buFont typeface="Arial"/>
              <a:buNone/>
            </a:pPr>
            <a:r>
              <a:rPr lang="en" sz="2000">
                <a:latin typeface="Comic Sans MS"/>
                <a:ea typeface="Comic Sans MS"/>
                <a:cs typeface="Comic Sans MS"/>
                <a:sym typeface="Comic Sans MS"/>
              </a:rPr>
              <a:t>g) The types of arguments in a function call must be consistent with the types of the corresponding parameters in the function prototype’s parameter list.</a:t>
            </a:r>
            <a:endParaRPr sz="2000">
              <a:latin typeface="Comic Sans MS"/>
              <a:ea typeface="Comic Sans MS"/>
              <a:cs typeface="Comic Sans MS"/>
              <a:sym typeface="Comic Sans MS"/>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7"/>
          <p:cNvSpPr txBox="1">
            <a:spLocks noGrp="1"/>
          </p:cNvSpPr>
          <p:nvPr>
            <p:ph type="body" idx="1"/>
          </p:nvPr>
        </p:nvSpPr>
        <p:spPr>
          <a:xfrm>
            <a:off x="0" y="396700"/>
            <a:ext cx="9144000" cy="47469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Comic Sans MS"/>
              <a:buAutoNum type="alphaLcParenR"/>
            </a:pPr>
            <a:r>
              <a:rPr lang="en" sz="2000">
                <a:latin typeface="Comic Sans MS"/>
                <a:ea typeface="Comic Sans MS"/>
                <a:cs typeface="Comic Sans MS"/>
                <a:sym typeface="Comic Sans MS"/>
              </a:rPr>
              <a:t>What is the difference between a local variable and a data member?</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55600" algn="l" rtl="0">
              <a:spcBef>
                <a:spcPts val="1200"/>
              </a:spcBef>
              <a:spcAft>
                <a:spcPts val="0"/>
              </a:spcAft>
              <a:buSzPts val="2000"/>
              <a:buFont typeface="Comic Sans MS"/>
              <a:buAutoNum type="alphaLcParenR"/>
            </a:pPr>
            <a:r>
              <a:rPr lang="en" sz="2000">
                <a:latin typeface="Comic Sans MS"/>
                <a:ea typeface="Comic Sans MS"/>
                <a:cs typeface="Comic Sans MS"/>
                <a:sym typeface="Comic Sans MS"/>
              </a:rPr>
              <a:t> Explain the purpose of a function parameter. What’s the difference between a parameter and an argument?</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55600" algn="l" rtl="0">
              <a:spcBef>
                <a:spcPts val="1200"/>
              </a:spcBef>
              <a:spcAft>
                <a:spcPts val="0"/>
              </a:spcAft>
              <a:buSzPts val="2000"/>
              <a:buFont typeface="Comic Sans MS"/>
              <a:buAutoNum type="alphaLcParenR"/>
            </a:pPr>
            <a:r>
              <a:rPr lang="en" sz="2000">
                <a:latin typeface="Comic Sans MS"/>
                <a:ea typeface="Comic Sans MS"/>
                <a:cs typeface="Comic Sans MS"/>
                <a:sym typeface="Comic Sans MS"/>
              </a:rPr>
              <a:t>(Default Constructor) What’s a default constructor? How are an object’s data members initialized if a class has only an implicitly defined default constructor?</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55600" algn="l" rtl="0">
              <a:spcBef>
                <a:spcPts val="1200"/>
              </a:spcBef>
              <a:spcAft>
                <a:spcPts val="0"/>
              </a:spcAft>
              <a:buSzPts val="2000"/>
              <a:buFont typeface="Comic Sans MS"/>
              <a:buAutoNum type="alphaLcParenR"/>
            </a:pPr>
            <a:r>
              <a:rPr lang="en" sz="2000">
                <a:latin typeface="Comic Sans MS"/>
                <a:ea typeface="Comic Sans MS"/>
                <a:cs typeface="Comic Sans MS"/>
                <a:sym typeface="Comic Sans MS"/>
              </a:rPr>
              <a:t>(Data Members) Explain the purpose of a data member.</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0" lvl="0" indent="0" algn="l" rtl="0">
              <a:spcBef>
                <a:spcPts val="1200"/>
              </a:spcBef>
              <a:spcAft>
                <a:spcPts val="1200"/>
              </a:spcAft>
              <a:buNone/>
            </a:pPr>
            <a:endParaRPr sz="200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8"/>
          <p:cNvSpPr txBox="1">
            <a:spLocks noGrp="1"/>
          </p:cNvSpPr>
          <p:nvPr>
            <p:ph type="title"/>
          </p:nvPr>
        </p:nvSpPr>
        <p:spPr>
          <a:xfrm>
            <a:off x="69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Programming Exercises (Refer C++ Dietel and Dietel chapter 3)</a:t>
            </a:r>
            <a:endParaRPr/>
          </a:p>
        </p:txBody>
      </p:sp>
      <p:sp>
        <p:nvSpPr>
          <p:cNvPr id="265" name="Google Shape;265;p48"/>
          <p:cNvSpPr txBox="1">
            <a:spLocks noGrp="1"/>
          </p:cNvSpPr>
          <p:nvPr>
            <p:ph type="body" idx="1"/>
          </p:nvPr>
        </p:nvSpPr>
        <p:spPr>
          <a:xfrm>
            <a:off x="6900" y="700675"/>
            <a:ext cx="9144000" cy="444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omic Sans MS"/>
                <a:ea typeface="Comic Sans MS"/>
                <a:cs typeface="Comic Sans MS"/>
                <a:sym typeface="Comic Sans MS"/>
              </a:rPr>
              <a:t>1&gt; (Employee Class) Create a class called Employee that includes three pieces of information as data members—a first name (type string), a last name (type string) and a monthly salary (type int).  Your class should have a constructor that initializes the three data members. Provide a set and a get function for each data member. If the monthly salary is not positive, set it to 0. </a:t>
            </a:r>
            <a:endParaRPr sz="2000">
              <a:latin typeface="Comic Sans MS"/>
              <a:ea typeface="Comic Sans MS"/>
              <a:cs typeface="Comic Sans MS"/>
              <a:sym typeface="Comic Sans MS"/>
            </a:endParaRPr>
          </a:p>
          <a:p>
            <a:pPr marL="0" lvl="0" indent="0" algn="l" rtl="0">
              <a:spcBef>
                <a:spcPts val="1200"/>
              </a:spcBef>
              <a:spcAft>
                <a:spcPts val="0"/>
              </a:spcAft>
              <a:buNone/>
            </a:pPr>
            <a:r>
              <a:rPr lang="en" sz="2000">
                <a:latin typeface="Comic Sans MS"/>
                <a:ea typeface="Comic Sans MS"/>
                <a:cs typeface="Comic Sans MS"/>
                <a:sym typeface="Comic Sans MS"/>
              </a:rPr>
              <a:t>Write a test program that demonstrates class Employee’s capabilities. Create two Employee objects and display each object’s yearly salary. Then give each Employee a 10 percent raise and display each Employee’s yearly salary again.</a:t>
            </a:r>
            <a:endParaRPr sz="2000">
              <a:latin typeface="Comic Sans MS"/>
              <a:ea typeface="Comic Sans MS"/>
              <a:cs typeface="Comic Sans MS"/>
              <a:sym typeface="Comic Sans MS"/>
            </a:endParaRPr>
          </a:p>
          <a:p>
            <a:pPr marL="0" lvl="0" indent="0" algn="l" rtl="0">
              <a:spcBef>
                <a:spcPts val="1200"/>
              </a:spcBef>
              <a:spcAft>
                <a:spcPts val="1200"/>
              </a:spcAft>
              <a:buNone/>
            </a:pPr>
            <a:endParaRPr sz="200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9"/>
          <p:cNvSpPr txBox="1">
            <a:spLocks noGrp="1"/>
          </p:cNvSpPr>
          <p:nvPr>
            <p:ph type="body" idx="1"/>
          </p:nvPr>
        </p:nvSpPr>
        <p:spPr>
          <a:xfrm>
            <a:off x="6900" y="-61325"/>
            <a:ext cx="9144000" cy="520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latin typeface="Comic Sans MS"/>
                <a:ea typeface="Comic Sans MS"/>
                <a:cs typeface="Comic Sans MS"/>
                <a:sym typeface="Comic Sans MS"/>
              </a:rPr>
              <a:t>2&gt; (Invoice Class) Create a class called Invoice that a hardware store might use to represent an invoice for an item sold at the store. An Invoice should include four data members—a part number (type string), a part description (type string), a quantity of the item being purchased (type int) and a price per item (type int). Your class should have a constructor that initializes the four data members. A constructor that receives multiple arguments is defined with the form:</a:t>
            </a:r>
            <a:endParaRPr>
              <a:latin typeface="Comic Sans MS"/>
              <a:ea typeface="Comic Sans MS"/>
              <a:cs typeface="Comic Sans MS"/>
              <a:sym typeface="Comic Sans MS"/>
            </a:endParaRPr>
          </a:p>
          <a:p>
            <a:pPr marL="0" lvl="0" indent="0" algn="l" rtl="0">
              <a:spcBef>
                <a:spcPts val="1200"/>
              </a:spcBef>
              <a:spcAft>
                <a:spcPts val="0"/>
              </a:spcAft>
              <a:buNone/>
            </a:pPr>
            <a:r>
              <a:rPr lang="en">
                <a:latin typeface="Comic Sans MS"/>
                <a:ea typeface="Comic Sans MS"/>
                <a:cs typeface="Comic Sans MS"/>
                <a:sym typeface="Comic Sans MS"/>
              </a:rPr>
              <a:t>ClassName( TypeName1 parameterName1, TypeName2 parameterName2, ... )</a:t>
            </a:r>
            <a:endParaRPr>
              <a:latin typeface="Comic Sans MS"/>
              <a:ea typeface="Comic Sans MS"/>
              <a:cs typeface="Comic Sans MS"/>
              <a:sym typeface="Comic Sans MS"/>
            </a:endParaRPr>
          </a:p>
          <a:p>
            <a:pPr marL="0" lvl="0" indent="0" algn="l" rtl="0">
              <a:spcBef>
                <a:spcPts val="1200"/>
              </a:spcBef>
              <a:spcAft>
                <a:spcPts val="0"/>
              </a:spcAft>
              <a:buNone/>
            </a:pPr>
            <a:r>
              <a:rPr lang="en">
                <a:latin typeface="Comic Sans MS"/>
                <a:ea typeface="Comic Sans MS"/>
                <a:cs typeface="Comic Sans MS"/>
                <a:sym typeface="Comic Sans MS"/>
              </a:rPr>
              <a:t>Provide a set and a get function for each data member. In addition, provide a member function named getInvoiceAmount that calculates the invoice amount (i.e., multiplies the quantity by the price per item), then returns the amount as an int value. If the quantity is not positive, it should be set to 0. If the price per item is not positive, it should be set to 0. Write a test program that demonstrates class Invoice’s capabilities.</a:t>
            </a:r>
            <a:endParaRPr>
              <a:latin typeface="Comic Sans MS"/>
              <a:ea typeface="Comic Sans MS"/>
              <a:cs typeface="Comic Sans MS"/>
              <a:sym typeface="Comic Sans MS"/>
            </a:endParaRPr>
          </a:p>
          <a:p>
            <a:pPr marL="0" lvl="0" indent="0" algn="l" rtl="0">
              <a:spcBef>
                <a:spcPts val="1200"/>
              </a:spcBef>
              <a:spcAft>
                <a:spcPts val="0"/>
              </a:spcAft>
              <a:buClr>
                <a:schemeClr val="dk2"/>
              </a:buClr>
              <a:buSzPts val="1100"/>
              <a:buFont typeface="Arial"/>
              <a:buNone/>
            </a:pPr>
            <a:endParaRPr>
              <a:latin typeface="Comic Sans MS"/>
              <a:ea typeface="Comic Sans MS"/>
              <a:cs typeface="Comic Sans MS"/>
              <a:sym typeface="Comic Sans MS"/>
            </a:endParaRPr>
          </a:p>
          <a:p>
            <a:pPr marL="0" lvl="0" indent="0" algn="l" rtl="0">
              <a:spcBef>
                <a:spcPts val="1200"/>
              </a:spcBef>
              <a:spcAft>
                <a:spcPts val="1200"/>
              </a:spcAft>
              <a:buNone/>
            </a:pPr>
            <a:endParaRPr>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50"/>
          <p:cNvSpPr txBox="1">
            <a:spLocks noGrp="1"/>
          </p:cNvSpPr>
          <p:nvPr>
            <p:ph type="title"/>
          </p:nvPr>
        </p:nvSpPr>
        <p:spPr>
          <a:xfrm>
            <a:off x="6900" y="-121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Bonus Exercise (Dietel and Dietel 3.16) Chapter 3]</a:t>
            </a:r>
            <a:endParaRPr/>
          </a:p>
        </p:txBody>
      </p:sp>
      <p:sp>
        <p:nvSpPr>
          <p:cNvPr id="276" name="Google Shape;276;p50"/>
          <p:cNvSpPr txBox="1">
            <a:spLocks noGrp="1"/>
          </p:cNvSpPr>
          <p:nvPr>
            <p:ph type="body" idx="1"/>
          </p:nvPr>
        </p:nvSpPr>
        <p:spPr>
          <a:xfrm>
            <a:off x="6900" y="548275"/>
            <a:ext cx="9144000" cy="4595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2000">
                <a:latin typeface="Comic Sans MS"/>
                <a:ea typeface="Comic Sans MS"/>
                <a:cs typeface="Comic Sans MS"/>
                <a:sym typeface="Comic Sans MS"/>
              </a:rPr>
              <a:t>3.16 (Target-Heart-Rate Calculator) While exercising, you can use a heart-rate monitor to see that your heart rate stays within a safe range suggested by your trainers and doctors. According to the American Heart Association (AHA) (www.americanheart.org/presenter.jhtml?identifier=4736), the formula for calculating your maximum heart rate in beats per minute is 220 minus your age in years. Your target heart rate is a range that is 50–85% of your maximum heart rate. [Note: These formulas are estimates provided by the AHA. Maximum and target heart rates may vary based on the health, fitness and gender of the individual. Always consult a physician or qualified health care professional before beginning or modifying an exercise program.]  (On the next slide)</a:t>
            </a:r>
            <a:endParaRPr sz="200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1"/>
          <p:cNvSpPr txBox="1">
            <a:spLocks noGrp="1"/>
          </p:cNvSpPr>
          <p:nvPr>
            <p:ph type="body" idx="1"/>
          </p:nvPr>
        </p:nvSpPr>
        <p:spPr>
          <a:xfrm>
            <a:off x="6900" y="-61325"/>
            <a:ext cx="9144000" cy="520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latin typeface="Comic Sans MS"/>
              <a:ea typeface="Comic Sans MS"/>
              <a:cs typeface="Comic Sans MS"/>
              <a:sym typeface="Comic Sans MS"/>
            </a:endParaRPr>
          </a:p>
          <a:p>
            <a:pPr marL="0" lvl="0" indent="0" algn="l" rtl="0">
              <a:spcBef>
                <a:spcPts val="1200"/>
              </a:spcBef>
              <a:spcAft>
                <a:spcPts val="0"/>
              </a:spcAft>
              <a:buClr>
                <a:schemeClr val="dk2"/>
              </a:buClr>
              <a:buSzPts val="1100"/>
              <a:buFont typeface="Arial"/>
              <a:buNone/>
            </a:pPr>
            <a:r>
              <a:rPr lang="en">
                <a:latin typeface="Comic Sans MS"/>
                <a:ea typeface="Comic Sans MS"/>
                <a:cs typeface="Comic Sans MS"/>
                <a:sym typeface="Comic Sans MS"/>
              </a:rPr>
              <a:t>Create a class called HeartRates. The class attributes should include the person’s first name, last name and date of birth (consisting of separate attributes for the month, day and year of birth). Your class should have a constructor that receives this data as parameters. For each attribute provide set and get functions. The class also should include a function getAge that calculates and returns the person’s age (in years), a function getMaxiumumHeartRate that calculates and returns the person’s maximum heart rate and a function getTargetHeartRate that calculates and returns the person’s target heart rate. Since you do not yet know how to obtain the current date from the computer, function getAge should prompt the user to enter the current month, day and year before calculating  the person’s age. Write an application that prompts for the person’s information, instantiates an object of class HeartRates and prints the information from that object—including the person’s first name, last name and date of birth—then calculates and prints the person’s age in (years), maximum heart rate and target-heart-rate range.</a:t>
            </a:r>
            <a:endParaRPr>
              <a:latin typeface="Comic Sans MS"/>
              <a:ea typeface="Comic Sans MS"/>
              <a:cs typeface="Comic Sans MS"/>
              <a:sym typeface="Comic Sans MS"/>
            </a:endParaRPr>
          </a:p>
          <a:p>
            <a:pPr marL="0" lvl="0" indent="0" algn="l" rtl="0">
              <a:spcBef>
                <a:spcPts val="1200"/>
              </a:spcBef>
              <a:spcAft>
                <a:spcPts val="0"/>
              </a:spcAft>
              <a:buClr>
                <a:schemeClr val="dk2"/>
              </a:buClr>
              <a:buSzPts val="1100"/>
              <a:buFont typeface="Arial"/>
              <a:buNone/>
            </a:pPr>
            <a:endParaRPr>
              <a:latin typeface="Comic Sans MS"/>
              <a:ea typeface="Comic Sans MS"/>
              <a:cs typeface="Comic Sans MS"/>
              <a:sym typeface="Comic Sans MS"/>
            </a:endParaRPr>
          </a:p>
          <a:p>
            <a:pPr marL="0" lvl="0" indent="0" algn="l" rtl="0">
              <a:spcBef>
                <a:spcPts val="1200"/>
              </a:spcBef>
              <a:spcAft>
                <a:spcPts val="1200"/>
              </a:spcAft>
              <a:buNone/>
            </a:pPr>
            <a:endParaRPr>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6900" y="-12175"/>
            <a:ext cx="8520600" cy="85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500"/>
              <a:t>Abstract Data Type</a:t>
            </a:r>
            <a:endParaRPr sz="4500"/>
          </a:p>
        </p:txBody>
      </p:sp>
      <p:sp>
        <p:nvSpPr>
          <p:cNvPr id="77" name="Google Shape;77;p16"/>
          <p:cNvSpPr txBox="1">
            <a:spLocks noGrp="1"/>
          </p:cNvSpPr>
          <p:nvPr>
            <p:ph type="body" idx="1"/>
          </p:nvPr>
        </p:nvSpPr>
        <p:spPr>
          <a:xfrm>
            <a:off x="6900" y="1031925"/>
            <a:ext cx="9144000" cy="4111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Comic Sans MS"/>
              <a:buChar char="●"/>
            </a:pPr>
            <a:r>
              <a:rPr lang="en" sz="2400">
                <a:latin typeface="Comic Sans MS"/>
                <a:ea typeface="Comic Sans MS"/>
                <a:cs typeface="Comic Sans MS"/>
                <a:sym typeface="Comic Sans MS"/>
              </a:rPr>
              <a:t>A class that uses data abstraction and encapsulation defines an abstract data type. </a:t>
            </a:r>
            <a:endParaRPr sz="2400">
              <a:latin typeface="Comic Sans MS"/>
              <a:ea typeface="Comic Sans MS"/>
              <a:cs typeface="Comic Sans MS"/>
              <a:sym typeface="Comic Sans MS"/>
            </a:endParaRPr>
          </a:p>
          <a:p>
            <a:pPr marL="457200" lvl="0" indent="0" algn="l" rtl="0">
              <a:spcBef>
                <a:spcPts val="1200"/>
              </a:spcBef>
              <a:spcAft>
                <a:spcPts val="0"/>
              </a:spcAft>
              <a:buNone/>
            </a:pPr>
            <a:endParaRPr sz="2400">
              <a:latin typeface="Comic Sans MS"/>
              <a:ea typeface="Comic Sans MS"/>
              <a:cs typeface="Comic Sans MS"/>
              <a:sym typeface="Comic Sans MS"/>
            </a:endParaRPr>
          </a:p>
          <a:p>
            <a:pPr marL="457200" lvl="0" indent="-381000" algn="l" rtl="0">
              <a:spcBef>
                <a:spcPts val="1200"/>
              </a:spcBef>
              <a:spcAft>
                <a:spcPts val="0"/>
              </a:spcAft>
              <a:buSzPts val="2400"/>
              <a:buFont typeface="Comic Sans MS"/>
              <a:buChar char="●"/>
            </a:pPr>
            <a:r>
              <a:rPr lang="en" sz="2400">
                <a:latin typeface="Comic Sans MS"/>
                <a:ea typeface="Comic Sans MS"/>
                <a:cs typeface="Comic Sans MS"/>
                <a:sym typeface="Comic Sans MS"/>
              </a:rPr>
              <a:t>Class designer worries about the implementation of the Class.</a:t>
            </a:r>
            <a:endParaRPr sz="2400">
              <a:latin typeface="Comic Sans MS"/>
              <a:ea typeface="Comic Sans MS"/>
              <a:cs typeface="Comic Sans MS"/>
              <a:sym typeface="Comic Sans MS"/>
            </a:endParaRPr>
          </a:p>
          <a:p>
            <a:pPr marL="457200" lvl="0" indent="0" algn="l" rtl="0">
              <a:spcBef>
                <a:spcPts val="1200"/>
              </a:spcBef>
              <a:spcAft>
                <a:spcPts val="0"/>
              </a:spcAft>
              <a:buNone/>
            </a:pPr>
            <a:endParaRPr sz="2400">
              <a:latin typeface="Comic Sans MS"/>
              <a:ea typeface="Comic Sans MS"/>
              <a:cs typeface="Comic Sans MS"/>
              <a:sym typeface="Comic Sans MS"/>
            </a:endParaRPr>
          </a:p>
          <a:p>
            <a:pPr marL="457200" lvl="0" indent="-381000" algn="l" rtl="0">
              <a:spcBef>
                <a:spcPts val="1200"/>
              </a:spcBef>
              <a:spcAft>
                <a:spcPts val="0"/>
              </a:spcAft>
              <a:buSzPts val="2400"/>
              <a:buFont typeface="Comic Sans MS"/>
              <a:buChar char="●"/>
            </a:pPr>
            <a:r>
              <a:rPr lang="en" sz="2400">
                <a:latin typeface="Comic Sans MS"/>
                <a:ea typeface="Comic Sans MS"/>
                <a:cs typeface="Comic Sans MS"/>
                <a:sym typeface="Comic Sans MS"/>
              </a:rPr>
              <a:t>Programmers who use the class need not know how the typeworks, but think abstractly about what the type does.</a:t>
            </a:r>
            <a:endParaRPr sz="2400">
              <a:latin typeface="Comic Sans MS"/>
              <a:ea typeface="Comic Sans MS"/>
              <a:cs typeface="Comic Sans MS"/>
              <a:sym typeface="Comic Sans MS"/>
            </a:endParaRPr>
          </a:p>
          <a:p>
            <a:pPr marL="457200" lvl="0" indent="0" algn="l" rtl="0">
              <a:spcBef>
                <a:spcPts val="1200"/>
              </a:spcBef>
              <a:spcAft>
                <a:spcPts val="1200"/>
              </a:spcAft>
              <a:buNone/>
            </a:pPr>
            <a:endParaRPr sz="240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69300" y="-121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First CPP Class - Define class and member variables and functions</a:t>
            </a:r>
            <a:endParaRPr/>
          </a:p>
        </p:txBody>
      </p:sp>
      <p:sp>
        <p:nvSpPr>
          <p:cNvPr id="83" name="Google Shape;83;p17"/>
          <p:cNvSpPr txBox="1">
            <a:spLocks noGrp="1"/>
          </p:cNvSpPr>
          <p:nvPr>
            <p:ph type="body" idx="1"/>
          </p:nvPr>
        </p:nvSpPr>
        <p:spPr>
          <a:xfrm>
            <a:off x="6900" y="700675"/>
            <a:ext cx="9144000" cy="44427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omic Sans MS"/>
                <a:ea typeface="Comic Sans MS"/>
                <a:cs typeface="Comic Sans MS"/>
                <a:sym typeface="Comic Sans MS"/>
              </a:rPr>
              <a:t>class Person</a:t>
            </a:r>
            <a:endParaRPr sz="2000">
              <a:latin typeface="Comic Sans MS"/>
              <a:ea typeface="Comic Sans MS"/>
              <a:cs typeface="Comic Sans MS"/>
              <a:sym typeface="Comic Sans MS"/>
            </a:endParaRPr>
          </a:p>
          <a:p>
            <a:pPr marL="0" lvl="0" indent="0" algn="l" rtl="0">
              <a:spcBef>
                <a:spcPts val="1200"/>
              </a:spcBef>
              <a:spcAft>
                <a:spcPts val="0"/>
              </a:spcAft>
              <a:buNone/>
            </a:pPr>
            <a:r>
              <a:rPr lang="en" sz="2000">
                <a:latin typeface="Comic Sans MS"/>
                <a:ea typeface="Comic Sans MS"/>
                <a:cs typeface="Comic Sans MS"/>
                <a:sym typeface="Comic Sans MS"/>
              </a:rPr>
              <a:t>{</a:t>
            </a:r>
            <a:endParaRPr sz="2000">
              <a:latin typeface="Comic Sans MS"/>
              <a:ea typeface="Comic Sans MS"/>
              <a:cs typeface="Comic Sans MS"/>
              <a:sym typeface="Comic Sans MS"/>
            </a:endParaRPr>
          </a:p>
          <a:p>
            <a:pPr marL="0" lvl="0" indent="0" algn="l" rtl="0">
              <a:spcBef>
                <a:spcPts val="1200"/>
              </a:spcBef>
              <a:spcAft>
                <a:spcPts val="0"/>
              </a:spcAft>
              <a:buNone/>
            </a:pPr>
            <a:r>
              <a:rPr lang="en" sz="2000">
                <a:latin typeface="Comic Sans MS"/>
                <a:ea typeface="Comic Sans MS"/>
                <a:cs typeface="Comic Sans MS"/>
                <a:sym typeface="Comic Sans MS"/>
              </a:rPr>
              <a:t>	public:	  // Access Specifier</a:t>
            </a:r>
            <a:endParaRPr sz="2000">
              <a:latin typeface="Comic Sans MS"/>
              <a:ea typeface="Comic Sans MS"/>
              <a:cs typeface="Comic Sans MS"/>
              <a:sym typeface="Comic Sans MS"/>
            </a:endParaRPr>
          </a:p>
          <a:p>
            <a:pPr marL="0" lvl="0" indent="0" algn="l" rtl="0">
              <a:spcBef>
                <a:spcPts val="1200"/>
              </a:spcBef>
              <a:spcAft>
                <a:spcPts val="0"/>
              </a:spcAft>
              <a:buNone/>
            </a:pPr>
            <a:r>
              <a:rPr lang="en" sz="2000">
                <a:latin typeface="Comic Sans MS"/>
                <a:ea typeface="Comic Sans MS"/>
                <a:cs typeface="Comic Sans MS"/>
                <a:sym typeface="Comic Sans MS"/>
              </a:rPr>
              <a:t>	string name; //Data Member of type String</a:t>
            </a:r>
            <a:endParaRPr sz="2000">
              <a:highlight>
                <a:srgbClr val="FFFFFF"/>
              </a:highlight>
              <a:latin typeface="Comic Sans MS"/>
              <a:ea typeface="Comic Sans MS"/>
              <a:cs typeface="Comic Sans MS"/>
              <a:sym typeface="Comic Sans MS"/>
            </a:endParaRPr>
          </a:p>
          <a:p>
            <a:pPr marL="0" lvl="0" indent="0" algn="l" rtl="0">
              <a:spcBef>
                <a:spcPts val="1200"/>
              </a:spcBef>
              <a:spcAft>
                <a:spcPts val="0"/>
              </a:spcAft>
              <a:buNone/>
            </a:pPr>
            <a:r>
              <a:rPr lang="en" sz="2000">
                <a:latin typeface="Comic Sans MS"/>
                <a:ea typeface="Comic Sans MS"/>
                <a:cs typeface="Comic Sans MS"/>
                <a:sym typeface="Comic Sans MS"/>
              </a:rPr>
              <a:t>	int age;        // Data Member of type int</a:t>
            </a:r>
            <a:endParaRPr sz="2000">
              <a:latin typeface="Comic Sans MS"/>
              <a:ea typeface="Comic Sans MS"/>
              <a:cs typeface="Comic Sans MS"/>
              <a:sym typeface="Comic Sans MS"/>
            </a:endParaRPr>
          </a:p>
          <a:p>
            <a:pPr marL="0" lvl="0" indent="0" algn="l" rtl="0">
              <a:spcBef>
                <a:spcPts val="1200"/>
              </a:spcBef>
              <a:spcAft>
                <a:spcPts val="0"/>
              </a:spcAft>
              <a:buNone/>
            </a:pPr>
            <a:r>
              <a:rPr lang="en" sz="2000">
                <a:latin typeface="Comic Sans MS"/>
                <a:ea typeface="Comic Sans MS"/>
                <a:cs typeface="Comic Sans MS"/>
                <a:sym typeface="Comic Sans MS"/>
              </a:rPr>
              <a:t>      // Member function with no return value</a:t>
            </a:r>
            <a:endParaRPr sz="2000">
              <a:latin typeface="Comic Sans MS"/>
              <a:ea typeface="Comic Sans MS"/>
              <a:cs typeface="Comic Sans MS"/>
              <a:sym typeface="Comic Sans MS"/>
            </a:endParaRPr>
          </a:p>
          <a:p>
            <a:pPr marL="0" lvl="0" indent="0" algn="l" rtl="0">
              <a:spcBef>
                <a:spcPts val="1200"/>
              </a:spcBef>
              <a:spcAft>
                <a:spcPts val="0"/>
              </a:spcAft>
              <a:buNone/>
            </a:pPr>
            <a:r>
              <a:rPr lang="en" sz="2000">
                <a:latin typeface="Comic Sans MS"/>
                <a:ea typeface="Comic Sans MS"/>
                <a:cs typeface="Comic Sans MS"/>
                <a:sym typeface="Comic Sans MS"/>
              </a:rPr>
              <a:t>	void setName(string);</a:t>
            </a:r>
            <a:endParaRPr sz="2000">
              <a:latin typeface="Comic Sans MS"/>
              <a:ea typeface="Comic Sans MS"/>
              <a:cs typeface="Comic Sans MS"/>
              <a:sym typeface="Comic Sans MS"/>
            </a:endParaRPr>
          </a:p>
          <a:p>
            <a:pPr marL="0" lvl="0" indent="0" algn="l" rtl="0">
              <a:spcBef>
                <a:spcPts val="1200"/>
              </a:spcBef>
              <a:spcAft>
                <a:spcPts val="0"/>
              </a:spcAft>
              <a:buNone/>
            </a:pPr>
            <a:r>
              <a:rPr lang="en" sz="2000">
                <a:latin typeface="Comic Sans MS"/>
                <a:ea typeface="Comic Sans MS"/>
                <a:cs typeface="Comic Sans MS"/>
                <a:sym typeface="Comic Sans MS"/>
              </a:rPr>
              <a:t>	void setAge(int);</a:t>
            </a:r>
            <a:endParaRPr sz="2000">
              <a:latin typeface="Comic Sans MS"/>
              <a:ea typeface="Comic Sans MS"/>
              <a:cs typeface="Comic Sans MS"/>
              <a:sym typeface="Comic Sans MS"/>
            </a:endParaRPr>
          </a:p>
          <a:p>
            <a:pPr marL="0" lvl="0" indent="0" algn="l" rtl="0">
              <a:spcBef>
                <a:spcPts val="1200"/>
              </a:spcBef>
              <a:spcAft>
                <a:spcPts val="0"/>
              </a:spcAft>
              <a:buNone/>
            </a:pPr>
            <a:r>
              <a:rPr lang="en" sz="2000">
                <a:latin typeface="Comic Sans MS"/>
                <a:ea typeface="Comic Sans MS"/>
                <a:cs typeface="Comic Sans MS"/>
                <a:sym typeface="Comic Sans MS"/>
              </a:rPr>
              <a:t>}; //Notice the ; to end the class definition</a:t>
            </a:r>
            <a:endParaRPr sz="2000">
              <a:latin typeface="Comic Sans MS"/>
              <a:ea typeface="Comic Sans MS"/>
              <a:cs typeface="Comic Sans MS"/>
              <a:sym typeface="Comic Sans MS"/>
            </a:endParaRPr>
          </a:p>
          <a:p>
            <a:pPr marL="0" lvl="0" indent="0" algn="l" rtl="0">
              <a:spcBef>
                <a:spcPts val="1200"/>
              </a:spcBef>
              <a:spcAft>
                <a:spcPts val="0"/>
              </a:spcAft>
              <a:buNone/>
            </a:pPr>
            <a:endParaRPr sz="2000">
              <a:latin typeface="Comic Sans MS"/>
              <a:ea typeface="Comic Sans MS"/>
              <a:cs typeface="Comic Sans MS"/>
              <a:sym typeface="Comic Sans MS"/>
            </a:endParaRPr>
          </a:p>
          <a:p>
            <a:pPr marL="0" lvl="0" indent="0" algn="l" rtl="0">
              <a:spcBef>
                <a:spcPts val="1200"/>
              </a:spcBef>
              <a:spcAft>
                <a:spcPts val="1200"/>
              </a:spcAft>
              <a:buNone/>
            </a:pPr>
            <a:endParaRPr sz="200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6900" y="-121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Working with Class Functions </a:t>
            </a:r>
            <a:endParaRPr/>
          </a:p>
        </p:txBody>
      </p:sp>
      <p:sp>
        <p:nvSpPr>
          <p:cNvPr id="89" name="Google Shape;89;p18"/>
          <p:cNvSpPr txBox="1">
            <a:spLocks noGrp="1"/>
          </p:cNvSpPr>
          <p:nvPr>
            <p:ph type="body" idx="1"/>
          </p:nvPr>
        </p:nvSpPr>
        <p:spPr>
          <a:xfrm>
            <a:off x="6900" y="700675"/>
            <a:ext cx="91440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omic Sans MS"/>
                <a:ea typeface="Comic Sans MS"/>
                <a:cs typeface="Comic Sans MS"/>
                <a:sym typeface="Comic Sans MS"/>
              </a:rPr>
              <a:t>void Person::setName(string userName)</a:t>
            </a:r>
            <a:endParaRPr sz="2000">
              <a:latin typeface="Comic Sans MS"/>
              <a:ea typeface="Comic Sans MS"/>
              <a:cs typeface="Comic Sans MS"/>
              <a:sym typeface="Comic Sans MS"/>
            </a:endParaRPr>
          </a:p>
          <a:p>
            <a:pPr marL="0" lvl="0" indent="0" algn="l" rtl="0">
              <a:spcBef>
                <a:spcPts val="1200"/>
              </a:spcBef>
              <a:spcAft>
                <a:spcPts val="0"/>
              </a:spcAft>
              <a:buNone/>
            </a:pPr>
            <a:r>
              <a:rPr lang="en" sz="2000">
                <a:latin typeface="Comic Sans MS"/>
                <a:ea typeface="Comic Sans MS"/>
                <a:cs typeface="Comic Sans MS"/>
                <a:sym typeface="Comic Sans MS"/>
              </a:rPr>
              <a:t>{</a:t>
            </a:r>
            <a:endParaRPr sz="2000">
              <a:latin typeface="Comic Sans MS"/>
              <a:ea typeface="Comic Sans MS"/>
              <a:cs typeface="Comic Sans MS"/>
              <a:sym typeface="Comic Sans MS"/>
            </a:endParaRPr>
          </a:p>
          <a:p>
            <a:pPr marL="0" lvl="0" indent="0" algn="l" rtl="0">
              <a:spcBef>
                <a:spcPts val="1200"/>
              </a:spcBef>
              <a:spcAft>
                <a:spcPts val="0"/>
              </a:spcAft>
              <a:buNone/>
            </a:pPr>
            <a:r>
              <a:rPr lang="en" sz="2000">
                <a:latin typeface="Comic Sans MS"/>
                <a:ea typeface="Comic Sans MS"/>
                <a:cs typeface="Comic Sans MS"/>
                <a:sym typeface="Comic Sans MS"/>
              </a:rPr>
              <a:t>	name = userName;</a:t>
            </a:r>
            <a:endParaRPr sz="2000">
              <a:latin typeface="Comic Sans MS"/>
              <a:ea typeface="Comic Sans MS"/>
              <a:cs typeface="Comic Sans MS"/>
              <a:sym typeface="Comic Sans MS"/>
            </a:endParaRPr>
          </a:p>
          <a:p>
            <a:pPr marL="0" lvl="0" indent="0" algn="l" rtl="0">
              <a:spcBef>
                <a:spcPts val="1200"/>
              </a:spcBef>
              <a:spcAft>
                <a:spcPts val="0"/>
              </a:spcAft>
              <a:buNone/>
            </a:pPr>
            <a:r>
              <a:rPr lang="en" sz="2000">
                <a:latin typeface="Comic Sans MS"/>
                <a:ea typeface="Comic Sans MS"/>
                <a:cs typeface="Comic Sans MS"/>
                <a:sym typeface="Comic Sans MS"/>
              </a:rPr>
              <a:t>}</a:t>
            </a:r>
            <a:endParaRPr sz="2000">
              <a:latin typeface="Comic Sans MS"/>
              <a:ea typeface="Comic Sans MS"/>
              <a:cs typeface="Comic Sans MS"/>
              <a:sym typeface="Comic Sans MS"/>
            </a:endParaRPr>
          </a:p>
          <a:p>
            <a:pPr marL="0" lvl="0" indent="0" algn="l" rtl="0">
              <a:spcBef>
                <a:spcPts val="1200"/>
              </a:spcBef>
              <a:spcAft>
                <a:spcPts val="0"/>
              </a:spcAft>
              <a:buNone/>
            </a:pPr>
            <a:r>
              <a:rPr lang="en" sz="2000">
                <a:latin typeface="Comic Sans MS"/>
                <a:ea typeface="Comic Sans MS"/>
                <a:cs typeface="Comic Sans MS"/>
                <a:sym typeface="Comic Sans MS"/>
              </a:rPr>
              <a:t>// define the setAge() function in the Person class</a:t>
            </a:r>
            <a:endParaRPr sz="2000">
              <a:latin typeface="Comic Sans MS"/>
              <a:ea typeface="Comic Sans MS"/>
              <a:cs typeface="Comic Sans MS"/>
              <a:sym typeface="Comic Sans MS"/>
            </a:endParaRPr>
          </a:p>
          <a:p>
            <a:pPr marL="0" lvl="0" indent="0" algn="l" rtl="0">
              <a:spcBef>
                <a:spcPts val="1200"/>
              </a:spcBef>
              <a:spcAft>
                <a:spcPts val="0"/>
              </a:spcAft>
              <a:buNone/>
            </a:pPr>
            <a:r>
              <a:rPr lang="en" sz="2000">
                <a:latin typeface="Comic Sans MS"/>
                <a:ea typeface="Comic Sans MS"/>
                <a:cs typeface="Comic Sans MS"/>
                <a:sym typeface="Comic Sans MS"/>
              </a:rPr>
              <a:t>void Person::setAge(int userAge)</a:t>
            </a:r>
            <a:endParaRPr sz="2000">
              <a:latin typeface="Comic Sans MS"/>
              <a:ea typeface="Comic Sans MS"/>
              <a:cs typeface="Comic Sans MS"/>
              <a:sym typeface="Comic Sans MS"/>
            </a:endParaRPr>
          </a:p>
          <a:p>
            <a:pPr marL="0" lvl="0" indent="0" algn="l" rtl="0">
              <a:spcBef>
                <a:spcPts val="1200"/>
              </a:spcBef>
              <a:spcAft>
                <a:spcPts val="0"/>
              </a:spcAft>
              <a:buNone/>
            </a:pPr>
            <a:r>
              <a:rPr lang="en" sz="2000">
                <a:latin typeface="Comic Sans MS"/>
                <a:ea typeface="Comic Sans MS"/>
                <a:cs typeface="Comic Sans MS"/>
                <a:sym typeface="Comic Sans MS"/>
              </a:rPr>
              <a:t>{</a:t>
            </a:r>
            <a:endParaRPr sz="2000">
              <a:latin typeface="Comic Sans MS"/>
              <a:ea typeface="Comic Sans MS"/>
              <a:cs typeface="Comic Sans MS"/>
              <a:sym typeface="Comic Sans MS"/>
            </a:endParaRPr>
          </a:p>
          <a:p>
            <a:pPr marL="0" lvl="0" indent="0" algn="l" rtl="0">
              <a:spcBef>
                <a:spcPts val="1200"/>
              </a:spcBef>
              <a:spcAft>
                <a:spcPts val="0"/>
              </a:spcAft>
              <a:buNone/>
            </a:pPr>
            <a:r>
              <a:rPr lang="en" sz="2000">
                <a:latin typeface="Comic Sans MS"/>
                <a:ea typeface="Comic Sans MS"/>
                <a:cs typeface="Comic Sans MS"/>
                <a:sym typeface="Comic Sans MS"/>
              </a:rPr>
              <a:t>		age = userAge;</a:t>
            </a:r>
            <a:endParaRPr sz="2000">
              <a:latin typeface="Comic Sans MS"/>
              <a:ea typeface="Comic Sans MS"/>
              <a:cs typeface="Comic Sans MS"/>
              <a:sym typeface="Comic Sans MS"/>
            </a:endParaRPr>
          </a:p>
          <a:p>
            <a:pPr marL="0" lvl="0" indent="0" algn="l" rtl="0">
              <a:spcBef>
                <a:spcPts val="1200"/>
              </a:spcBef>
              <a:spcAft>
                <a:spcPts val="0"/>
              </a:spcAft>
              <a:buNone/>
            </a:pPr>
            <a:r>
              <a:rPr lang="en" sz="2000">
                <a:latin typeface="Comic Sans MS"/>
                <a:ea typeface="Comic Sans MS"/>
                <a:cs typeface="Comic Sans MS"/>
                <a:sym typeface="Comic Sans MS"/>
              </a:rPr>
              <a:t>}</a:t>
            </a:r>
            <a:endParaRPr sz="2000">
              <a:latin typeface="Comic Sans MS"/>
              <a:ea typeface="Comic Sans MS"/>
              <a:cs typeface="Comic Sans MS"/>
              <a:sym typeface="Comic Sans MS"/>
            </a:endParaRPr>
          </a:p>
          <a:p>
            <a:pPr marL="0" lvl="0" indent="0" algn="l" rtl="0">
              <a:spcBef>
                <a:spcPts val="1200"/>
              </a:spcBef>
              <a:spcAft>
                <a:spcPts val="0"/>
              </a:spcAft>
              <a:buNone/>
            </a:pPr>
            <a:endParaRPr sz="2000">
              <a:latin typeface="Comic Sans MS"/>
              <a:ea typeface="Comic Sans MS"/>
              <a:cs typeface="Comic Sans MS"/>
              <a:sym typeface="Comic Sans MS"/>
            </a:endParaRPr>
          </a:p>
          <a:p>
            <a:pPr marL="0" lvl="0" indent="0" algn="l" rtl="0">
              <a:spcBef>
                <a:spcPts val="1200"/>
              </a:spcBef>
              <a:spcAft>
                <a:spcPts val="1200"/>
              </a:spcAft>
              <a:buNone/>
            </a:pPr>
            <a:endParaRPr sz="200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69300" y="-121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Instance and define the Object</a:t>
            </a:r>
            <a:endParaRPr/>
          </a:p>
        </p:txBody>
      </p:sp>
      <p:sp>
        <p:nvSpPr>
          <p:cNvPr id="95" name="Google Shape;95;p19"/>
          <p:cNvSpPr txBox="1">
            <a:spLocks noGrp="1"/>
          </p:cNvSpPr>
          <p:nvPr>
            <p:ph type="body" idx="1"/>
          </p:nvPr>
        </p:nvSpPr>
        <p:spPr>
          <a:xfrm>
            <a:off x="6900" y="700675"/>
            <a:ext cx="9144000" cy="444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000">
                <a:latin typeface="Comic Sans MS"/>
                <a:ea typeface="Comic Sans MS"/>
                <a:cs typeface="Comic Sans MS"/>
                <a:sym typeface="Comic Sans MS"/>
              </a:rPr>
              <a:t>int main(void)</a:t>
            </a:r>
            <a:endParaRPr sz="2000">
              <a:latin typeface="Comic Sans MS"/>
              <a:ea typeface="Comic Sans MS"/>
              <a:cs typeface="Comic Sans MS"/>
              <a:sym typeface="Comic Sans MS"/>
            </a:endParaRPr>
          </a:p>
          <a:p>
            <a:pPr marL="0" lvl="0" indent="0" algn="l" rtl="0">
              <a:spcBef>
                <a:spcPts val="1200"/>
              </a:spcBef>
              <a:spcAft>
                <a:spcPts val="0"/>
              </a:spcAft>
              <a:buClr>
                <a:schemeClr val="dk2"/>
              </a:buClr>
              <a:buSzPts val="1100"/>
              <a:buFont typeface="Arial"/>
              <a:buNone/>
            </a:pPr>
            <a:r>
              <a:rPr lang="en" sz="2000">
                <a:latin typeface="Comic Sans MS"/>
                <a:ea typeface="Comic Sans MS"/>
                <a:cs typeface="Comic Sans MS"/>
                <a:sym typeface="Comic Sans MS"/>
              </a:rPr>
              <a:t>{</a:t>
            </a:r>
            <a:endParaRPr sz="2000">
              <a:latin typeface="Comic Sans MS"/>
              <a:ea typeface="Comic Sans MS"/>
              <a:cs typeface="Comic Sans MS"/>
              <a:sym typeface="Comic Sans MS"/>
            </a:endParaRPr>
          </a:p>
          <a:p>
            <a:pPr marL="0" lvl="0" indent="0" algn="l" rtl="0">
              <a:spcBef>
                <a:spcPts val="1200"/>
              </a:spcBef>
              <a:spcAft>
                <a:spcPts val="0"/>
              </a:spcAft>
              <a:buClr>
                <a:schemeClr val="dk2"/>
              </a:buClr>
              <a:buSzPts val="1100"/>
              <a:buFont typeface="Arial"/>
              <a:buNone/>
            </a:pPr>
            <a:r>
              <a:rPr lang="en" sz="2000">
                <a:latin typeface="Comic Sans MS"/>
                <a:ea typeface="Comic Sans MS"/>
                <a:cs typeface="Comic Sans MS"/>
                <a:sym typeface="Comic Sans MS"/>
              </a:rPr>
              <a:t>	Person bob;</a:t>
            </a:r>
            <a:endParaRPr sz="2000">
              <a:latin typeface="Comic Sans MS"/>
              <a:ea typeface="Comic Sans MS"/>
              <a:cs typeface="Comic Sans MS"/>
              <a:sym typeface="Comic Sans MS"/>
            </a:endParaRPr>
          </a:p>
          <a:p>
            <a:pPr marL="0" lvl="0" indent="0" algn="l" rtl="0">
              <a:spcBef>
                <a:spcPts val="1200"/>
              </a:spcBef>
              <a:spcAft>
                <a:spcPts val="0"/>
              </a:spcAft>
              <a:buClr>
                <a:schemeClr val="dk2"/>
              </a:buClr>
              <a:buSzPts val="1100"/>
              <a:buFont typeface="Arial"/>
              <a:buNone/>
            </a:pPr>
            <a:r>
              <a:rPr lang="en" sz="2000">
                <a:latin typeface="Comic Sans MS"/>
                <a:ea typeface="Comic Sans MS"/>
                <a:cs typeface="Comic Sans MS"/>
                <a:sym typeface="Comic Sans MS"/>
              </a:rPr>
              <a:t>	bob.setName("Bob");</a:t>
            </a:r>
            <a:endParaRPr sz="2000">
              <a:latin typeface="Comic Sans MS"/>
              <a:ea typeface="Comic Sans MS"/>
              <a:cs typeface="Comic Sans MS"/>
              <a:sym typeface="Comic Sans MS"/>
            </a:endParaRPr>
          </a:p>
          <a:p>
            <a:pPr marL="0" lvl="0" indent="0" algn="l" rtl="0">
              <a:spcBef>
                <a:spcPts val="1200"/>
              </a:spcBef>
              <a:spcAft>
                <a:spcPts val="0"/>
              </a:spcAft>
              <a:buClr>
                <a:schemeClr val="dk2"/>
              </a:buClr>
              <a:buSzPts val="1100"/>
              <a:buFont typeface="Arial"/>
              <a:buNone/>
            </a:pPr>
            <a:r>
              <a:rPr lang="en" sz="2000">
                <a:latin typeface="Comic Sans MS"/>
                <a:ea typeface="Comic Sans MS"/>
                <a:cs typeface="Comic Sans MS"/>
                <a:sym typeface="Comic Sans MS"/>
              </a:rPr>
              <a:t>	bob.setAge(27);</a:t>
            </a:r>
            <a:endParaRPr sz="2000">
              <a:latin typeface="Comic Sans MS"/>
              <a:ea typeface="Comic Sans MS"/>
              <a:cs typeface="Comic Sans MS"/>
              <a:sym typeface="Comic Sans MS"/>
            </a:endParaRPr>
          </a:p>
          <a:p>
            <a:pPr marL="0" lvl="0" indent="0" algn="l" rtl="0">
              <a:spcBef>
                <a:spcPts val="1200"/>
              </a:spcBef>
              <a:spcAft>
                <a:spcPts val="0"/>
              </a:spcAft>
              <a:buClr>
                <a:schemeClr val="dk2"/>
              </a:buClr>
              <a:buSzPts val="1100"/>
              <a:buFont typeface="Arial"/>
              <a:buNone/>
            </a:pPr>
            <a:r>
              <a:rPr lang="en" sz="2000">
                <a:latin typeface="Comic Sans MS"/>
                <a:ea typeface="Comic Sans MS"/>
                <a:cs typeface="Comic Sans MS"/>
                <a:sym typeface="Comic Sans MS"/>
              </a:rPr>
              <a:t>	cout &lt;&lt; bob.name &lt;&lt; " is " &lt;&lt; bob.age &lt;&lt; " years old." &lt;&lt; endl;</a:t>
            </a:r>
            <a:endParaRPr sz="2000">
              <a:latin typeface="Comic Sans MS"/>
              <a:ea typeface="Comic Sans MS"/>
              <a:cs typeface="Comic Sans MS"/>
              <a:sym typeface="Comic Sans MS"/>
            </a:endParaRPr>
          </a:p>
          <a:p>
            <a:pPr marL="0" lvl="0" indent="0" algn="l" rtl="0">
              <a:spcBef>
                <a:spcPts val="1200"/>
              </a:spcBef>
              <a:spcAft>
                <a:spcPts val="1200"/>
              </a:spcAft>
              <a:buNone/>
            </a:pPr>
            <a:r>
              <a:rPr lang="en" sz="2000">
                <a:latin typeface="Comic Sans MS"/>
                <a:ea typeface="Comic Sans MS"/>
                <a:cs typeface="Comic Sans MS"/>
                <a:sym typeface="Comic Sans MS"/>
              </a:rPr>
              <a:t>}</a:t>
            </a:r>
            <a:endParaRPr sz="200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69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Dissecting the Person Class</a:t>
            </a:r>
            <a:endParaRPr/>
          </a:p>
        </p:txBody>
      </p:sp>
      <p:sp>
        <p:nvSpPr>
          <p:cNvPr id="101" name="Google Shape;101;p20"/>
          <p:cNvSpPr txBox="1">
            <a:spLocks noGrp="1"/>
          </p:cNvSpPr>
          <p:nvPr>
            <p:ph type="body" idx="1"/>
          </p:nvPr>
        </p:nvSpPr>
        <p:spPr>
          <a:xfrm>
            <a:off x="6900" y="853075"/>
            <a:ext cx="9144000" cy="4290300"/>
          </a:xfrm>
          <a:prstGeom prst="rect">
            <a:avLst/>
          </a:prstGeom>
        </p:spPr>
        <p:txBody>
          <a:bodyPr spcFirstLastPara="1" wrap="square" lIns="91425" tIns="91425" rIns="91425" bIns="91425" anchor="t" anchorCtr="0">
            <a:noAutofit/>
          </a:bodyPr>
          <a:lstStyle/>
          <a:p>
            <a:pPr marL="457200" lvl="0" indent="-387350" algn="l" rtl="0">
              <a:spcBef>
                <a:spcPts val="0"/>
              </a:spcBef>
              <a:spcAft>
                <a:spcPts val="0"/>
              </a:spcAft>
              <a:buSzPts val="2500"/>
              <a:buChar char="●"/>
            </a:pPr>
            <a:r>
              <a:rPr lang="en" sz="2500">
                <a:latin typeface="Comic Sans MS"/>
                <a:ea typeface="Comic Sans MS"/>
                <a:cs typeface="Comic Sans MS"/>
                <a:sym typeface="Comic Sans MS"/>
              </a:rPr>
              <a:t>Keyword “</a:t>
            </a:r>
            <a:r>
              <a:rPr lang="en" sz="2500" b="1">
                <a:latin typeface="Comic Sans MS"/>
                <a:ea typeface="Comic Sans MS"/>
                <a:cs typeface="Comic Sans MS"/>
                <a:sym typeface="Comic Sans MS"/>
              </a:rPr>
              <a:t>class</a:t>
            </a:r>
            <a:r>
              <a:rPr lang="en" sz="2500">
                <a:latin typeface="Comic Sans MS"/>
                <a:ea typeface="Comic Sans MS"/>
                <a:cs typeface="Comic Sans MS"/>
                <a:sym typeface="Comic Sans MS"/>
              </a:rPr>
              <a:t>” followed by name of the Class defines the Classname.</a:t>
            </a:r>
            <a:endParaRPr sz="2500">
              <a:latin typeface="Comic Sans MS"/>
              <a:ea typeface="Comic Sans MS"/>
              <a:cs typeface="Comic Sans MS"/>
              <a:sym typeface="Comic Sans MS"/>
            </a:endParaRPr>
          </a:p>
          <a:p>
            <a:pPr marL="457200" lvl="0" indent="-387350" algn="l" rtl="0">
              <a:spcBef>
                <a:spcPts val="0"/>
              </a:spcBef>
              <a:spcAft>
                <a:spcPts val="0"/>
              </a:spcAft>
              <a:buSzPts val="2500"/>
              <a:buFont typeface="Comic Sans MS"/>
              <a:buChar char="●"/>
            </a:pPr>
            <a:r>
              <a:rPr lang="en" sz="2500">
                <a:latin typeface="Comic Sans MS"/>
                <a:ea typeface="Comic Sans MS"/>
                <a:cs typeface="Comic Sans MS"/>
                <a:sym typeface="Comic Sans MS"/>
              </a:rPr>
              <a:t>Syntax to define Class: Class &lt;ClassName&gt;. E.g. in our case, we defined our class as class Person.</a:t>
            </a:r>
            <a:endParaRPr sz="2500">
              <a:latin typeface="Comic Sans MS"/>
              <a:ea typeface="Comic Sans MS"/>
              <a:cs typeface="Comic Sans MS"/>
              <a:sym typeface="Comic Sans MS"/>
            </a:endParaRPr>
          </a:p>
          <a:p>
            <a:pPr marL="457200" lvl="0" indent="-387350" algn="l" rtl="0">
              <a:spcBef>
                <a:spcPts val="0"/>
              </a:spcBef>
              <a:spcAft>
                <a:spcPts val="0"/>
              </a:spcAft>
              <a:buSzPts val="2500"/>
              <a:buFont typeface="Comic Sans MS"/>
              <a:buChar char="●"/>
            </a:pPr>
            <a:r>
              <a:rPr lang="en" sz="2500">
                <a:latin typeface="Comic Sans MS"/>
                <a:ea typeface="Comic Sans MS"/>
                <a:cs typeface="Comic Sans MS"/>
                <a:sym typeface="Comic Sans MS"/>
              </a:rPr>
              <a:t>Every class’s body is enclosed in a pair of left and right braces ({ and }).</a:t>
            </a:r>
            <a:endParaRPr sz="2500">
              <a:latin typeface="Comic Sans MS"/>
              <a:ea typeface="Comic Sans MS"/>
              <a:cs typeface="Comic Sans MS"/>
              <a:sym typeface="Comic Sans MS"/>
            </a:endParaRPr>
          </a:p>
          <a:p>
            <a:pPr marL="457200" lvl="0" indent="-387350" algn="l" rtl="0">
              <a:spcBef>
                <a:spcPts val="0"/>
              </a:spcBef>
              <a:spcAft>
                <a:spcPts val="0"/>
              </a:spcAft>
              <a:buSzPts val="2500"/>
              <a:buFont typeface="Comic Sans MS"/>
              <a:buChar char="●"/>
            </a:pPr>
            <a:r>
              <a:rPr lang="en" sz="2500">
                <a:latin typeface="Comic Sans MS"/>
                <a:ea typeface="Comic Sans MS"/>
                <a:cs typeface="Comic Sans MS"/>
                <a:sym typeface="Comic Sans MS"/>
              </a:rPr>
              <a:t> The class definition terminates with a semicolon </a:t>
            </a:r>
            <a:endParaRPr sz="2500">
              <a:latin typeface="Comic Sans MS"/>
              <a:ea typeface="Comic Sans MS"/>
              <a:cs typeface="Comic Sans MS"/>
              <a:sym typeface="Comic Sans MS"/>
            </a:endParaRPr>
          </a:p>
          <a:p>
            <a:pPr marL="457200" lvl="0" indent="0" algn="l" rtl="0">
              <a:spcBef>
                <a:spcPts val="1200"/>
              </a:spcBef>
              <a:spcAft>
                <a:spcPts val="1200"/>
              </a:spcAft>
              <a:buNone/>
            </a:pPr>
            <a:endParaRPr sz="250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69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Public: Access Specifier</a:t>
            </a:r>
            <a:endParaRPr/>
          </a:p>
        </p:txBody>
      </p:sp>
      <p:sp>
        <p:nvSpPr>
          <p:cNvPr id="107" name="Google Shape;107;p21"/>
          <p:cNvSpPr txBox="1">
            <a:spLocks noGrp="1"/>
          </p:cNvSpPr>
          <p:nvPr>
            <p:ph type="body" idx="1"/>
          </p:nvPr>
        </p:nvSpPr>
        <p:spPr>
          <a:xfrm>
            <a:off x="6900" y="700675"/>
            <a:ext cx="9144000" cy="4442700"/>
          </a:xfrm>
          <a:prstGeom prst="rect">
            <a:avLst/>
          </a:prstGeom>
        </p:spPr>
        <p:txBody>
          <a:bodyPr spcFirstLastPara="1" wrap="square" lIns="91425" tIns="91425" rIns="91425" bIns="91425" anchor="t" anchorCtr="0">
            <a:normAutofit lnSpcReduction="10000"/>
          </a:bodyPr>
          <a:lstStyle/>
          <a:p>
            <a:pPr marL="457200" lvl="0" indent="-355600" algn="l" rtl="0">
              <a:spcBef>
                <a:spcPts val="0"/>
              </a:spcBef>
              <a:spcAft>
                <a:spcPts val="0"/>
              </a:spcAft>
              <a:buSzPts val="2000"/>
              <a:buFont typeface="Comic Sans MS"/>
              <a:buChar char="●"/>
            </a:pPr>
            <a:r>
              <a:rPr lang="en" sz="2000">
                <a:latin typeface="Comic Sans MS"/>
                <a:ea typeface="Comic Sans MS"/>
                <a:cs typeface="Comic Sans MS"/>
                <a:sym typeface="Comic Sans MS"/>
              </a:rPr>
              <a:t>keyword public, an access specifier. </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55600" algn="l" rtl="0">
              <a:spcBef>
                <a:spcPts val="1200"/>
              </a:spcBef>
              <a:spcAft>
                <a:spcPts val="0"/>
              </a:spcAft>
              <a:buSzPts val="2000"/>
              <a:buFont typeface="Comic Sans MS"/>
              <a:buChar char="●"/>
            </a:pPr>
            <a:r>
              <a:rPr lang="en" sz="2000">
                <a:latin typeface="Comic Sans MS"/>
                <a:ea typeface="Comic Sans MS"/>
                <a:cs typeface="Comic Sans MS"/>
                <a:sym typeface="Comic Sans MS"/>
              </a:rPr>
              <a:t>In our Person class, we had defined data members and functions inside the public access specifier.</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55600" algn="l" rtl="0">
              <a:spcBef>
                <a:spcPts val="1200"/>
              </a:spcBef>
              <a:spcAft>
                <a:spcPts val="0"/>
              </a:spcAft>
              <a:buSzPts val="2000"/>
              <a:buFont typeface="Comic Sans MS"/>
              <a:buChar char="●"/>
            </a:pPr>
            <a:r>
              <a:rPr lang="en" sz="2000">
                <a:latin typeface="Comic Sans MS"/>
                <a:ea typeface="Comic Sans MS"/>
                <a:cs typeface="Comic Sans MS"/>
                <a:sym typeface="Comic Sans MS"/>
              </a:rPr>
              <a:t>This indicates that the members of this class are “available to the public”, i.e.it can be called by the other functions in the program (such as main), and by other functions of the class (if there exists any)</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55600" algn="l" rtl="0">
              <a:spcBef>
                <a:spcPts val="1200"/>
              </a:spcBef>
              <a:spcAft>
                <a:spcPts val="0"/>
              </a:spcAft>
              <a:buSzPts val="2000"/>
              <a:buFont typeface="Comic Sans MS"/>
              <a:buChar char="●"/>
            </a:pPr>
            <a:r>
              <a:rPr lang="en" sz="2000">
                <a:latin typeface="Comic Sans MS"/>
                <a:ea typeface="Comic Sans MS"/>
                <a:cs typeface="Comic Sans MS"/>
                <a:sym typeface="Comic Sans MS"/>
              </a:rPr>
              <a:t>Always followed by :</a:t>
            </a:r>
            <a:endParaRPr sz="2000">
              <a:latin typeface="Comic Sans MS"/>
              <a:ea typeface="Comic Sans MS"/>
              <a:cs typeface="Comic Sans MS"/>
              <a:sym typeface="Comic Sans MS"/>
            </a:endParaRPr>
          </a:p>
          <a:p>
            <a:pPr marL="0" lvl="0" indent="0" algn="l" rtl="0">
              <a:spcBef>
                <a:spcPts val="1200"/>
              </a:spcBef>
              <a:spcAft>
                <a:spcPts val="1200"/>
              </a:spcAft>
              <a:buNone/>
            </a:pPr>
            <a:endParaRPr sz="200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2915</Words>
  <Application>Microsoft Office PowerPoint</Application>
  <PresentationFormat>On-screen Show (16:9)</PresentationFormat>
  <Paragraphs>248</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Comic Sans MS</vt:lpstr>
      <vt:lpstr>Arial</vt:lpstr>
      <vt:lpstr>Playfair Display</vt:lpstr>
      <vt:lpstr>Oswald</vt:lpstr>
      <vt:lpstr>Montserrat</vt:lpstr>
      <vt:lpstr>Pop</vt:lpstr>
      <vt:lpstr>Classes, Objects in C++</vt:lpstr>
      <vt:lpstr>Fundamental Idea - Data Abstraction</vt:lpstr>
      <vt:lpstr>Fundamental Idea - Encapsulation </vt:lpstr>
      <vt:lpstr>Abstract Data Type</vt:lpstr>
      <vt:lpstr>First CPP Class - Define class and member variables and functions</vt:lpstr>
      <vt:lpstr>Working with Class Functions </vt:lpstr>
      <vt:lpstr>Instance and define the Object</vt:lpstr>
      <vt:lpstr>Dissecting the Person Class</vt:lpstr>
      <vt:lpstr>Public: Access Specifier</vt:lpstr>
      <vt:lpstr>Functions definition</vt:lpstr>
      <vt:lpstr>Creating an instance of Class</vt:lpstr>
      <vt:lpstr>Final Output</vt:lpstr>
      <vt:lpstr>Creating another instance</vt:lpstr>
      <vt:lpstr>Access Specifier-Relook</vt:lpstr>
      <vt:lpstr>Access Specifier - Relook</vt:lpstr>
      <vt:lpstr>Private Access Specifier and Data Hiding</vt:lpstr>
      <vt:lpstr>Private Access Specifier and Data Hiding </vt:lpstr>
      <vt:lpstr>Private Access Specifier and Data Hiding  </vt:lpstr>
      <vt:lpstr>Private Access Specifier and Data Hiding   </vt:lpstr>
      <vt:lpstr>Private Access Specifier- Data Hiding</vt:lpstr>
      <vt:lpstr>PowerPoint Presentation</vt:lpstr>
      <vt:lpstr>PowerPoint Presentation</vt:lpstr>
      <vt:lpstr>Constructors</vt:lpstr>
      <vt:lpstr>Constructors - What are they?</vt:lpstr>
      <vt:lpstr>Constructor - Definition</vt:lpstr>
      <vt:lpstr>Types of Constructors</vt:lpstr>
      <vt:lpstr>Default Consturctor - Implicit</vt:lpstr>
      <vt:lpstr>Default Constructor - Explicit</vt:lpstr>
      <vt:lpstr>Parametrized Constructor</vt:lpstr>
      <vt:lpstr>REVIEW AND PRACTICE EXERCISES</vt:lpstr>
      <vt:lpstr>PowerPoint Presentation</vt:lpstr>
      <vt:lpstr>PowerPoint Presentation</vt:lpstr>
      <vt:lpstr>True or False</vt:lpstr>
      <vt:lpstr>True or False</vt:lpstr>
      <vt:lpstr>PowerPoint Presentation</vt:lpstr>
      <vt:lpstr>Programming Exercises (Refer C++ Dietel and Dietel chapter 3)</vt:lpstr>
      <vt:lpstr>PowerPoint Presentation</vt:lpstr>
      <vt:lpstr>Bonus Exercise (Dietel and Dietel 3.16) Chapter 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Objects in C++</dc:title>
  <cp:lastModifiedBy>admin</cp:lastModifiedBy>
  <cp:revision>1</cp:revision>
  <dcterms:modified xsi:type="dcterms:W3CDTF">2023-04-04T10:26:29Z</dcterms:modified>
</cp:coreProperties>
</file>