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Roboto-italic.fntdata"/><Relationship Id="rId23" Type="http://schemas.openxmlformats.org/officeDocument/2006/relationships/slide" Target="slides/slide18.xml"/><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Robo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b4822705b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b4822705b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b4822705b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b4822705b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b4822705b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b4822705b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b4822705b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b4822705b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b4822705b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b4822705b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b4822705b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b4822705b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b4822705b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b4822705b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b4822705b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b4822705b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b4822705b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b4822705b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b4822705b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b4822705b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b4822705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b4822705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b4822705b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b4822705b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b4822705b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b4822705b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b4822705b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2b4822705b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b4822705b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b4822705b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b4822705b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2b4822705b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2b4822705b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2b4822705b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2b4822705b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2b4822705b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2b4822705b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2b4822705b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2b4822705b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2b4822705b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2b4822705b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2b4822705b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b4822705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b4822705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2b4822705b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2b4822705b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2b4822705b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2b4822705b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b4822705b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2b4822705b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2b4822705b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2b4822705b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2b4822705b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2b4822705b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2b4822705b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2b4822705b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2b4822705b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2b4822705b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b4822705b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b4822705b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b4822705b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2b4822705b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b4822705b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b4822705b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b4822705b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b4822705b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b4822705b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b4822705b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b4822705b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b4822705b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b4822705b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b4822705b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b4822705b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b4822705b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3650" y="560450"/>
            <a:ext cx="7688100" cy="166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Using Pointers with Classes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Indirection (*) Operator</a:t>
            </a:r>
            <a:endParaRPr/>
          </a:p>
        </p:txBody>
      </p:sp>
      <p:sp>
        <p:nvSpPr>
          <p:cNvPr id="145" name="Google Shape;145;p22"/>
          <p:cNvSpPr txBox="1"/>
          <p:nvPr>
            <p:ph idx="1" type="body"/>
          </p:nvPr>
        </p:nvSpPr>
        <p:spPr>
          <a:xfrm>
            <a:off x="6900" y="620275"/>
            <a:ext cx="9144000" cy="4290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The </a:t>
            </a:r>
            <a:r>
              <a:rPr lang="en">
                <a:solidFill>
                  <a:srgbClr val="0000FF"/>
                </a:solidFill>
                <a:latin typeface="Comic Sans MS"/>
                <a:ea typeface="Comic Sans MS"/>
                <a:cs typeface="Comic Sans MS"/>
                <a:sym typeface="Comic Sans MS"/>
              </a:rPr>
              <a:t>unary * operator</a:t>
            </a:r>
            <a:r>
              <a:rPr lang="en">
                <a:latin typeface="Comic Sans MS"/>
                <a:ea typeface="Comic Sans MS"/>
                <a:cs typeface="Comic Sans MS"/>
                <a:sym typeface="Comic Sans MS"/>
              </a:rPr>
              <a:t> is referred to as the</a:t>
            </a:r>
            <a:r>
              <a:rPr lang="en">
                <a:solidFill>
                  <a:srgbClr val="0000FF"/>
                </a:solidFill>
                <a:latin typeface="Comic Sans MS"/>
                <a:ea typeface="Comic Sans MS"/>
                <a:cs typeface="Comic Sans MS"/>
                <a:sym typeface="Comic Sans MS"/>
              </a:rPr>
              <a:t> indirection</a:t>
            </a:r>
            <a:r>
              <a:rPr lang="en">
                <a:latin typeface="Comic Sans MS"/>
                <a:ea typeface="Comic Sans MS"/>
                <a:cs typeface="Comic Sans MS"/>
                <a:sym typeface="Comic Sans MS"/>
              </a:rPr>
              <a:t> </a:t>
            </a:r>
            <a:r>
              <a:rPr lang="en">
                <a:solidFill>
                  <a:srgbClr val="0000FF"/>
                </a:solidFill>
                <a:latin typeface="Comic Sans MS"/>
                <a:ea typeface="Comic Sans MS"/>
                <a:cs typeface="Comic Sans MS"/>
                <a:sym typeface="Comic Sans MS"/>
              </a:rPr>
              <a:t>operator </a:t>
            </a:r>
            <a:r>
              <a:rPr lang="en">
                <a:latin typeface="Comic Sans MS"/>
                <a:ea typeface="Comic Sans MS"/>
                <a:cs typeface="Comic Sans MS"/>
                <a:sym typeface="Comic Sans MS"/>
              </a:rPr>
              <a:t>or </a:t>
            </a:r>
            <a:r>
              <a:rPr lang="en">
                <a:solidFill>
                  <a:srgbClr val="0000FF"/>
                </a:solidFill>
                <a:latin typeface="Comic Sans MS"/>
                <a:ea typeface="Comic Sans MS"/>
                <a:cs typeface="Comic Sans MS"/>
                <a:sym typeface="Comic Sans MS"/>
              </a:rPr>
              <a:t>dereferencing operator</a:t>
            </a:r>
            <a:endParaRPr>
              <a:solidFill>
                <a:srgbClr val="0000FF"/>
              </a:solidFill>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i="1" lang="en">
                <a:latin typeface="Comic Sans MS"/>
                <a:ea typeface="Comic Sans MS"/>
                <a:cs typeface="Comic Sans MS"/>
                <a:sym typeface="Comic Sans MS"/>
              </a:rPr>
              <a:t>Returns an lvalue representing the object to which its pointer operand points.</a:t>
            </a:r>
            <a:endParaRPr i="1">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i="1" lang="en">
                <a:latin typeface="Comic Sans MS"/>
                <a:ea typeface="Comic Sans MS"/>
                <a:cs typeface="Comic Sans MS"/>
                <a:sym typeface="Comic Sans MS"/>
              </a:rPr>
              <a:t>The following statement would display the value of variable 5</a:t>
            </a:r>
            <a:endParaRPr i="1">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t/>
            </a:r>
            <a:endParaRPr i="1">
              <a:latin typeface="Comic Sans MS"/>
              <a:ea typeface="Comic Sans MS"/>
              <a:cs typeface="Comic Sans MS"/>
              <a:sym typeface="Comic Sans MS"/>
            </a:endParaRPr>
          </a:p>
          <a:p>
            <a:pPr indent="0" lvl="0" marL="0" rtl="0" algn="l">
              <a:spcBef>
                <a:spcPts val="1200"/>
              </a:spcBef>
              <a:spcAft>
                <a:spcPts val="0"/>
              </a:spcAft>
              <a:buNone/>
            </a:pPr>
            <a:r>
              <a:rPr i="1" lang="en">
                <a:latin typeface="Comic Sans MS"/>
                <a:ea typeface="Comic Sans MS"/>
                <a:cs typeface="Comic Sans MS"/>
                <a:sym typeface="Comic Sans MS"/>
              </a:rPr>
              <a:t>Similar to the below statement</a:t>
            </a:r>
            <a:endParaRPr i="1">
              <a:latin typeface="Comic Sans MS"/>
              <a:ea typeface="Comic Sans MS"/>
              <a:cs typeface="Comic Sans MS"/>
              <a:sym typeface="Comic Sans MS"/>
            </a:endParaRPr>
          </a:p>
          <a:p>
            <a:pPr indent="0" lvl="0" marL="0" rtl="0" algn="l">
              <a:spcBef>
                <a:spcPts val="1200"/>
              </a:spcBef>
              <a:spcAft>
                <a:spcPts val="0"/>
              </a:spcAft>
              <a:buNone/>
            </a:pPr>
            <a:r>
              <a:t/>
            </a:r>
            <a:endParaRPr i="1">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i="1" lang="en">
                <a:latin typeface="Comic Sans MS"/>
                <a:ea typeface="Comic Sans MS"/>
                <a:cs typeface="Comic Sans MS"/>
                <a:sym typeface="Comic Sans MS"/>
              </a:rPr>
              <a:t>Using * in this manner is called </a:t>
            </a:r>
            <a:r>
              <a:rPr i="1" lang="en">
                <a:solidFill>
                  <a:srgbClr val="0000FF"/>
                </a:solidFill>
                <a:latin typeface="Comic Sans MS"/>
                <a:ea typeface="Comic Sans MS"/>
                <a:cs typeface="Comic Sans MS"/>
                <a:sym typeface="Comic Sans MS"/>
              </a:rPr>
              <a:t>dereferencing a pointer</a:t>
            </a:r>
            <a:endParaRPr i="1">
              <a:solidFill>
                <a:srgbClr val="0000FF"/>
              </a:solidFill>
              <a:latin typeface="Comic Sans MS"/>
              <a:ea typeface="Comic Sans MS"/>
              <a:cs typeface="Comic Sans MS"/>
              <a:sym typeface="Comic Sans MS"/>
            </a:endParaRPr>
          </a:p>
          <a:p>
            <a:pPr indent="-342900" lvl="0" marL="457200" rtl="0" algn="l">
              <a:spcBef>
                <a:spcPts val="0"/>
              </a:spcBef>
              <a:spcAft>
                <a:spcPts val="0"/>
              </a:spcAft>
              <a:buClr>
                <a:srgbClr val="0000FF"/>
              </a:buClr>
              <a:buSzPts val="1800"/>
              <a:buFont typeface="Comic Sans MS"/>
              <a:buChar char="●"/>
            </a:pPr>
            <a:r>
              <a:rPr i="1" lang="en">
                <a:solidFill>
                  <a:srgbClr val="0000FF"/>
                </a:solidFill>
                <a:latin typeface="Comic Sans MS"/>
                <a:ea typeface="Comic Sans MS"/>
                <a:cs typeface="Comic Sans MS"/>
                <a:sym typeface="Comic Sans MS"/>
              </a:rPr>
              <a:t>Dereferenced Pointer can also be used on the left hand side of the assignment statement</a:t>
            </a:r>
            <a:endParaRPr i="1">
              <a:solidFill>
                <a:srgbClr val="0000FF"/>
              </a:solidFill>
              <a:latin typeface="Comic Sans MS"/>
              <a:ea typeface="Comic Sans MS"/>
              <a:cs typeface="Comic Sans MS"/>
              <a:sym typeface="Comic Sans MS"/>
            </a:endParaRPr>
          </a:p>
          <a:p>
            <a:pPr indent="0" lvl="0" marL="0" rtl="0" algn="l">
              <a:spcBef>
                <a:spcPts val="1200"/>
              </a:spcBef>
              <a:spcAft>
                <a:spcPts val="1200"/>
              </a:spcAft>
              <a:buNone/>
            </a:pPr>
            <a:r>
              <a:t/>
            </a:r>
            <a:endParaRPr i="1">
              <a:solidFill>
                <a:srgbClr val="0000FF"/>
              </a:solidFill>
              <a:latin typeface="Comic Sans MS"/>
              <a:ea typeface="Comic Sans MS"/>
              <a:cs typeface="Comic Sans MS"/>
              <a:sym typeface="Comic Sans MS"/>
            </a:endParaRPr>
          </a:p>
        </p:txBody>
      </p:sp>
      <p:pic>
        <p:nvPicPr>
          <p:cNvPr id="146" name="Google Shape;146;p22"/>
          <p:cNvPicPr preferRelativeResize="0"/>
          <p:nvPr/>
        </p:nvPicPr>
        <p:blipFill>
          <a:blip r:embed="rId3">
            <a:alphaModFix/>
          </a:blip>
          <a:stretch>
            <a:fillRect/>
          </a:stretch>
        </p:blipFill>
        <p:spPr>
          <a:xfrm>
            <a:off x="-28575" y="1995525"/>
            <a:ext cx="9144000" cy="425750"/>
          </a:xfrm>
          <a:prstGeom prst="rect">
            <a:avLst/>
          </a:prstGeom>
          <a:noFill/>
          <a:ln>
            <a:noFill/>
          </a:ln>
        </p:spPr>
      </p:pic>
      <p:pic>
        <p:nvPicPr>
          <p:cNvPr id="147" name="Google Shape;147;p22"/>
          <p:cNvPicPr preferRelativeResize="0"/>
          <p:nvPr/>
        </p:nvPicPr>
        <p:blipFill>
          <a:blip r:embed="rId4">
            <a:alphaModFix/>
          </a:blip>
          <a:stretch>
            <a:fillRect/>
          </a:stretch>
        </p:blipFill>
        <p:spPr>
          <a:xfrm>
            <a:off x="23825" y="2747975"/>
            <a:ext cx="9144000" cy="490225"/>
          </a:xfrm>
          <a:prstGeom prst="rect">
            <a:avLst/>
          </a:prstGeom>
          <a:noFill/>
          <a:ln>
            <a:noFill/>
          </a:ln>
        </p:spPr>
      </p:pic>
      <p:pic>
        <p:nvPicPr>
          <p:cNvPr id="148" name="Google Shape;148;p22"/>
          <p:cNvPicPr preferRelativeResize="0"/>
          <p:nvPr/>
        </p:nvPicPr>
        <p:blipFill>
          <a:blip r:embed="rId5">
            <a:alphaModFix/>
          </a:blip>
          <a:stretch>
            <a:fillRect/>
          </a:stretch>
        </p:blipFill>
        <p:spPr>
          <a:xfrm>
            <a:off x="23825" y="4351050"/>
            <a:ext cx="9091600" cy="60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idx="1" type="body"/>
          </p:nvPr>
        </p:nvSpPr>
        <p:spPr>
          <a:xfrm>
            <a:off x="6900" y="10675"/>
            <a:ext cx="9144000" cy="4872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Comic Sans MS"/>
              <a:buChar char="●"/>
            </a:pPr>
            <a:r>
              <a:rPr lang="en" sz="2000">
                <a:latin typeface="Comic Sans MS"/>
                <a:ea typeface="Comic Sans MS"/>
                <a:cs typeface="Comic Sans MS"/>
                <a:sym typeface="Comic Sans MS"/>
              </a:rPr>
              <a:t>Dereferenced pointer may also be used to receive an input value</a:t>
            </a:r>
            <a:endParaRPr sz="2000">
              <a:latin typeface="Comic Sans MS"/>
              <a:ea typeface="Comic Sans MS"/>
              <a:cs typeface="Comic Sans MS"/>
              <a:sym typeface="Comic Sans MS"/>
            </a:endParaRPr>
          </a:p>
          <a:p>
            <a:pPr indent="0" lvl="0" marL="457200" rtl="0" algn="l">
              <a:spcBef>
                <a:spcPts val="1200"/>
              </a:spcBef>
              <a:spcAft>
                <a:spcPts val="0"/>
              </a:spcAft>
              <a:buNone/>
            </a:pPr>
            <a:r>
              <a:t/>
            </a:r>
            <a:endParaRPr sz="2000">
              <a:latin typeface="Comic Sans MS"/>
              <a:ea typeface="Comic Sans MS"/>
              <a:cs typeface="Comic Sans MS"/>
              <a:sym typeface="Comic Sans MS"/>
            </a:endParaRPr>
          </a:p>
          <a:p>
            <a:pPr indent="-355600" lvl="0" marL="457200" rtl="0" algn="l">
              <a:spcBef>
                <a:spcPts val="1200"/>
              </a:spcBef>
              <a:spcAft>
                <a:spcPts val="0"/>
              </a:spcAft>
              <a:buSzPts val="2000"/>
              <a:buFont typeface="Comic Sans MS"/>
              <a:buChar char="●"/>
            </a:pPr>
            <a:r>
              <a:t/>
            </a:r>
            <a:endParaRPr sz="2000">
              <a:latin typeface="Comic Sans MS"/>
              <a:ea typeface="Comic Sans MS"/>
              <a:cs typeface="Comic Sans MS"/>
              <a:sym typeface="Comic Sans MS"/>
            </a:endParaRPr>
          </a:p>
          <a:p>
            <a:pPr indent="0" lvl="0" marL="457200" rtl="0" algn="l">
              <a:spcBef>
                <a:spcPts val="1200"/>
              </a:spcBef>
              <a:spcAft>
                <a:spcPts val="0"/>
              </a:spcAft>
              <a:buNone/>
            </a:pPr>
            <a:r>
              <a:t/>
            </a:r>
            <a:endParaRPr sz="2000">
              <a:latin typeface="Comic Sans MS"/>
              <a:ea typeface="Comic Sans MS"/>
              <a:cs typeface="Comic Sans MS"/>
              <a:sym typeface="Comic Sans MS"/>
            </a:endParaRPr>
          </a:p>
          <a:p>
            <a:pPr indent="-355600" lvl="0" marL="457200" rtl="0" algn="l">
              <a:spcBef>
                <a:spcPts val="1200"/>
              </a:spcBef>
              <a:spcAft>
                <a:spcPts val="0"/>
              </a:spcAft>
              <a:buSzPts val="2000"/>
              <a:buFont typeface="Comic Sans MS"/>
              <a:buChar char="●"/>
            </a:pPr>
            <a:r>
              <a:rPr lang="en" sz="2000">
                <a:latin typeface="Comic Sans MS"/>
                <a:ea typeface="Comic Sans MS"/>
                <a:cs typeface="Comic Sans MS"/>
                <a:sym typeface="Comic Sans MS"/>
              </a:rPr>
              <a:t>Would place the input value in y. </a:t>
            </a:r>
            <a:endParaRPr sz="2000">
              <a:latin typeface="Comic Sans MS"/>
              <a:ea typeface="Comic Sans MS"/>
              <a:cs typeface="Comic Sans MS"/>
              <a:sym typeface="Comic Sans MS"/>
            </a:endParaRPr>
          </a:p>
          <a:p>
            <a:pPr indent="0" lvl="0" marL="0" rtl="0" algn="l">
              <a:spcBef>
                <a:spcPts val="1200"/>
              </a:spcBef>
              <a:spcAft>
                <a:spcPts val="1200"/>
              </a:spcAft>
              <a:buNone/>
            </a:pPr>
            <a:r>
              <a:t/>
            </a:r>
            <a:endParaRPr sz="2000">
              <a:latin typeface="Comic Sans MS"/>
              <a:ea typeface="Comic Sans MS"/>
              <a:cs typeface="Comic Sans MS"/>
              <a:sym typeface="Comic Sans MS"/>
            </a:endParaRPr>
          </a:p>
        </p:txBody>
      </p:sp>
      <p:pic>
        <p:nvPicPr>
          <p:cNvPr id="154" name="Google Shape;154;p23"/>
          <p:cNvPicPr preferRelativeResize="0"/>
          <p:nvPr/>
        </p:nvPicPr>
        <p:blipFill>
          <a:blip r:embed="rId3">
            <a:alphaModFix/>
          </a:blip>
          <a:stretch>
            <a:fillRect/>
          </a:stretch>
        </p:blipFill>
        <p:spPr>
          <a:xfrm>
            <a:off x="-38100" y="895921"/>
            <a:ext cx="9144001" cy="540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Demonstration</a:t>
            </a:r>
            <a:endParaRPr/>
          </a:p>
        </p:txBody>
      </p:sp>
      <p:pic>
        <p:nvPicPr>
          <p:cNvPr id="160" name="Google Shape;160;p24"/>
          <p:cNvPicPr preferRelativeResize="0"/>
          <p:nvPr/>
        </p:nvPicPr>
        <p:blipFill>
          <a:blip r:embed="rId3">
            <a:alphaModFix/>
          </a:blip>
          <a:stretch>
            <a:fillRect/>
          </a:stretch>
        </p:blipFill>
        <p:spPr>
          <a:xfrm>
            <a:off x="0" y="713000"/>
            <a:ext cx="9177476" cy="394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 by Reference using Pointers</a:t>
            </a:r>
            <a:endParaRPr/>
          </a:p>
        </p:txBody>
      </p:sp>
      <p:sp>
        <p:nvSpPr>
          <p:cNvPr id="166" name="Google Shape;166;p25"/>
          <p:cNvSpPr txBox="1"/>
          <p:nvPr>
            <p:ph idx="1" type="body"/>
          </p:nvPr>
        </p:nvSpPr>
        <p:spPr>
          <a:xfrm>
            <a:off x="6900" y="696475"/>
            <a:ext cx="9144000" cy="4200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omic Sans MS"/>
              <a:buChar char="●"/>
            </a:pPr>
            <a:r>
              <a:rPr lang="en" sz="1600">
                <a:latin typeface="Comic Sans MS"/>
                <a:ea typeface="Comic Sans MS"/>
                <a:cs typeface="Comic Sans MS"/>
                <a:sym typeface="Comic Sans MS"/>
              </a:rPr>
              <a:t>A</a:t>
            </a:r>
            <a:r>
              <a:rPr lang="en" sz="1600">
                <a:latin typeface="Comic Sans MS"/>
                <a:ea typeface="Comic Sans MS"/>
                <a:cs typeface="Comic Sans MS"/>
                <a:sym typeface="Comic Sans MS"/>
              </a:rPr>
              <a:t>rguments to a function can  be passed  using reference parameters.</a:t>
            </a:r>
            <a:endParaRPr sz="1600">
              <a:latin typeface="Comic Sans MS"/>
              <a:ea typeface="Comic Sans MS"/>
              <a:cs typeface="Comic Sans MS"/>
              <a:sym typeface="Comic Sans MS"/>
            </a:endParaRPr>
          </a:p>
          <a:p>
            <a:pPr indent="0" lvl="0" marL="457200" rtl="0" algn="l">
              <a:spcBef>
                <a:spcPts val="1200"/>
              </a:spcBef>
              <a:spcAft>
                <a:spcPts val="0"/>
              </a:spcAft>
              <a:buNone/>
            </a:pPr>
            <a:r>
              <a:t/>
            </a:r>
            <a:endParaRPr sz="1600">
              <a:latin typeface="Comic Sans MS"/>
              <a:ea typeface="Comic Sans MS"/>
              <a:cs typeface="Comic Sans MS"/>
              <a:sym typeface="Comic Sans MS"/>
            </a:endParaRPr>
          </a:p>
          <a:p>
            <a:pPr indent="-330200" lvl="0" marL="457200" rtl="0" algn="l">
              <a:spcBef>
                <a:spcPts val="1200"/>
              </a:spcBef>
              <a:spcAft>
                <a:spcPts val="0"/>
              </a:spcAft>
              <a:buSzPts val="1600"/>
              <a:buFont typeface="Comic Sans MS"/>
              <a:buChar char="●"/>
            </a:pPr>
            <a:r>
              <a:rPr lang="en" sz="1600">
                <a:latin typeface="Comic Sans MS"/>
                <a:ea typeface="Comic Sans MS"/>
                <a:cs typeface="Comic Sans MS"/>
                <a:sym typeface="Comic Sans MS"/>
              </a:rPr>
              <a:t>The called function  modifies the original values of the arguments in the caller</a:t>
            </a:r>
            <a:endParaRPr sz="1600">
              <a:latin typeface="Comic Sans MS"/>
              <a:ea typeface="Comic Sans MS"/>
              <a:cs typeface="Comic Sans MS"/>
              <a:sym typeface="Comic Sans MS"/>
            </a:endParaRPr>
          </a:p>
          <a:p>
            <a:pPr indent="0" lvl="0" marL="457200" rtl="0" algn="l">
              <a:spcBef>
                <a:spcPts val="1200"/>
              </a:spcBef>
              <a:spcAft>
                <a:spcPts val="0"/>
              </a:spcAft>
              <a:buNone/>
            </a:pPr>
            <a:r>
              <a:t/>
            </a:r>
            <a:endParaRPr sz="1600">
              <a:latin typeface="Comic Sans MS"/>
              <a:ea typeface="Comic Sans MS"/>
              <a:cs typeface="Comic Sans MS"/>
              <a:sym typeface="Comic Sans MS"/>
            </a:endParaRPr>
          </a:p>
          <a:p>
            <a:pPr indent="-330200" lvl="0" marL="457200" rtl="0" algn="l">
              <a:spcBef>
                <a:spcPts val="1200"/>
              </a:spcBef>
              <a:spcAft>
                <a:spcPts val="0"/>
              </a:spcAft>
              <a:buSzPts val="1600"/>
              <a:buFont typeface="Comic Sans MS"/>
              <a:buChar char="●"/>
            </a:pPr>
            <a:r>
              <a:rPr lang="en" sz="1600">
                <a:latin typeface="Comic Sans MS"/>
                <a:ea typeface="Comic Sans MS"/>
                <a:cs typeface="Comic Sans MS"/>
                <a:sym typeface="Comic Sans MS"/>
              </a:rPr>
              <a:t>Reference parameters also enable programs to pass large data objects to a function and avoid the overhead of passing the objects by value (which, of course, copies the object).</a:t>
            </a:r>
            <a:endParaRPr sz="1600">
              <a:latin typeface="Comic Sans MS"/>
              <a:ea typeface="Comic Sans MS"/>
              <a:cs typeface="Comic Sans MS"/>
              <a:sym typeface="Comic Sans MS"/>
            </a:endParaRPr>
          </a:p>
          <a:p>
            <a:pPr indent="0" lvl="0" marL="457200" rtl="0" algn="l">
              <a:spcBef>
                <a:spcPts val="1200"/>
              </a:spcBef>
              <a:spcAft>
                <a:spcPts val="0"/>
              </a:spcAft>
              <a:buNone/>
            </a:pPr>
            <a:r>
              <a:t/>
            </a:r>
            <a:endParaRPr sz="1600">
              <a:latin typeface="Comic Sans MS"/>
              <a:ea typeface="Comic Sans MS"/>
              <a:cs typeface="Comic Sans MS"/>
              <a:sym typeface="Comic Sans MS"/>
            </a:endParaRPr>
          </a:p>
          <a:p>
            <a:pPr indent="-330200" lvl="0" marL="457200" rtl="0" algn="l">
              <a:spcBef>
                <a:spcPts val="1200"/>
              </a:spcBef>
              <a:spcAft>
                <a:spcPts val="0"/>
              </a:spcAft>
              <a:buSzPts val="1600"/>
              <a:buFont typeface="Comic Sans MS"/>
              <a:buChar char="●"/>
            </a:pPr>
            <a:r>
              <a:rPr lang="en" sz="1600">
                <a:latin typeface="Comic Sans MS"/>
                <a:ea typeface="Comic Sans MS"/>
                <a:cs typeface="Comic Sans MS"/>
                <a:sym typeface="Comic Sans MS"/>
              </a:rPr>
              <a:t>Pointers, like references, also can be used to modify one or more variables in the caller or to pass pointers to large data objects to avoid the overhead of passing the objects by value.</a:t>
            </a:r>
            <a:endParaRPr sz="1600">
              <a:latin typeface="Comic Sans MS"/>
              <a:ea typeface="Comic Sans MS"/>
              <a:cs typeface="Comic Sans MS"/>
              <a:sym typeface="Comic Sans MS"/>
            </a:endParaRPr>
          </a:p>
          <a:p>
            <a:pPr indent="0" lvl="0" marL="457200" rtl="0" algn="l">
              <a:spcBef>
                <a:spcPts val="1200"/>
              </a:spcBef>
              <a:spcAft>
                <a:spcPts val="0"/>
              </a:spcAft>
              <a:buNone/>
            </a:pPr>
            <a:r>
              <a:t/>
            </a:r>
            <a:endParaRPr sz="1600">
              <a:latin typeface="Comic Sans MS"/>
              <a:ea typeface="Comic Sans MS"/>
              <a:cs typeface="Comic Sans MS"/>
              <a:sym typeface="Comic Sans MS"/>
            </a:endParaRPr>
          </a:p>
          <a:p>
            <a:pPr indent="0" lvl="0" marL="457200" rtl="0" algn="l">
              <a:spcBef>
                <a:spcPts val="1200"/>
              </a:spcBef>
              <a:spcAft>
                <a:spcPts val="1200"/>
              </a:spcAft>
              <a:buNone/>
            </a:pPr>
            <a:r>
              <a:t/>
            </a:r>
            <a:endParaRPr sz="1600">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 by References using Pointers</a:t>
            </a:r>
            <a:endParaRPr/>
          </a:p>
        </p:txBody>
      </p:sp>
      <p:sp>
        <p:nvSpPr>
          <p:cNvPr id="172" name="Google Shape;172;p26"/>
          <p:cNvSpPr txBox="1"/>
          <p:nvPr>
            <p:ph idx="1" type="body"/>
          </p:nvPr>
        </p:nvSpPr>
        <p:spPr>
          <a:xfrm>
            <a:off x="6900" y="620275"/>
            <a:ext cx="9144000" cy="430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By using </a:t>
            </a:r>
            <a:r>
              <a:rPr lang="en">
                <a:latin typeface="Comic Sans MS"/>
                <a:ea typeface="Comic Sans MS"/>
                <a:cs typeface="Comic Sans MS"/>
                <a:sym typeface="Comic Sans MS"/>
              </a:rPr>
              <a:t>pointers and the indirection operator (*)  accomplish pass-by-reference can be accomplished.</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When function is called with an argument that has to be modified, address of the argument is passed.</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This is normally accomplished by applying the address operator (&amp;) to the name of the variable whose value will be modified.</a:t>
            </a:r>
            <a:endParaRPr>
              <a:latin typeface="Comic Sans MS"/>
              <a:ea typeface="Comic Sans MS"/>
              <a:cs typeface="Comic Sans MS"/>
              <a:sym typeface="Comic Sans MS"/>
            </a:endParaRPr>
          </a:p>
          <a:p>
            <a:pPr indent="0" lvl="0" marL="457200" rtl="0" algn="l">
              <a:spcBef>
                <a:spcPts val="1200"/>
              </a:spcBef>
              <a:spcAft>
                <a:spcPts val="1200"/>
              </a:spcAft>
              <a:buNone/>
            </a:pPr>
            <a:r>
              <a:t/>
            </a:r>
            <a:endParaRPr>
              <a:latin typeface="Comic Sans MS"/>
              <a:ea typeface="Comic Sans MS"/>
              <a:cs typeface="Comic Sans MS"/>
              <a:sym typeface="Comic Sans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 by Reference Code Demonstration</a:t>
            </a:r>
            <a:endParaRPr/>
          </a:p>
        </p:txBody>
      </p:sp>
      <p:pic>
        <p:nvPicPr>
          <p:cNvPr id="178" name="Google Shape;178;p27"/>
          <p:cNvPicPr preferRelativeResize="0"/>
          <p:nvPr/>
        </p:nvPicPr>
        <p:blipFill>
          <a:blip r:embed="rId3">
            <a:alphaModFix/>
          </a:blip>
          <a:stretch>
            <a:fillRect/>
          </a:stretch>
        </p:blipFill>
        <p:spPr>
          <a:xfrm>
            <a:off x="0" y="636800"/>
            <a:ext cx="9143999" cy="4354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Built-In Arrays</a:t>
            </a:r>
            <a:endParaRPr/>
          </a:p>
        </p:txBody>
      </p:sp>
      <p:sp>
        <p:nvSpPr>
          <p:cNvPr id="184" name="Google Shape;184;p28"/>
          <p:cNvSpPr txBox="1"/>
          <p:nvPr>
            <p:ph idx="1" type="body"/>
          </p:nvPr>
        </p:nvSpPr>
        <p:spPr>
          <a:xfrm>
            <a:off x="6900" y="620275"/>
            <a:ext cx="9144000" cy="4290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Fixed-Size Data Structures</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Declaration Syntax include type of element and number of elements, which needs to be stored in the built-in array.</a:t>
            </a:r>
            <a:endParaRPr>
              <a:latin typeface="Comic Sans MS"/>
              <a:ea typeface="Comic Sans MS"/>
              <a:cs typeface="Comic Sans MS"/>
              <a:sym typeface="Comic Sans MS"/>
            </a:endParaRPr>
          </a:p>
          <a:p>
            <a:pPr indent="0" lvl="0" marL="0" rtl="0" algn="l">
              <a:spcBef>
                <a:spcPts val="1200"/>
              </a:spcBef>
              <a:spcAft>
                <a:spcPts val="0"/>
              </a:spcAft>
              <a:buNone/>
            </a:pPr>
            <a:r>
              <a:t/>
            </a:r>
            <a:endParaRPr>
              <a:latin typeface="Comic Sans MS"/>
              <a:ea typeface="Comic Sans MS"/>
              <a:cs typeface="Comic Sans MS"/>
              <a:sym typeface="Comic Sans MS"/>
            </a:endParaRPr>
          </a:p>
          <a:p>
            <a:pPr indent="0" lvl="0" marL="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Compiler reserves appropriate amount of memory.</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arraySize must be an integer greater than zero.</a:t>
            </a:r>
            <a:endParaRPr>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pic>
        <p:nvPicPr>
          <p:cNvPr id="185" name="Google Shape;185;p28"/>
          <p:cNvPicPr preferRelativeResize="0"/>
          <p:nvPr/>
        </p:nvPicPr>
        <p:blipFill>
          <a:blip r:embed="rId3">
            <a:alphaModFix/>
          </a:blip>
          <a:stretch>
            <a:fillRect/>
          </a:stretch>
        </p:blipFill>
        <p:spPr>
          <a:xfrm>
            <a:off x="6900" y="1747850"/>
            <a:ext cx="9144000" cy="607800"/>
          </a:xfrm>
          <a:prstGeom prst="rect">
            <a:avLst/>
          </a:prstGeom>
          <a:noFill/>
          <a:ln>
            <a:noFill/>
          </a:ln>
        </p:spPr>
      </p:pic>
      <p:pic>
        <p:nvPicPr>
          <p:cNvPr id="186" name="Google Shape;186;p28"/>
          <p:cNvPicPr preferRelativeResize="0"/>
          <p:nvPr/>
        </p:nvPicPr>
        <p:blipFill>
          <a:blip r:embed="rId4">
            <a:alphaModFix/>
          </a:blip>
          <a:stretch>
            <a:fillRect/>
          </a:stretch>
        </p:blipFill>
        <p:spPr>
          <a:xfrm>
            <a:off x="14300" y="3657600"/>
            <a:ext cx="9219376" cy="607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 in Array Limitations</a:t>
            </a:r>
            <a:endParaRPr/>
          </a:p>
        </p:txBody>
      </p:sp>
      <p:sp>
        <p:nvSpPr>
          <p:cNvPr id="192" name="Google Shape;192;p29"/>
          <p:cNvSpPr txBox="1"/>
          <p:nvPr>
            <p:ph idx="1" type="body"/>
          </p:nvPr>
        </p:nvSpPr>
        <p:spPr>
          <a:xfrm>
            <a:off x="6900" y="620275"/>
            <a:ext cx="9144000" cy="47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mic Sans MS"/>
                <a:ea typeface="Comic Sans MS"/>
                <a:cs typeface="Comic Sans MS"/>
                <a:sym typeface="Comic Sans MS"/>
              </a:rPr>
              <a:t>• They cannot be compared using the relational and equality operators—you  must use a loop to compare two built-in arrays element by element.</a:t>
            </a:r>
            <a:endParaRPr sz="2000">
              <a:latin typeface="Comic Sans MS"/>
              <a:ea typeface="Comic Sans MS"/>
              <a:cs typeface="Comic Sans MS"/>
              <a:sym typeface="Comic Sans MS"/>
            </a:endParaRPr>
          </a:p>
          <a:p>
            <a:pPr indent="0" lvl="0" marL="0" rtl="0" algn="l">
              <a:spcBef>
                <a:spcPts val="1200"/>
              </a:spcBef>
              <a:spcAft>
                <a:spcPts val="0"/>
              </a:spcAft>
              <a:buNone/>
            </a:pPr>
            <a:r>
              <a:rPr lang="en" sz="2000">
                <a:latin typeface="Comic Sans MS"/>
                <a:ea typeface="Comic Sans MS"/>
                <a:cs typeface="Comic Sans MS"/>
                <a:sym typeface="Comic Sans MS"/>
              </a:rPr>
              <a:t>• They cannot be assigned to one another.</a:t>
            </a:r>
            <a:endParaRPr sz="2000">
              <a:latin typeface="Comic Sans MS"/>
              <a:ea typeface="Comic Sans MS"/>
              <a:cs typeface="Comic Sans MS"/>
              <a:sym typeface="Comic Sans MS"/>
            </a:endParaRPr>
          </a:p>
          <a:p>
            <a:pPr indent="0" lvl="0" marL="0" rtl="0" algn="l">
              <a:spcBef>
                <a:spcPts val="1200"/>
              </a:spcBef>
              <a:spcAft>
                <a:spcPts val="0"/>
              </a:spcAft>
              <a:buNone/>
            </a:pPr>
            <a:r>
              <a:rPr lang="en" sz="2000">
                <a:latin typeface="Comic Sans MS"/>
                <a:ea typeface="Comic Sans MS"/>
                <a:cs typeface="Comic Sans MS"/>
                <a:sym typeface="Comic Sans MS"/>
              </a:rPr>
              <a:t>• They don’t know their own size—a function that processes a built-in array typically receives both the built-in array’s name and its size as arguments.</a:t>
            </a:r>
            <a:endParaRPr sz="2000">
              <a:latin typeface="Comic Sans MS"/>
              <a:ea typeface="Comic Sans MS"/>
              <a:cs typeface="Comic Sans MS"/>
              <a:sym typeface="Comic Sans MS"/>
            </a:endParaRPr>
          </a:p>
          <a:p>
            <a:pPr indent="0" lvl="0" marL="0" rtl="0" algn="l">
              <a:spcBef>
                <a:spcPts val="1200"/>
              </a:spcBef>
              <a:spcAft>
                <a:spcPts val="0"/>
              </a:spcAft>
              <a:buNone/>
            </a:pPr>
            <a:r>
              <a:rPr lang="en" sz="2000">
                <a:latin typeface="Comic Sans MS"/>
                <a:ea typeface="Comic Sans MS"/>
                <a:cs typeface="Comic Sans MS"/>
                <a:sym typeface="Comic Sans MS"/>
              </a:rPr>
              <a:t>• They don’t provide automatic bounds checking—you must ensure that array-access expressions use subscripts that are within the built-in array’s bounds.</a:t>
            </a:r>
            <a:endParaRPr sz="2000">
              <a:latin typeface="Comic Sans MS"/>
              <a:ea typeface="Comic Sans MS"/>
              <a:cs typeface="Comic Sans MS"/>
              <a:sym typeface="Comic Sans MS"/>
            </a:endParaRPr>
          </a:p>
          <a:p>
            <a:pPr indent="0" lvl="0" marL="0" rtl="0" algn="l">
              <a:spcBef>
                <a:spcPts val="1200"/>
              </a:spcBef>
              <a:spcAft>
                <a:spcPts val="1200"/>
              </a:spcAft>
              <a:buNone/>
            </a:pPr>
            <a:r>
              <a:t/>
            </a:r>
            <a:endParaRPr sz="2000">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693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 Pointer</a:t>
            </a:r>
            <a:endParaRPr/>
          </a:p>
        </p:txBody>
      </p:sp>
      <p:sp>
        <p:nvSpPr>
          <p:cNvPr id="198" name="Google Shape;198;p30"/>
          <p:cNvSpPr txBox="1"/>
          <p:nvPr>
            <p:ph idx="1" type="body"/>
          </p:nvPr>
        </p:nvSpPr>
        <p:spPr>
          <a:xfrm>
            <a:off x="6900" y="544075"/>
            <a:ext cx="9144000" cy="435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C</a:t>
            </a:r>
            <a:r>
              <a:rPr lang="en">
                <a:latin typeface="Comic Sans MS"/>
                <a:ea typeface="Comic Sans MS"/>
                <a:cs typeface="Comic Sans MS"/>
                <a:sym typeface="Comic Sans MS"/>
              </a:rPr>
              <a:t>onst keyword  informs the compiler that the value of a particular variable should not be modified</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Consider a function that takes a pointer to the initial element of a built-in array and the array’s size as arguments and subsequently displays the built-in array’s elements.  Such a function should loop through the elements and output each individually.   The built-in array’s size is used in the function’s body to determine the highest subscript so the loop can terminate when the displaying completes. The size does not need to change in the function body, so it should be declared const to ensure that it will not change. Because the built-in array is only being displayed, it, too, should be declared const. This is especially important because built-in arrays are always passed by reference and could easily be changed in the called function. An attempt to modify a const value is a compilation error.</a:t>
            </a:r>
            <a:endParaRPr>
              <a:latin typeface="Comic Sans MS"/>
              <a:ea typeface="Comic Sans MS"/>
              <a:cs typeface="Comic Sans MS"/>
              <a:sym typeface="Comic Sans MS"/>
            </a:endParaRPr>
          </a:p>
          <a:p>
            <a:pPr indent="0" lvl="0" marL="457200" rtl="0" algn="l">
              <a:spcBef>
                <a:spcPts val="1200"/>
              </a:spcBef>
              <a:spcAft>
                <a:spcPts val="1200"/>
              </a:spcAft>
              <a:buNone/>
            </a:pPr>
            <a:r>
              <a:t/>
            </a:r>
            <a:endParaRPr>
              <a:latin typeface="Comic Sans MS"/>
              <a:ea typeface="Comic Sans MS"/>
              <a:cs typeface="Comic Sans MS"/>
              <a:sym typeface="Comic Sans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Passing pointers to functions</a:t>
            </a:r>
            <a:endParaRPr/>
          </a:p>
        </p:txBody>
      </p:sp>
      <p:sp>
        <p:nvSpPr>
          <p:cNvPr id="204" name="Google Shape;204;p31"/>
          <p:cNvSpPr txBox="1"/>
          <p:nvPr>
            <p:ph idx="1" type="body"/>
          </p:nvPr>
        </p:nvSpPr>
        <p:spPr>
          <a:xfrm>
            <a:off x="6900" y="620275"/>
            <a:ext cx="9144000" cy="4317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F</a:t>
            </a:r>
            <a:r>
              <a:rPr lang="en">
                <a:latin typeface="Comic Sans MS"/>
                <a:ea typeface="Comic Sans MS"/>
                <a:cs typeface="Comic Sans MS"/>
                <a:sym typeface="Comic Sans MS"/>
              </a:rPr>
              <a:t>our ways to pass a pointer to a function: </a:t>
            </a:r>
            <a:endParaRPr>
              <a:latin typeface="Comic Sans MS"/>
              <a:ea typeface="Comic Sans MS"/>
              <a:cs typeface="Comic Sans MS"/>
              <a:sym typeface="Comic Sans MS"/>
            </a:endParaRPr>
          </a:p>
          <a:p>
            <a:pPr indent="-342900" lvl="1" marL="914400" rtl="0" algn="l">
              <a:spcBef>
                <a:spcPts val="0"/>
              </a:spcBef>
              <a:spcAft>
                <a:spcPts val="0"/>
              </a:spcAft>
              <a:buSzPts val="1800"/>
              <a:buFont typeface="Comic Sans MS"/>
              <a:buChar char="○"/>
            </a:pPr>
            <a:r>
              <a:rPr lang="en" sz="1800">
                <a:latin typeface="Comic Sans MS"/>
                <a:ea typeface="Comic Sans MS"/>
                <a:cs typeface="Comic Sans MS"/>
                <a:sym typeface="Comic Sans MS"/>
              </a:rPr>
              <a:t>a non constant pointer to non constant data</a:t>
            </a:r>
            <a:endParaRPr sz="1800">
              <a:latin typeface="Comic Sans MS"/>
              <a:ea typeface="Comic Sans MS"/>
              <a:cs typeface="Comic Sans MS"/>
              <a:sym typeface="Comic Sans MS"/>
            </a:endParaRPr>
          </a:p>
          <a:p>
            <a:pPr indent="-342900" lvl="1" marL="914400" rtl="0" algn="l">
              <a:spcBef>
                <a:spcPts val="0"/>
              </a:spcBef>
              <a:spcAft>
                <a:spcPts val="0"/>
              </a:spcAft>
              <a:buSzPts val="1800"/>
              <a:buFont typeface="Comic Sans MS"/>
              <a:buChar char="○"/>
            </a:pPr>
            <a:r>
              <a:rPr lang="en" sz="1800">
                <a:latin typeface="Comic Sans MS"/>
                <a:ea typeface="Comic Sans MS"/>
                <a:cs typeface="Comic Sans MS"/>
                <a:sym typeface="Comic Sans MS"/>
              </a:rPr>
              <a:t>a non constant pointer to constant data </a:t>
            </a:r>
            <a:endParaRPr sz="1800">
              <a:latin typeface="Comic Sans MS"/>
              <a:ea typeface="Comic Sans MS"/>
              <a:cs typeface="Comic Sans MS"/>
              <a:sym typeface="Comic Sans MS"/>
            </a:endParaRPr>
          </a:p>
          <a:p>
            <a:pPr indent="-342900" lvl="1" marL="914400" rtl="0" algn="l">
              <a:spcBef>
                <a:spcPts val="0"/>
              </a:spcBef>
              <a:spcAft>
                <a:spcPts val="0"/>
              </a:spcAft>
              <a:buSzPts val="1800"/>
              <a:buFont typeface="Comic Sans MS"/>
              <a:buChar char="○"/>
            </a:pPr>
            <a:r>
              <a:rPr lang="en" sz="1800">
                <a:latin typeface="Comic Sans MS"/>
                <a:ea typeface="Comic Sans MS"/>
                <a:cs typeface="Comic Sans MS"/>
                <a:sym typeface="Comic Sans MS"/>
              </a:rPr>
              <a:t> a constant pointer to non constant data  </a:t>
            </a:r>
            <a:endParaRPr sz="1800">
              <a:latin typeface="Comic Sans MS"/>
              <a:ea typeface="Comic Sans MS"/>
              <a:cs typeface="Comic Sans MS"/>
              <a:sym typeface="Comic Sans MS"/>
            </a:endParaRPr>
          </a:p>
          <a:p>
            <a:pPr indent="-342900" lvl="1" marL="914400" rtl="0" algn="l">
              <a:spcBef>
                <a:spcPts val="0"/>
              </a:spcBef>
              <a:spcAft>
                <a:spcPts val="0"/>
              </a:spcAft>
              <a:buSzPts val="1800"/>
              <a:buFont typeface="Comic Sans MS"/>
              <a:buChar char="○"/>
            </a:pPr>
            <a:r>
              <a:rPr lang="en" sz="1800">
                <a:latin typeface="Comic Sans MS"/>
                <a:ea typeface="Comic Sans MS"/>
                <a:cs typeface="Comic Sans MS"/>
                <a:sym typeface="Comic Sans MS"/>
              </a:rPr>
              <a:t>a constant pointer to constant data </a:t>
            </a:r>
            <a:endParaRPr sz="1800">
              <a:latin typeface="Comic Sans MS"/>
              <a:ea typeface="Comic Sans MS"/>
              <a:cs typeface="Comic Sans MS"/>
              <a:sym typeface="Comic Sans MS"/>
            </a:endParaRPr>
          </a:p>
          <a:p>
            <a:pPr indent="0" lvl="0" marL="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 Each combination provides a different level of access privilege.</a:t>
            </a:r>
            <a:endParaRPr>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25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1" name="Google Shape;91;p14"/>
          <p:cNvSpPr txBox="1"/>
          <p:nvPr>
            <p:ph idx="1" type="body"/>
          </p:nvPr>
        </p:nvSpPr>
        <p:spPr>
          <a:xfrm>
            <a:off x="43650" y="1393075"/>
            <a:ext cx="9144000" cy="3750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omic Sans MS"/>
              <a:buChar char="●"/>
            </a:pPr>
            <a:r>
              <a:rPr lang="en" sz="2000">
                <a:latin typeface="Comic Sans MS"/>
                <a:ea typeface="Comic Sans MS"/>
                <a:cs typeface="Comic Sans MS"/>
                <a:sym typeface="Comic Sans MS"/>
              </a:rPr>
              <a:t>Understanding Pointers </a:t>
            </a:r>
            <a:endParaRPr sz="2000">
              <a:latin typeface="Comic Sans MS"/>
              <a:ea typeface="Comic Sans MS"/>
              <a:cs typeface="Comic Sans MS"/>
              <a:sym typeface="Comic Sans MS"/>
            </a:endParaRPr>
          </a:p>
          <a:p>
            <a:pPr indent="-355600" lvl="0" marL="457200" rtl="0" algn="l">
              <a:spcBef>
                <a:spcPts val="0"/>
              </a:spcBef>
              <a:spcAft>
                <a:spcPts val="0"/>
              </a:spcAft>
              <a:buSzPts val="2000"/>
              <a:buFont typeface="Comic Sans MS"/>
              <a:buChar char="●"/>
            </a:pPr>
            <a:r>
              <a:rPr lang="en" sz="2000">
                <a:latin typeface="Comic Sans MS"/>
                <a:ea typeface="Comic Sans MS"/>
                <a:cs typeface="Comic Sans MS"/>
                <a:sym typeface="Comic Sans MS"/>
              </a:rPr>
              <a:t>Pointers Variables and Declarations</a:t>
            </a:r>
            <a:endParaRPr sz="2000">
              <a:latin typeface="Comic Sans MS"/>
              <a:ea typeface="Comic Sans MS"/>
              <a:cs typeface="Comic Sans MS"/>
              <a:sym typeface="Comic Sans MS"/>
            </a:endParaRPr>
          </a:p>
          <a:p>
            <a:pPr indent="-355600" lvl="0" marL="457200" rtl="0" algn="l">
              <a:spcBef>
                <a:spcPts val="0"/>
              </a:spcBef>
              <a:spcAft>
                <a:spcPts val="0"/>
              </a:spcAft>
              <a:buSzPts val="2000"/>
              <a:buFont typeface="Comic Sans MS"/>
              <a:buChar char="●"/>
            </a:pPr>
            <a:r>
              <a:rPr lang="en" sz="2000">
                <a:latin typeface="Comic Sans MS"/>
                <a:ea typeface="Comic Sans MS"/>
                <a:cs typeface="Comic Sans MS"/>
                <a:sym typeface="Comic Sans MS"/>
              </a:rPr>
              <a:t>Pointers Operators</a:t>
            </a:r>
            <a:endParaRPr sz="2000">
              <a:latin typeface="Comic Sans MS"/>
              <a:ea typeface="Comic Sans MS"/>
              <a:cs typeface="Comic Sans MS"/>
              <a:sym typeface="Comic Sans MS"/>
            </a:endParaRPr>
          </a:p>
          <a:p>
            <a:pPr indent="-355600" lvl="0" marL="457200" rtl="0" algn="l">
              <a:spcBef>
                <a:spcPts val="0"/>
              </a:spcBef>
              <a:spcAft>
                <a:spcPts val="0"/>
              </a:spcAft>
              <a:buSzPts val="2000"/>
              <a:buFont typeface="Comic Sans MS"/>
              <a:buChar char="●"/>
            </a:pPr>
            <a:r>
              <a:rPr lang="en" sz="2000">
                <a:latin typeface="Comic Sans MS"/>
                <a:ea typeface="Comic Sans MS"/>
                <a:cs typeface="Comic Sans MS"/>
                <a:sym typeface="Comic Sans MS"/>
              </a:rPr>
              <a:t>Builtin Arrays</a:t>
            </a:r>
            <a:endParaRPr sz="2000">
              <a:latin typeface="Comic Sans MS"/>
              <a:ea typeface="Comic Sans MS"/>
              <a:cs typeface="Comic Sans MS"/>
              <a:sym typeface="Comic Sans MS"/>
            </a:endParaRPr>
          </a:p>
          <a:p>
            <a:pPr indent="-355600" lvl="0" marL="457200" rtl="0" algn="l">
              <a:spcBef>
                <a:spcPts val="0"/>
              </a:spcBef>
              <a:spcAft>
                <a:spcPts val="0"/>
              </a:spcAft>
              <a:buSzPts val="2000"/>
              <a:buFont typeface="Comic Sans MS"/>
              <a:buChar char="●"/>
            </a:pPr>
            <a:r>
              <a:rPr lang="en" sz="2000">
                <a:latin typeface="Comic Sans MS"/>
                <a:ea typeface="Comic Sans MS"/>
                <a:cs typeface="Comic Sans MS"/>
                <a:sym typeface="Comic Sans MS"/>
              </a:rPr>
              <a:t>Const Pointer</a:t>
            </a:r>
            <a:endParaRPr sz="2000">
              <a:latin typeface="Comic Sans MS"/>
              <a:ea typeface="Comic Sans MS"/>
              <a:cs typeface="Comic Sans MS"/>
              <a:sym typeface="Comic Sans MS"/>
            </a:endParaRPr>
          </a:p>
          <a:p>
            <a:pPr indent="-355600" lvl="0" marL="457200" rtl="0" algn="l">
              <a:spcBef>
                <a:spcPts val="0"/>
              </a:spcBef>
              <a:spcAft>
                <a:spcPts val="0"/>
              </a:spcAft>
              <a:buSzPts val="2000"/>
              <a:buFont typeface="Comic Sans MS"/>
              <a:buChar char="●"/>
            </a:pPr>
            <a:r>
              <a:rPr lang="en" sz="2000">
                <a:latin typeface="Comic Sans MS"/>
                <a:ea typeface="Comic Sans MS"/>
                <a:cs typeface="Comic Sans MS"/>
                <a:sym typeface="Comic Sans MS"/>
              </a:rPr>
              <a:t>Accessing Class Members using Pointers</a:t>
            </a:r>
            <a:endParaRPr sz="2000">
              <a:latin typeface="Comic Sans MS"/>
              <a:ea typeface="Comic Sans MS"/>
              <a:cs typeface="Comic Sans MS"/>
              <a:sym typeface="Comic Sans MS"/>
            </a:endParaRPr>
          </a:p>
          <a:p>
            <a:pPr indent="-355600" lvl="0" marL="457200" rtl="0" algn="l">
              <a:spcBef>
                <a:spcPts val="0"/>
              </a:spcBef>
              <a:spcAft>
                <a:spcPts val="0"/>
              </a:spcAft>
              <a:buSzPts val="2000"/>
              <a:buFont typeface="Comic Sans MS"/>
              <a:buChar char="●"/>
            </a:pPr>
            <a:r>
              <a:rPr lang="en" sz="2000">
                <a:latin typeface="Comic Sans MS"/>
                <a:ea typeface="Comic Sans MS"/>
                <a:cs typeface="Comic Sans MS"/>
                <a:sym typeface="Comic Sans MS"/>
              </a:rPr>
              <a:t>Understanding this Pointer</a:t>
            </a:r>
            <a:endParaRPr sz="2000">
              <a:latin typeface="Comic Sans MS"/>
              <a:ea typeface="Comic Sans MS"/>
              <a:cs typeface="Comic Sans MS"/>
              <a:sym typeface="Comic Sans MS"/>
            </a:endParaRPr>
          </a:p>
          <a:p>
            <a:pPr indent="0" lvl="0" marL="457200" rtl="0" algn="l">
              <a:spcBef>
                <a:spcPts val="1200"/>
              </a:spcBef>
              <a:spcAft>
                <a:spcPts val="1200"/>
              </a:spcAft>
              <a:buNone/>
            </a:pPr>
            <a:r>
              <a:t/>
            </a:r>
            <a:endParaRPr sz="2000">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 Constant Pointer to Non Constant Data</a:t>
            </a:r>
            <a:endParaRPr/>
          </a:p>
        </p:txBody>
      </p:sp>
      <p:sp>
        <p:nvSpPr>
          <p:cNvPr id="210" name="Google Shape;210;p32"/>
          <p:cNvSpPr txBox="1"/>
          <p:nvPr>
            <p:ph idx="1" type="body"/>
          </p:nvPr>
        </p:nvSpPr>
        <p:spPr>
          <a:xfrm>
            <a:off x="0" y="807100"/>
            <a:ext cx="9144000" cy="409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The highest access is granted by a non constant pointer to non constant data</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The data can be modified through the dereferenced pointer, and the pointer can be modified to point to other data. </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Such a pointer’s declaration (e.g., int *countPtr) does not include const.</a:t>
            </a:r>
            <a:endParaRPr>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 Constant Pointer to Constant Data</a:t>
            </a:r>
            <a:endParaRPr/>
          </a:p>
        </p:txBody>
      </p:sp>
      <p:sp>
        <p:nvSpPr>
          <p:cNvPr id="216" name="Google Shape;216;p33"/>
          <p:cNvSpPr txBox="1"/>
          <p:nvPr>
            <p:ph idx="1" type="body"/>
          </p:nvPr>
        </p:nvSpPr>
        <p:spPr>
          <a:xfrm>
            <a:off x="6900" y="793400"/>
            <a:ext cx="9144000" cy="415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This type of</a:t>
            </a:r>
            <a:r>
              <a:rPr lang="en">
                <a:latin typeface="Comic Sans MS"/>
                <a:ea typeface="Comic Sans MS"/>
                <a:cs typeface="Comic Sans MS"/>
                <a:sym typeface="Comic Sans MS"/>
              </a:rPr>
              <a:t> pointer can be modified to point to any data item of the appropriate type, but the pointer cannot modify the data to which it points</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Such a pointer </a:t>
            </a:r>
            <a:r>
              <a:rPr lang="en">
                <a:latin typeface="Comic Sans MS"/>
                <a:ea typeface="Comic Sans MS"/>
                <a:cs typeface="Comic Sans MS"/>
                <a:sym typeface="Comic Sans MS"/>
              </a:rPr>
              <a:t>might be used to receive a built-in array argument to a function that should be allowed to read the elements, but not modify them. </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Any attempt to modify the data in the function results in a compilation error. </a:t>
            </a:r>
            <a:endParaRPr>
              <a:latin typeface="Comic Sans MS"/>
              <a:ea typeface="Comic Sans MS"/>
              <a:cs typeface="Comic Sans MS"/>
              <a:sym typeface="Comic Sans MS"/>
            </a:endParaRPr>
          </a:p>
          <a:p>
            <a:pPr indent="0" lvl="0" marL="0" rtl="0" algn="l">
              <a:spcBef>
                <a:spcPts val="1200"/>
              </a:spcBef>
              <a:spcAft>
                <a:spcPts val="0"/>
              </a:spcAft>
              <a:buNone/>
            </a:pPr>
            <a:r>
              <a:t/>
            </a:r>
            <a:endParaRPr>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pic>
        <p:nvPicPr>
          <p:cNvPr id="217" name="Google Shape;217;p33"/>
          <p:cNvPicPr preferRelativeResize="0"/>
          <p:nvPr/>
        </p:nvPicPr>
        <p:blipFill>
          <a:blip r:embed="rId3">
            <a:alphaModFix/>
          </a:blip>
          <a:stretch>
            <a:fillRect/>
          </a:stretch>
        </p:blipFill>
        <p:spPr>
          <a:xfrm>
            <a:off x="6900" y="3790750"/>
            <a:ext cx="9143999" cy="516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6900" y="29000"/>
            <a:ext cx="8520600" cy="88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Non Constant Pointer to Constant Data - Code Example</a:t>
            </a:r>
            <a:endParaRPr>
              <a:latin typeface="Comic Sans MS"/>
              <a:ea typeface="Comic Sans MS"/>
              <a:cs typeface="Comic Sans MS"/>
              <a:sym typeface="Comic Sans MS"/>
            </a:endParaRPr>
          </a:p>
        </p:txBody>
      </p:sp>
      <p:pic>
        <p:nvPicPr>
          <p:cNvPr id="223" name="Google Shape;223;p34"/>
          <p:cNvPicPr preferRelativeResize="0"/>
          <p:nvPr/>
        </p:nvPicPr>
        <p:blipFill>
          <a:blip r:embed="rId3">
            <a:alphaModFix/>
          </a:blip>
          <a:stretch>
            <a:fillRect/>
          </a:stretch>
        </p:blipFill>
        <p:spPr>
          <a:xfrm>
            <a:off x="6900" y="1135400"/>
            <a:ext cx="9144000" cy="1819375"/>
          </a:xfrm>
          <a:prstGeom prst="rect">
            <a:avLst/>
          </a:prstGeom>
          <a:noFill/>
          <a:ln>
            <a:noFill/>
          </a:ln>
        </p:spPr>
      </p:pic>
      <p:pic>
        <p:nvPicPr>
          <p:cNvPr id="224" name="Google Shape;224;p34"/>
          <p:cNvPicPr preferRelativeResize="0"/>
          <p:nvPr/>
        </p:nvPicPr>
        <p:blipFill>
          <a:blip r:embed="rId4">
            <a:alphaModFix/>
          </a:blip>
          <a:stretch>
            <a:fillRect/>
          </a:stretch>
        </p:blipFill>
        <p:spPr>
          <a:xfrm>
            <a:off x="76700" y="2914650"/>
            <a:ext cx="9067301" cy="1914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Constant Pointer to Non Constant Data</a:t>
            </a:r>
            <a:endParaRPr/>
          </a:p>
        </p:txBody>
      </p:sp>
      <p:sp>
        <p:nvSpPr>
          <p:cNvPr id="230" name="Google Shape;230;p35"/>
          <p:cNvSpPr txBox="1"/>
          <p:nvPr>
            <p:ph idx="1" type="body"/>
          </p:nvPr>
        </p:nvSpPr>
        <p:spPr>
          <a:xfrm>
            <a:off x="6900" y="620275"/>
            <a:ext cx="9144000" cy="427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A</a:t>
            </a:r>
            <a:r>
              <a:rPr lang="en">
                <a:latin typeface="Comic Sans MS"/>
                <a:ea typeface="Comic Sans MS"/>
                <a:cs typeface="Comic Sans MS"/>
                <a:sym typeface="Comic Sans MS"/>
              </a:rPr>
              <a:t> pointer that always points to the same memory location </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Data at that location can be modified through the pointer. </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Pointers that are declared const must be initialized when they’re declared.</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But if the pointer is a function parameter, it needs to be  initialized with the pointer that’s passed to the function.</a:t>
            </a:r>
            <a:endParaRPr>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Constant Pointer to Non Constant Data - Code</a:t>
            </a:r>
            <a:endParaRPr/>
          </a:p>
          <a:p>
            <a:pPr indent="0" lvl="0" marL="0" rtl="0" algn="l">
              <a:spcBef>
                <a:spcPts val="0"/>
              </a:spcBef>
              <a:spcAft>
                <a:spcPts val="0"/>
              </a:spcAft>
              <a:buNone/>
            </a:pPr>
            <a:r>
              <a:rPr lang="en"/>
              <a:t> </a:t>
            </a:r>
            <a:endParaRPr/>
          </a:p>
        </p:txBody>
      </p:sp>
      <p:pic>
        <p:nvPicPr>
          <p:cNvPr id="236" name="Google Shape;236;p36"/>
          <p:cNvPicPr preferRelativeResize="0"/>
          <p:nvPr/>
        </p:nvPicPr>
        <p:blipFill>
          <a:blip r:embed="rId3">
            <a:alphaModFix/>
          </a:blip>
          <a:stretch>
            <a:fillRect/>
          </a:stretch>
        </p:blipFill>
        <p:spPr>
          <a:xfrm>
            <a:off x="6900" y="789200"/>
            <a:ext cx="9144001" cy="4121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6900" y="105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Constant Pointer to Constant Data</a:t>
            </a:r>
            <a:endParaRPr/>
          </a:p>
        </p:txBody>
      </p:sp>
      <p:sp>
        <p:nvSpPr>
          <p:cNvPr id="242" name="Google Shape;242;p37"/>
          <p:cNvSpPr txBox="1"/>
          <p:nvPr>
            <p:ph idx="1" type="body"/>
          </p:nvPr>
        </p:nvSpPr>
        <p:spPr>
          <a:xfrm>
            <a:off x="6900" y="696475"/>
            <a:ext cx="9144000" cy="4446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FF"/>
              </a:buClr>
              <a:buSzPts val="1800"/>
              <a:buFont typeface="Comic Sans MS"/>
              <a:buChar char="●"/>
            </a:pPr>
            <a:r>
              <a:rPr lang="en">
                <a:solidFill>
                  <a:srgbClr val="0000FF"/>
                </a:solidFill>
                <a:latin typeface="Comic Sans MS"/>
                <a:ea typeface="Comic Sans MS"/>
                <a:cs typeface="Comic Sans MS"/>
                <a:sym typeface="Comic Sans MS"/>
              </a:rPr>
              <a:t>This type of pointer </a:t>
            </a:r>
            <a:r>
              <a:rPr lang="en">
                <a:solidFill>
                  <a:srgbClr val="0000FF"/>
                </a:solidFill>
                <a:latin typeface="Comic Sans MS"/>
                <a:ea typeface="Comic Sans MS"/>
                <a:cs typeface="Comic Sans MS"/>
                <a:sym typeface="Comic Sans MS"/>
              </a:rPr>
              <a:t>always points to the same memory location</a:t>
            </a:r>
            <a:endParaRPr>
              <a:solidFill>
                <a:srgbClr val="0000FF"/>
              </a:solidFill>
              <a:latin typeface="Comic Sans MS"/>
              <a:ea typeface="Comic Sans MS"/>
              <a:cs typeface="Comic Sans MS"/>
              <a:sym typeface="Comic Sans MS"/>
            </a:endParaRPr>
          </a:p>
          <a:p>
            <a:pPr indent="0" lvl="0" marL="457200" rtl="0" algn="l">
              <a:spcBef>
                <a:spcPts val="1200"/>
              </a:spcBef>
              <a:spcAft>
                <a:spcPts val="0"/>
              </a:spcAft>
              <a:buNone/>
            </a:pPr>
            <a:r>
              <a:t/>
            </a:r>
            <a:endParaRPr>
              <a:solidFill>
                <a:srgbClr val="0000FF"/>
              </a:solidFill>
              <a:latin typeface="Comic Sans MS"/>
              <a:ea typeface="Comic Sans MS"/>
              <a:cs typeface="Comic Sans MS"/>
              <a:sym typeface="Comic Sans MS"/>
            </a:endParaRPr>
          </a:p>
          <a:p>
            <a:pPr indent="-342900" lvl="0" marL="457200" rtl="0" algn="l">
              <a:spcBef>
                <a:spcPts val="1200"/>
              </a:spcBef>
              <a:spcAft>
                <a:spcPts val="0"/>
              </a:spcAft>
              <a:buClr>
                <a:srgbClr val="0000FF"/>
              </a:buClr>
              <a:buSzPts val="1800"/>
              <a:buFont typeface="Comic Sans MS"/>
              <a:buChar char="●"/>
            </a:pPr>
            <a:r>
              <a:rPr lang="en">
                <a:solidFill>
                  <a:srgbClr val="0000FF"/>
                </a:solidFill>
                <a:latin typeface="Comic Sans MS"/>
                <a:ea typeface="Comic Sans MS"/>
                <a:cs typeface="Comic Sans MS"/>
                <a:sym typeface="Comic Sans MS"/>
              </a:rPr>
              <a:t>The pointer cannot modify the  data at that location.</a:t>
            </a:r>
            <a:endParaRPr>
              <a:solidFill>
                <a:srgbClr val="0000FF"/>
              </a:solidFill>
              <a:latin typeface="Comic Sans MS"/>
              <a:ea typeface="Comic Sans MS"/>
              <a:cs typeface="Comic Sans MS"/>
              <a:sym typeface="Comic Sans MS"/>
            </a:endParaRPr>
          </a:p>
          <a:p>
            <a:pPr indent="0" lvl="0" marL="457200" rtl="0" algn="l">
              <a:spcBef>
                <a:spcPts val="1200"/>
              </a:spcBef>
              <a:spcAft>
                <a:spcPts val="0"/>
              </a:spcAft>
              <a:buNone/>
            </a:pPr>
            <a:r>
              <a:t/>
            </a:r>
            <a:endParaRPr>
              <a:solidFill>
                <a:srgbClr val="0000FF"/>
              </a:solidFill>
              <a:latin typeface="Comic Sans MS"/>
              <a:ea typeface="Comic Sans MS"/>
              <a:cs typeface="Comic Sans MS"/>
              <a:sym typeface="Comic Sans MS"/>
            </a:endParaRPr>
          </a:p>
          <a:p>
            <a:pPr indent="-342900" lvl="0" marL="457200" rtl="0" algn="l">
              <a:spcBef>
                <a:spcPts val="1200"/>
              </a:spcBef>
              <a:spcAft>
                <a:spcPts val="0"/>
              </a:spcAft>
              <a:buClr>
                <a:srgbClr val="0000FF"/>
              </a:buClr>
              <a:buSzPts val="1800"/>
              <a:buFont typeface="Comic Sans MS"/>
              <a:buChar char="●"/>
            </a:pPr>
            <a:r>
              <a:rPr lang="en">
                <a:solidFill>
                  <a:srgbClr val="0000FF"/>
                </a:solidFill>
                <a:latin typeface="Comic Sans MS"/>
                <a:ea typeface="Comic Sans MS"/>
                <a:cs typeface="Comic Sans MS"/>
                <a:sym typeface="Comic Sans MS"/>
              </a:rPr>
              <a:t>Has the minimum access privilege</a:t>
            </a:r>
            <a:endParaRPr>
              <a:solidFill>
                <a:srgbClr val="0000FF"/>
              </a:solidFill>
              <a:latin typeface="Comic Sans MS"/>
              <a:ea typeface="Comic Sans MS"/>
              <a:cs typeface="Comic Sans MS"/>
              <a:sym typeface="Comic Sans MS"/>
            </a:endParaRPr>
          </a:p>
          <a:p>
            <a:pPr indent="0" lvl="0" marL="457200" rtl="0" algn="l">
              <a:spcBef>
                <a:spcPts val="1200"/>
              </a:spcBef>
              <a:spcAft>
                <a:spcPts val="0"/>
              </a:spcAft>
              <a:buNone/>
            </a:pPr>
            <a:r>
              <a:t/>
            </a:r>
            <a:endParaRPr>
              <a:solidFill>
                <a:srgbClr val="0000FF"/>
              </a:solidFill>
              <a:latin typeface="Comic Sans MS"/>
              <a:ea typeface="Comic Sans MS"/>
              <a:cs typeface="Comic Sans MS"/>
              <a:sym typeface="Comic Sans MS"/>
            </a:endParaRPr>
          </a:p>
          <a:p>
            <a:pPr indent="-342900" lvl="0" marL="457200" rtl="0" algn="l">
              <a:spcBef>
                <a:spcPts val="1200"/>
              </a:spcBef>
              <a:spcAft>
                <a:spcPts val="0"/>
              </a:spcAft>
              <a:buClr>
                <a:srgbClr val="0000FF"/>
              </a:buClr>
              <a:buSzPts val="1800"/>
              <a:buFont typeface="Comic Sans MS"/>
              <a:buChar char="●"/>
            </a:pPr>
            <a:r>
              <a:rPr lang="en">
                <a:solidFill>
                  <a:srgbClr val="0000FF"/>
                </a:solidFill>
                <a:latin typeface="Comic Sans MS"/>
                <a:ea typeface="Comic Sans MS"/>
                <a:cs typeface="Comic Sans MS"/>
                <a:sym typeface="Comic Sans MS"/>
              </a:rPr>
              <a:t>Built-in array should be passed in this manner to the function</a:t>
            </a:r>
            <a:endParaRPr>
              <a:solidFill>
                <a:srgbClr val="0000FF"/>
              </a:solidFill>
              <a:latin typeface="Comic Sans MS"/>
              <a:ea typeface="Comic Sans MS"/>
              <a:cs typeface="Comic Sans MS"/>
              <a:sym typeface="Comic Sans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Constant Pointer to Constant Data - Code</a:t>
            </a:r>
            <a:endParaRPr/>
          </a:p>
        </p:txBody>
      </p:sp>
      <p:pic>
        <p:nvPicPr>
          <p:cNvPr id="248" name="Google Shape;248;p38"/>
          <p:cNvPicPr preferRelativeResize="0"/>
          <p:nvPr/>
        </p:nvPicPr>
        <p:blipFill>
          <a:blip r:embed="rId3">
            <a:alphaModFix/>
          </a:blip>
          <a:stretch>
            <a:fillRect/>
          </a:stretch>
        </p:blipFill>
        <p:spPr>
          <a:xfrm>
            <a:off x="152400" y="789200"/>
            <a:ext cx="8991601" cy="781050"/>
          </a:xfrm>
          <a:prstGeom prst="rect">
            <a:avLst/>
          </a:prstGeom>
          <a:noFill/>
          <a:ln>
            <a:noFill/>
          </a:ln>
        </p:spPr>
      </p:pic>
      <p:pic>
        <p:nvPicPr>
          <p:cNvPr id="249" name="Google Shape;249;p38"/>
          <p:cNvPicPr preferRelativeResize="0"/>
          <p:nvPr/>
        </p:nvPicPr>
        <p:blipFill>
          <a:blip r:embed="rId4">
            <a:alphaModFix/>
          </a:blip>
          <a:stretch>
            <a:fillRect/>
          </a:stretch>
        </p:blipFill>
        <p:spPr>
          <a:xfrm>
            <a:off x="152400" y="1627875"/>
            <a:ext cx="8991601" cy="3304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Sizeof Operator</a:t>
            </a:r>
            <a:endParaRPr/>
          </a:p>
        </p:txBody>
      </p:sp>
      <p:sp>
        <p:nvSpPr>
          <p:cNvPr id="255" name="Google Shape;255;p39"/>
          <p:cNvSpPr txBox="1"/>
          <p:nvPr>
            <p:ph idx="1" type="body"/>
          </p:nvPr>
        </p:nvSpPr>
        <p:spPr>
          <a:xfrm>
            <a:off x="6900" y="696475"/>
            <a:ext cx="9144000" cy="420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FF"/>
              </a:buClr>
              <a:buSzPts val="1800"/>
              <a:buFont typeface="Comic Sans MS"/>
              <a:buChar char="●"/>
            </a:pPr>
            <a:r>
              <a:rPr lang="en">
                <a:solidFill>
                  <a:srgbClr val="0000FF"/>
                </a:solidFill>
                <a:latin typeface="Comic Sans MS"/>
                <a:ea typeface="Comic Sans MS"/>
                <a:cs typeface="Comic Sans MS"/>
                <a:sym typeface="Comic Sans MS"/>
              </a:rPr>
              <a:t>Compile time Unary Operator.</a:t>
            </a:r>
            <a:endParaRPr>
              <a:solidFill>
                <a:srgbClr val="0000FF"/>
              </a:solidFill>
              <a:latin typeface="Comic Sans MS"/>
              <a:ea typeface="Comic Sans MS"/>
              <a:cs typeface="Comic Sans MS"/>
              <a:sym typeface="Comic Sans MS"/>
            </a:endParaRPr>
          </a:p>
          <a:p>
            <a:pPr indent="-342900" lvl="0" marL="457200" rtl="0" algn="l">
              <a:spcBef>
                <a:spcPts val="0"/>
              </a:spcBef>
              <a:spcAft>
                <a:spcPts val="0"/>
              </a:spcAft>
              <a:buClr>
                <a:srgbClr val="0000FF"/>
              </a:buClr>
              <a:buSzPts val="1800"/>
              <a:buFont typeface="Comic Sans MS"/>
              <a:buChar char="●"/>
            </a:pPr>
            <a:r>
              <a:rPr lang="en">
                <a:solidFill>
                  <a:srgbClr val="0000FF"/>
                </a:solidFill>
                <a:latin typeface="Comic Sans MS"/>
                <a:ea typeface="Comic Sans MS"/>
                <a:cs typeface="Comic Sans MS"/>
                <a:sym typeface="Comic Sans MS"/>
              </a:rPr>
              <a:t>Determines the size of built-in array or any other data type, variable or constant, during program compilation.</a:t>
            </a:r>
            <a:endParaRPr>
              <a:solidFill>
                <a:srgbClr val="0000FF"/>
              </a:solidFill>
              <a:latin typeface="Comic Sans MS"/>
              <a:ea typeface="Comic Sans MS"/>
              <a:cs typeface="Comic Sans MS"/>
              <a:sym typeface="Comic Sans MS"/>
            </a:endParaRPr>
          </a:p>
          <a:p>
            <a:pPr indent="-342900" lvl="0" marL="457200" rtl="0" algn="l">
              <a:spcBef>
                <a:spcPts val="0"/>
              </a:spcBef>
              <a:spcAft>
                <a:spcPts val="0"/>
              </a:spcAft>
              <a:buClr>
                <a:srgbClr val="0000FF"/>
              </a:buClr>
              <a:buSzPts val="1800"/>
              <a:buFont typeface="Comic Sans MS"/>
              <a:buChar char="●"/>
            </a:pPr>
            <a:r>
              <a:rPr lang="en">
                <a:solidFill>
                  <a:srgbClr val="0000FF"/>
                </a:solidFill>
                <a:latin typeface="Comic Sans MS"/>
                <a:ea typeface="Comic Sans MS"/>
                <a:cs typeface="Comic Sans MS"/>
                <a:sym typeface="Comic Sans MS"/>
              </a:rPr>
              <a:t>When applied to a built-in array’s name, the sizeof operator returns the total number of bytes in the built-in array as a value of type size_t.</a:t>
            </a:r>
            <a:endParaRPr>
              <a:solidFill>
                <a:srgbClr val="0000FF"/>
              </a:solidFill>
              <a:latin typeface="Comic Sans MS"/>
              <a:ea typeface="Comic Sans MS"/>
              <a:cs typeface="Comic Sans MS"/>
              <a:sym typeface="Comic Sans MS"/>
            </a:endParaRPr>
          </a:p>
          <a:p>
            <a:pPr indent="-342900" lvl="0" marL="457200" rtl="0" algn="l">
              <a:spcBef>
                <a:spcPts val="0"/>
              </a:spcBef>
              <a:spcAft>
                <a:spcPts val="0"/>
              </a:spcAft>
              <a:buClr>
                <a:srgbClr val="0000FF"/>
              </a:buClr>
              <a:buSzPts val="1800"/>
              <a:buFont typeface="Comic Sans MS"/>
              <a:buChar char="●"/>
            </a:pPr>
            <a:r>
              <a:rPr lang="en">
                <a:solidFill>
                  <a:srgbClr val="0000FF"/>
                </a:solidFill>
                <a:latin typeface="Comic Sans MS"/>
                <a:ea typeface="Comic Sans MS"/>
                <a:cs typeface="Comic Sans MS"/>
                <a:sym typeface="Comic Sans MS"/>
              </a:rPr>
              <a:t>Can be applied to any expression or type name.</a:t>
            </a:r>
            <a:endParaRPr>
              <a:solidFill>
                <a:srgbClr val="0000FF"/>
              </a:solidFill>
              <a:latin typeface="Comic Sans MS"/>
              <a:ea typeface="Comic Sans MS"/>
              <a:cs typeface="Comic Sans MS"/>
              <a:sym typeface="Comic Sans MS"/>
            </a:endParaRPr>
          </a:p>
          <a:p>
            <a:pPr indent="-342900" lvl="0" marL="457200" rtl="0" algn="l">
              <a:spcBef>
                <a:spcPts val="0"/>
              </a:spcBef>
              <a:spcAft>
                <a:spcPts val="0"/>
              </a:spcAft>
              <a:buClr>
                <a:srgbClr val="0000FF"/>
              </a:buClr>
              <a:buSzPts val="1800"/>
              <a:buFont typeface="Comic Sans MS"/>
              <a:buChar char="●"/>
            </a:pPr>
            <a:r>
              <a:rPr lang="en">
                <a:solidFill>
                  <a:srgbClr val="0000FF"/>
                </a:solidFill>
                <a:latin typeface="Comic Sans MS"/>
                <a:ea typeface="Comic Sans MS"/>
                <a:cs typeface="Comic Sans MS"/>
                <a:sym typeface="Comic Sans MS"/>
              </a:rPr>
              <a:t>When sizeof is applied to a variable name (which is not a built-in array’s name) or other expression, the number of bytes used to store the specific type of the expression is returned.</a:t>
            </a:r>
            <a:endParaRPr>
              <a:solidFill>
                <a:srgbClr val="0000FF"/>
              </a:solidFill>
              <a:latin typeface="Comic Sans MS"/>
              <a:ea typeface="Comic Sans MS"/>
              <a:cs typeface="Comic Sans MS"/>
              <a:sym typeface="Comic Sans MS"/>
            </a:endParaRPr>
          </a:p>
          <a:p>
            <a:pPr indent="-342900" lvl="0" marL="457200" rtl="0" algn="l">
              <a:spcBef>
                <a:spcPts val="0"/>
              </a:spcBef>
              <a:spcAft>
                <a:spcPts val="0"/>
              </a:spcAft>
              <a:buClr>
                <a:srgbClr val="0000FF"/>
              </a:buClr>
              <a:buSzPts val="1800"/>
              <a:buFont typeface="Comic Sans MS"/>
              <a:buChar char="●"/>
            </a:pPr>
            <a:r>
              <a:rPr lang="en">
                <a:solidFill>
                  <a:srgbClr val="0000FF"/>
                </a:solidFill>
                <a:latin typeface="Comic Sans MS"/>
                <a:ea typeface="Comic Sans MS"/>
                <a:cs typeface="Comic Sans MS"/>
                <a:sym typeface="Comic Sans MS"/>
              </a:rPr>
              <a:t>sizeof’s operand is not evaluated as it is a compile time operator.</a:t>
            </a:r>
            <a:endParaRPr>
              <a:solidFill>
                <a:srgbClr val="0000FF"/>
              </a:solidFill>
              <a:latin typeface="Comic Sans MS"/>
              <a:ea typeface="Comic Sans MS"/>
              <a:cs typeface="Comic Sans MS"/>
              <a:sym typeface="Comic Sans M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Sizeof Operator Code Demo for Built-in Array.</a:t>
            </a:r>
            <a:endParaRPr/>
          </a:p>
        </p:txBody>
      </p:sp>
      <p:pic>
        <p:nvPicPr>
          <p:cNvPr id="261" name="Google Shape;261;p40"/>
          <p:cNvPicPr preferRelativeResize="0"/>
          <p:nvPr/>
        </p:nvPicPr>
        <p:blipFill>
          <a:blip r:embed="rId3">
            <a:alphaModFix/>
          </a:blip>
          <a:stretch>
            <a:fillRect/>
          </a:stretch>
        </p:blipFill>
        <p:spPr>
          <a:xfrm>
            <a:off x="152400" y="789200"/>
            <a:ext cx="6867525" cy="1285875"/>
          </a:xfrm>
          <a:prstGeom prst="rect">
            <a:avLst/>
          </a:prstGeom>
          <a:noFill/>
          <a:ln>
            <a:noFill/>
          </a:ln>
        </p:spPr>
      </p:pic>
      <p:pic>
        <p:nvPicPr>
          <p:cNvPr id="262" name="Google Shape;262;p40"/>
          <p:cNvPicPr preferRelativeResize="0"/>
          <p:nvPr/>
        </p:nvPicPr>
        <p:blipFill>
          <a:blip r:embed="rId4">
            <a:alphaModFix/>
          </a:blip>
          <a:stretch>
            <a:fillRect/>
          </a:stretch>
        </p:blipFill>
        <p:spPr>
          <a:xfrm>
            <a:off x="152400" y="1994925"/>
            <a:ext cx="5908160" cy="2763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Determining sizeof built-in types</a:t>
            </a:r>
            <a:endParaRPr/>
          </a:p>
        </p:txBody>
      </p:sp>
      <p:pic>
        <p:nvPicPr>
          <p:cNvPr id="268" name="Google Shape;268;p41"/>
          <p:cNvPicPr preferRelativeResize="0"/>
          <p:nvPr/>
        </p:nvPicPr>
        <p:blipFill>
          <a:blip r:embed="rId3">
            <a:alphaModFix/>
          </a:blip>
          <a:stretch>
            <a:fillRect/>
          </a:stretch>
        </p:blipFill>
        <p:spPr>
          <a:xfrm>
            <a:off x="152400" y="789200"/>
            <a:ext cx="8991600" cy="3314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3650" y="23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Pointers?</a:t>
            </a:r>
            <a:endParaRPr/>
          </a:p>
        </p:txBody>
      </p:sp>
      <p:sp>
        <p:nvSpPr>
          <p:cNvPr id="97" name="Google Shape;97;p15"/>
          <p:cNvSpPr txBox="1"/>
          <p:nvPr>
            <p:ph idx="1" type="body"/>
          </p:nvPr>
        </p:nvSpPr>
        <p:spPr>
          <a:xfrm>
            <a:off x="43650" y="554875"/>
            <a:ext cx="9100500" cy="45885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Font typeface="Comic Sans MS"/>
              <a:buChar char="●"/>
            </a:pPr>
            <a:r>
              <a:rPr i="1" lang="en" sz="2000">
                <a:solidFill>
                  <a:srgbClr val="000000"/>
                </a:solidFill>
                <a:latin typeface="Comic Sans MS"/>
                <a:ea typeface="Comic Sans MS"/>
                <a:cs typeface="Comic Sans MS"/>
                <a:sym typeface="Comic Sans MS"/>
              </a:rPr>
              <a:t>Pointer</a:t>
            </a:r>
            <a:r>
              <a:rPr i="1" lang="en" sz="2000">
                <a:solidFill>
                  <a:srgbClr val="000000"/>
                </a:solidFill>
                <a:latin typeface="Comic Sans MS"/>
                <a:ea typeface="Comic Sans MS"/>
                <a:cs typeface="Comic Sans MS"/>
                <a:sym typeface="Comic Sans MS"/>
              </a:rPr>
              <a:t> Variable contains  memory address as their value.</a:t>
            </a:r>
            <a:endParaRPr i="1" sz="2000">
              <a:solidFill>
                <a:srgbClr val="000000"/>
              </a:solidFill>
              <a:latin typeface="Comic Sans MS"/>
              <a:ea typeface="Comic Sans MS"/>
              <a:cs typeface="Comic Sans MS"/>
              <a:sym typeface="Comic Sans MS"/>
            </a:endParaRPr>
          </a:p>
          <a:p>
            <a:pPr indent="-355600" lvl="0" marL="457200" rtl="0" algn="l">
              <a:spcBef>
                <a:spcPts val="0"/>
              </a:spcBef>
              <a:spcAft>
                <a:spcPts val="0"/>
              </a:spcAft>
              <a:buClr>
                <a:srgbClr val="000000"/>
              </a:buClr>
              <a:buSzPts val="2000"/>
              <a:buFont typeface="Comic Sans MS"/>
              <a:buChar char="●"/>
            </a:pPr>
            <a:r>
              <a:rPr i="1" lang="en" sz="2000">
                <a:solidFill>
                  <a:srgbClr val="000000"/>
                </a:solidFill>
                <a:latin typeface="Comic Sans MS"/>
                <a:ea typeface="Comic Sans MS"/>
                <a:cs typeface="Comic Sans MS"/>
                <a:sym typeface="Comic Sans MS"/>
              </a:rPr>
              <a:t>Normal Variable contains a specific value., e.g. int x =5, value of x is 5.</a:t>
            </a:r>
            <a:endParaRPr i="1" sz="2000">
              <a:solidFill>
                <a:srgbClr val="000000"/>
              </a:solidFill>
              <a:latin typeface="Comic Sans MS"/>
              <a:ea typeface="Comic Sans MS"/>
              <a:cs typeface="Comic Sans MS"/>
              <a:sym typeface="Comic Sans MS"/>
            </a:endParaRPr>
          </a:p>
          <a:p>
            <a:pPr indent="-355600" lvl="0" marL="457200" rtl="0" algn="l">
              <a:spcBef>
                <a:spcPts val="0"/>
              </a:spcBef>
              <a:spcAft>
                <a:spcPts val="0"/>
              </a:spcAft>
              <a:buClr>
                <a:srgbClr val="000000"/>
              </a:buClr>
              <a:buSzPts val="2000"/>
              <a:buFont typeface="Comic Sans MS"/>
              <a:buChar char="●"/>
            </a:pPr>
            <a:r>
              <a:rPr i="1" lang="en" sz="2000">
                <a:solidFill>
                  <a:srgbClr val="000000"/>
                </a:solidFill>
                <a:latin typeface="Comic Sans MS"/>
                <a:ea typeface="Comic Sans MS"/>
                <a:cs typeface="Comic Sans MS"/>
                <a:sym typeface="Comic Sans MS"/>
              </a:rPr>
              <a:t>Pointer contains the memory address of that variable, which contains that value.</a:t>
            </a:r>
            <a:endParaRPr i="1" sz="2000">
              <a:solidFill>
                <a:srgbClr val="000000"/>
              </a:solidFill>
              <a:latin typeface="Comic Sans MS"/>
              <a:ea typeface="Comic Sans MS"/>
              <a:cs typeface="Comic Sans MS"/>
              <a:sym typeface="Comic Sans MS"/>
            </a:endParaRPr>
          </a:p>
          <a:p>
            <a:pPr indent="-355600" lvl="0" marL="457200" rtl="0" algn="l">
              <a:spcBef>
                <a:spcPts val="0"/>
              </a:spcBef>
              <a:spcAft>
                <a:spcPts val="0"/>
              </a:spcAft>
              <a:buClr>
                <a:srgbClr val="000000"/>
              </a:buClr>
              <a:buSzPts val="2000"/>
              <a:buFont typeface="Comic Sans MS"/>
              <a:buChar char="●"/>
            </a:pPr>
            <a:r>
              <a:rPr b="1" i="1" lang="en" sz="2000">
                <a:solidFill>
                  <a:srgbClr val="000000"/>
                </a:solidFill>
                <a:latin typeface="Comic Sans MS"/>
                <a:ea typeface="Comic Sans MS"/>
                <a:cs typeface="Comic Sans MS"/>
                <a:sym typeface="Comic Sans MS"/>
              </a:rPr>
              <a:t>Variable references a value directly.</a:t>
            </a:r>
            <a:endParaRPr b="1" i="1" sz="2000">
              <a:solidFill>
                <a:srgbClr val="000000"/>
              </a:solidFill>
              <a:latin typeface="Comic Sans MS"/>
              <a:ea typeface="Comic Sans MS"/>
              <a:cs typeface="Comic Sans MS"/>
              <a:sym typeface="Comic Sans MS"/>
            </a:endParaRPr>
          </a:p>
          <a:p>
            <a:pPr indent="-355600" lvl="0" marL="457200" rtl="0" algn="l">
              <a:spcBef>
                <a:spcPts val="0"/>
              </a:spcBef>
              <a:spcAft>
                <a:spcPts val="0"/>
              </a:spcAft>
              <a:buClr>
                <a:srgbClr val="000000"/>
              </a:buClr>
              <a:buSzPts val="2000"/>
              <a:buFont typeface="Comic Sans MS"/>
              <a:buChar char="●"/>
            </a:pPr>
            <a:r>
              <a:rPr b="1" i="1" lang="en" sz="2000">
                <a:solidFill>
                  <a:srgbClr val="000000"/>
                </a:solidFill>
                <a:latin typeface="Comic Sans MS"/>
                <a:ea typeface="Comic Sans MS"/>
                <a:cs typeface="Comic Sans MS"/>
                <a:sym typeface="Comic Sans MS"/>
              </a:rPr>
              <a:t>Pointer references a value indirectly</a:t>
            </a:r>
            <a:endParaRPr b="1" i="1" sz="2000">
              <a:solidFill>
                <a:srgbClr val="000000"/>
              </a:solidFill>
              <a:latin typeface="Comic Sans MS"/>
              <a:ea typeface="Comic Sans MS"/>
              <a:cs typeface="Comic Sans MS"/>
              <a:sym typeface="Comic Sans MS"/>
            </a:endParaRPr>
          </a:p>
          <a:p>
            <a:pPr indent="-355600" lvl="0" marL="457200" rtl="0" algn="l">
              <a:spcBef>
                <a:spcPts val="0"/>
              </a:spcBef>
              <a:spcAft>
                <a:spcPts val="0"/>
              </a:spcAft>
              <a:buClr>
                <a:srgbClr val="000000"/>
              </a:buClr>
              <a:buSzPts val="2000"/>
              <a:buFont typeface="Comic Sans MS"/>
              <a:buChar char="●"/>
            </a:pPr>
            <a:r>
              <a:rPr i="1" lang="en" sz="2000">
                <a:solidFill>
                  <a:srgbClr val="000000"/>
                </a:solidFill>
                <a:latin typeface="Comic Sans MS"/>
                <a:ea typeface="Comic Sans MS"/>
                <a:cs typeface="Comic Sans MS"/>
                <a:sym typeface="Comic Sans MS"/>
              </a:rPr>
              <a:t>Referencing a value through a pointer is called </a:t>
            </a:r>
            <a:r>
              <a:rPr i="1" lang="en" sz="2000">
                <a:solidFill>
                  <a:srgbClr val="0000FF"/>
                </a:solidFill>
                <a:latin typeface="Comic Sans MS"/>
                <a:ea typeface="Comic Sans MS"/>
                <a:cs typeface="Comic Sans MS"/>
                <a:sym typeface="Comic Sans MS"/>
              </a:rPr>
              <a:t>indirection.</a:t>
            </a:r>
            <a:endParaRPr i="1" sz="2000">
              <a:solidFill>
                <a:srgbClr val="0000FF"/>
              </a:solidFill>
              <a:latin typeface="Comic Sans MS"/>
              <a:ea typeface="Comic Sans MS"/>
              <a:cs typeface="Comic Sans MS"/>
              <a:sym typeface="Comic Sans MS"/>
            </a:endParaRPr>
          </a:p>
          <a:p>
            <a:pPr indent="0" lvl="0" marL="457200" rtl="0" algn="l">
              <a:spcBef>
                <a:spcPts val="1200"/>
              </a:spcBef>
              <a:spcAft>
                <a:spcPts val="1200"/>
              </a:spcAft>
              <a:buNone/>
            </a:pPr>
            <a:r>
              <a:t/>
            </a:r>
            <a:endParaRPr b="1" sz="2000">
              <a:highlight>
                <a:srgbClr val="FF0000"/>
              </a:highlight>
              <a:latin typeface="Comic Sans MS"/>
              <a:ea typeface="Comic Sans MS"/>
              <a:cs typeface="Comic Sans MS"/>
              <a:sym typeface="Comic Sans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2"/>
          <p:cNvPicPr preferRelativeResize="0"/>
          <p:nvPr/>
        </p:nvPicPr>
        <p:blipFill>
          <a:blip r:embed="rId3">
            <a:alphaModFix/>
          </a:blip>
          <a:stretch>
            <a:fillRect/>
          </a:stretch>
        </p:blipFill>
        <p:spPr>
          <a:xfrm>
            <a:off x="0" y="0"/>
            <a:ext cx="9144001" cy="49911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Pointer Expressions and Arithmetic</a:t>
            </a:r>
            <a:endParaRPr/>
          </a:p>
        </p:txBody>
      </p:sp>
      <p:sp>
        <p:nvSpPr>
          <p:cNvPr id="279" name="Google Shape;279;p43"/>
          <p:cNvSpPr txBox="1"/>
          <p:nvPr>
            <p:ph idx="1" type="body"/>
          </p:nvPr>
        </p:nvSpPr>
        <p:spPr>
          <a:xfrm>
            <a:off x="6900" y="696475"/>
            <a:ext cx="9144000" cy="4187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Pointer allows few arithmetic operations.</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Pointer can be incremented (++) or decremented (--).</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An integer can be added to or subtracted from a pointer.</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O</a:t>
            </a:r>
            <a:r>
              <a:rPr lang="en">
                <a:latin typeface="Comic Sans MS"/>
                <a:ea typeface="Comic Sans MS"/>
                <a:cs typeface="Comic Sans MS"/>
                <a:sym typeface="Comic Sans MS"/>
              </a:rPr>
              <a:t>ne pointer may be subtracted from another of the same type</a:t>
            </a:r>
            <a:endParaRPr>
              <a:latin typeface="Comic Sans MS"/>
              <a:ea typeface="Comic Sans MS"/>
              <a:cs typeface="Comic Sans MS"/>
              <a:sym typeface="Comic Sans MS"/>
            </a:endParaRPr>
          </a:p>
          <a:p>
            <a:pPr indent="0" lvl="0" marL="457200" rtl="0" algn="l">
              <a:spcBef>
                <a:spcPts val="1200"/>
              </a:spcBef>
              <a:spcAft>
                <a:spcPts val="0"/>
              </a:spcAft>
              <a:buNone/>
            </a:pPr>
            <a:r>
              <a:rPr lang="en">
                <a:latin typeface="Comic Sans MS"/>
                <a:ea typeface="Comic Sans MS"/>
                <a:cs typeface="Comic Sans MS"/>
                <a:sym typeface="Comic Sans MS"/>
              </a:rPr>
              <a:t>[ T</a:t>
            </a:r>
            <a:r>
              <a:rPr lang="en">
                <a:latin typeface="Comic Sans MS"/>
                <a:ea typeface="Comic Sans MS"/>
                <a:cs typeface="Comic Sans MS"/>
                <a:sym typeface="Comic Sans MS"/>
              </a:rPr>
              <a:t>his particular operation is appropriate only for two pointers that point to elements of the same built-in array.]</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t/>
            </a:r>
            <a:endParaRPr>
              <a:latin typeface="Comic Sans MS"/>
              <a:ea typeface="Comic Sans MS"/>
              <a:cs typeface="Comic Sans MS"/>
              <a:sym typeface="Comic Sans M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Pointer Arithmetic</a:t>
            </a:r>
            <a:endParaRPr/>
          </a:p>
        </p:txBody>
      </p:sp>
      <p:pic>
        <p:nvPicPr>
          <p:cNvPr id="285" name="Google Shape;285;p44"/>
          <p:cNvPicPr preferRelativeResize="0"/>
          <p:nvPr/>
        </p:nvPicPr>
        <p:blipFill>
          <a:blip r:embed="rId3">
            <a:alphaModFix/>
          </a:blip>
          <a:stretch>
            <a:fillRect/>
          </a:stretch>
        </p:blipFill>
        <p:spPr>
          <a:xfrm>
            <a:off x="0" y="789200"/>
            <a:ext cx="9144001" cy="948100"/>
          </a:xfrm>
          <a:prstGeom prst="rect">
            <a:avLst/>
          </a:prstGeom>
          <a:noFill/>
          <a:ln>
            <a:noFill/>
          </a:ln>
        </p:spPr>
      </p:pic>
      <p:pic>
        <p:nvPicPr>
          <p:cNvPr id="286" name="Google Shape;286;p44"/>
          <p:cNvPicPr preferRelativeResize="0"/>
          <p:nvPr/>
        </p:nvPicPr>
        <p:blipFill>
          <a:blip r:embed="rId4">
            <a:alphaModFix/>
          </a:blip>
          <a:stretch>
            <a:fillRect/>
          </a:stretch>
        </p:blipFill>
        <p:spPr>
          <a:xfrm>
            <a:off x="6900" y="1889700"/>
            <a:ext cx="9143999" cy="2952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integers to and subtracting from Pointers</a:t>
            </a:r>
            <a:endParaRPr/>
          </a:p>
        </p:txBody>
      </p:sp>
      <p:sp>
        <p:nvSpPr>
          <p:cNvPr id="292" name="Google Shape;292;p45"/>
          <p:cNvSpPr txBox="1"/>
          <p:nvPr>
            <p:ph idx="1" type="body"/>
          </p:nvPr>
        </p:nvSpPr>
        <p:spPr>
          <a:xfrm>
            <a:off x="6900" y="620275"/>
            <a:ext cx="9144000" cy="435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When an integer is added to, or subtracted from, a pointer, the pointer is not simply incremented or decremented by that integer.</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Instead, the arithmetic involves shifting the bytes</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The number of bytes depends on the object’s data type.</a:t>
            </a:r>
            <a:endParaRPr>
              <a:latin typeface="Comic Sans MS"/>
              <a:ea typeface="Comic Sans MS"/>
              <a:cs typeface="Comic Sans MS"/>
              <a:sym typeface="Comic Sans MS"/>
            </a:endParaRPr>
          </a:p>
          <a:p>
            <a:pPr indent="0" lvl="0" marL="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vPtr  points to memory location 3000, in the beginning.</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Addition of integer 2, would shift the location of vPtr with 8 bytes, as integer is of 4 bytes</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The above arithmetic would be performed as </a:t>
            </a:r>
            <a:endParaRPr>
              <a:latin typeface="Comic Sans MS"/>
              <a:ea typeface="Comic Sans MS"/>
              <a:cs typeface="Comic Sans MS"/>
              <a:sym typeface="Comic Sans MS"/>
            </a:endParaRPr>
          </a:p>
        </p:txBody>
      </p:sp>
      <p:pic>
        <p:nvPicPr>
          <p:cNvPr id="293" name="Google Shape;293;p45"/>
          <p:cNvPicPr preferRelativeResize="0"/>
          <p:nvPr/>
        </p:nvPicPr>
        <p:blipFill>
          <a:blip r:embed="rId3">
            <a:alphaModFix/>
          </a:blip>
          <a:stretch>
            <a:fillRect/>
          </a:stretch>
        </p:blipFill>
        <p:spPr>
          <a:xfrm>
            <a:off x="6900" y="2028825"/>
            <a:ext cx="9144000" cy="531275"/>
          </a:xfrm>
          <a:prstGeom prst="rect">
            <a:avLst/>
          </a:prstGeom>
          <a:noFill/>
          <a:ln>
            <a:noFill/>
          </a:ln>
        </p:spPr>
      </p:pic>
      <p:sp>
        <p:nvSpPr>
          <p:cNvPr id="294" name="Google Shape;294;p45"/>
          <p:cNvSpPr txBox="1"/>
          <p:nvPr/>
        </p:nvSpPr>
        <p:spPr>
          <a:xfrm>
            <a:off x="1911900" y="4086325"/>
            <a:ext cx="3782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Comic Sans MS"/>
                <a:ea typeface="Comic Sans MS"/>
                <a:cs typeface="Comic Sans MS"/>
                <a:sym typeface="Comic Sans MS"/>
              </a:rPr>
              <a:t>vPtr = 3000 + 2 * 4 = 3008</a:t>
            </a:r>
            <a:endParaRPr sz="2000">
              <a:latin typeface="Comic Sans MS"/>
              <a:ea typeface="Comic Sans MS"/>
              <a:cs typeface="Comic Sans MS"/>
              <a:sym typeface="Comic Sans M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6"/>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integers to and subtracting from Pointers</a:t>
            </a:r>
            <a:endParaRPr/>
          </a:p>
          <a:p>
            <a:pPr indent="0" lvl="0" marL="0" rtl="0" algn="l">
              <a:spcBef>
                <a:spcPts val="0"/>
              </a:spcBef>
              <a:spcAft>
                <a:spcPts val="0"/>
              </a:spcAft>
              <a:buNone/>
            </a:pPr>
            <a:r>
              <a:t/>
            </a:r>
            <a:endParaRPr/>
          </a:p>
        </p:txBody>
      </p:sp>
      <p:sp>
        <p:nvSpPr>
          <p:cNvPr id="300" name="Google Shape;300;p46"/>
          <p:cNvSpPr txBox="1"/>
          <p:nvPr>
            <p:ph idx="1" type="body"/>
          </p:nvPr>
        </p:nvSpPr>
        <p:spPr>
          <a:xfrm>
            <a:off x="6900" y="725025"/>
            <a:ext cx="9144000" cy="424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vPtr would now be pointing to memory address 3008, which happens to be vPtr[2] ,or the third element in the array</a:t>
            </a:r>
            <a:endParaRPr/>
          </a:p>
          <a:p>
            <a:pPr indent="0" lvl="0" marL="457200" rtl="0" algn="l">
              <a:spcBef>
                <a:spcPts val="1200"/>
              </a:spcBef>
              <a:spcAft>
                <a:spcPts val="1200"/>
              </a:spcAft>
              <a:buNone/>
            </a:pPr>
            <a:r>
              <a:t/>
            </a:r>
            <a:endParaRPr/>
          </a:p>
        </p:txBody>
      </p:sp>
      <p:pic>
        <p:nvPicPr>
          <p:cNvPr id="301" name="Google Shape;301;p46"/>
          <p:cNvPicPr preferRelativeResize="0"/>
          <p:nvPr/>
        </p:nvPicPr>
        <p:blipFill>
          <a:blip r:embed="rId3">
            <a:alphaModFix/>
          </a:blip>
          <a:stretch>
            <a:fillRect/>
          </a:stretch>
        </p:blipFill>
        <p:spPr>
          <a:xfrm>
            <a:off x="-33325" y="1476375"/>
            <a:ext cx="9144000" cy="2955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Pointers and Class work together</a:t>
            </a:r>
            <a:endParaRPr/>
          </a:p>
        </p:txBody>
      </p:sp>
      <p:sp>
        <p:nvSpPr>
          <p:cNvPr id="307" name="Google Shape;307;p47"/>
          <p:cNvSpPr txBox="1"/>
          <p:nvPr>
            <p:ph idx="1" type="body"/>
          </p:nvPr>
        </p:nvSpPr>
        <p:spPr>
          <a:xfrm>
            <a:off x="6900" y="6202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For a Person class, which has a method setName  and an object person1, we can access the member function, either by using (.) operator with the object reference or (-&gt;) with pointer.</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The following piece of code describes  how to do it:</a:t>
            </a:r>
            <a:endParaRPr>
              <a:latin typeface="Comic Sans MS"/>
              <a:ea typeface="Comic Sans MS"/>
              <a:cs typeface="Comic Sans MS"/>
              <a:sym typeface="Comic Sans MS"/>
            </a:endParaRPr>
          </a:p>
          <a:p>
            <a:pPr indent="0" lvl="0" marL="0" rtl="0" algn="l">
              <a:spcBef>
                <a:spcPts val="1200"/>
              </a:spcBef>
              <a:spcAft>
                <a:spcPts val="1200"/>
              </a:spcAft>
              <a:buNone/>
            </a:pPr>
            <a:r>
              <a:rPr lang="en"/>
              <a:t> </a:t>
            </a:r>
            <a:endParaRPr/>
          </a:p>
        </p:txBody>
      </p:sp>
      <p:sp>
        <p:nvSpPr>
          <p:cNvPr id="308" name="Google Shape;308;p47"/>
          <p:cNvSpPr txBox="1"/>
          <p:nvPr/>
        </p:nvSpPr>
        <p:spPr>
          <a:xfrm>
            <a:off x="273600" y="1987475"/>
            <a:ext cx="8029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mic Sans MS"/>
                <a:ea typeface="Comic Sans MS"/>
                <a:cs typeface="Comic Sans MS"/>
                <a:sym typeface="Comic Sans MS"/>
              </a:rPr>
              <a:t>Person person1; //Person object</a:t>
            </a:r>
            <a:endParaRPr b="1">
              <a:latin typeface="Comic Sans MS"/>
              <a:ea typeface="Comic Sans MS"/>
              <a:cs typeface="Comic Sans MS"/>
              <a:sym typeface="Comic Sans MS"/>
            </a:endParaRPr>
          </a:p>
          <a:p>
            <a:pPr indent="0" lvl="0" marL="0" rtl="0" algn="l">
              <a:spcBef>
                <a:spcPts val="0"/>
              </a:spcBef>
              <a:spcAft>
                <a:spcPts val="0"/>
              </a:spcAft>
              <a:buNone/>
            </a:pPr>
            <a:r>
              <a:t/>
            </a:r>
            <a:endParaRPr b="1">
              <a:latin typeface="Comic Sans MS"/>
              <a:ea typeface="Comic Sans MS"/>
              <a:cs typeface="Comic Sans MS"/>
              <a:sym typeface="Comic Sans MS"/>
            </a:endParaRPr>
          </a:p>
          <a:p>
            <a:pPr indent="0" lvl="0" marL="0" rtl="0" algn="l">
              <a:spcBef>
                <a:spcPts val="0"/>
              </a:spcBef>
              <a:spcAft>
                <a:spcPts val="0"/>
              </a:spcAft>
              <a:buNone/>
            </a:pPr>
            <a:r>
              <a:rPr b="1" lang="en">
                <a:latin typeface="Comic Sans MS"/>
                <a:ea typeface="Comic Sans MS"/>
                <a:cs typeface="Comic Sans MS"/>
                <a:sym typeface="Comic Sans MS"/>
              </a:rPr>
              <a:t>// personRef refers to Person’s object</a:t>
            </a:r>
            <a:endParaRPr b="1">
              <a:latin typeface="Comic Sans MS"/>
              <a:ea typeface="Comic Sans MS"/>
              <a:cs typeface="Comic Sans MS"/>
              <a:sym typeface="Comic Sans MS"/>
            </a:endParaRPr>
          </a:p>
          <a:p>
            <a:pPr indent="0" lvl="0" marL="0" rtl="0" algn="l">
              <a:spcBef>
                <a:spcPts val="0"/>
              </a:spcBef>
              <a:spcAft>
                <a:spcPts val="0"/>
              </a:spcAft>
              <a:buNone/>
            </a:pPr>
            <a:r>
              <a:rPr b="1" lang="en">
                <a:latin typeface="Comic Sans MS"/>
                <a:ea typeface="Comic Sans MS"/>
                <a:cs typeface="Comic Sans MS"/>
                <a:sym typeface="Comic Sans MS"/>
              </a:rPr>
              <a:t>Person &amp;personRef = person1;</a:t>
            </a:r>
            <a:endParaRPr b="1">
              <a:latin typeface="Comic Sans MS"/>
              <a:ea typeface="Comic Sans MS"/>
              <a:cs typeface="Comic Sans MS"/>
              <a:sym typeface="Comic Sans MS"/>
            </a:endParaRPr>
          </a:p>
          <a:p>
            <a:pPr indent="0" lvl="0" marL="0" rtl="0" algn="l">
              <a:spcBef>
                <a:spcPts val="0"/>
              </a:spcBef>
              <a:spcAft>
                <a:spcPts val="0"/>
              </a:spcAft>
              <a:buNone/>
            </a:pPr>
            <a:r>
              <a:t/>
            </a:r>
            <a:endParaRPr b="1">
              <a:latin typeface="Comic Sans MS"/>
              <a:ea typeface="Comic Sans MS"/>
              <a:cs typeface="Comic Sans MS"/>
              <a:sym typeface="Comic Sans MS"/>
            </a:endParaRPr>
          </a:p>
          <a:p>
            <a:pPr indent="0" lvl="0" marL="0" rtl="0" algn="l">
              <a:spcBef>
                <a:spcPts val="0"/>
              </a:spcBef>
              <a:spcAft>
                <a:spcPts val="0"/>
              </a:spcAft>
              <a:buNone/>
            </a:pPr>
            <a:r>
              <a:rPr b="1" lang="en">
                <a:latin typeface="Comic Sans MS"/>
                <a:ea typeface="Comic Sans MS"/>
                <a:cs typeface="Comic Sans MS"/>
                <a:sym typeface="Comic Sans MS"/>
              </a:rPr>
              <a:t>// personPtr points to Person’s object</a:t>
            </a:r>
            <a:endParaRPr b="1">
              <a:latin typeface="Comic Sans MS"/>
              <a:ea typeface="Comic Sans MS"/>
              <a:cs typeface="Comic Sans MS"/>
              <a:sym typeface="Comic Sans MS"/>
            </a:endParaRPr>
          </a:p>
          <a:p>
            <a:pPr indent="0" lvl="0" marL="0" rtl="0" algn="l">
              <a:spcBef>
                <a:spcPts val="0"/>
              </a:spcBef>
              <a:spcAft>
                <a:spcPts val="0"/>
              </a:spcAft>
              <a:buNone/>
            </a:pPr>
            <a:r>
              <a:rPr b="1" lang="en">
                <a:latin typeface="Comic Sans MS"/>
                <a:ea typeface="Comic Sans MS"/>
                <a:cs typeface="Comic Sans MS"/>
                <a:sym typeface="Comic Sans MS"/>
              </a:rPr>
              <a:t>Person *personPtr = &amp;person1;</a:t>
            </a:r>
            <a:endParaRPr b="1">
              <a:latin typeface="Comic Sans MS"/>
              <a:ea typeface="Comic Sans MS"/>
              <a:cs typeface="Comic Sans MS"/>
              <a:sym typeface="Comic Sans MS"/>
            </a:endParaRPr>
          </a:p>
          <a:p>
            <a:pPr indent="0" lvl="0" marL="0" rtl="0" algn="l">
              <a:spcBef>
                <a:spcPts val="0"/>
              </a:spcBef>
              <a:spcAft>
                <a:spcPts val="0"/>
              </a:spcAft>
              <a:buNone/>
            </a:pPr>
            <a:r>
              <a:t/>
            </a:r>
            <a:endParaRPr b="1">
              <a:latin typeface="Comic Sans MS"/>
              <a:ea typeface="Comic Sans MS"/>
              <a:cs typeface="Comic Sans MS"/>
              <a:sym typeface="Comic Sans MS"/>
            </a:endParaRPr>
          </a:p>
          <a:p>
            <a:pPr indent="0" lvl="0" marL="0" rtl="0" algn="l">
              <a:spcBef>
                <a:spcPts val="0"/>
              </a:spcBef>
              <a:spcAft>
                <a:spcPts val="0"/>
              </a:spcAft>
              <a:buNone/>
            </a:pPr>
            <a:r>
              <a:rPr b="1" lang="en">
                <a:latin typeface="Comic Sans MS"/>
                <a:ea typeface="Comic Sans MS"/>
                <a:cs typeface="Comic Sans MS"/>
                <a:sym typeface="Comic Sans MS"/>
              </a:rPr>
              <a:t>We can invoke the member function setName by using (.) operator and (-&gt;) pointer as follows:</a:t>
            </a:r>
            <a:endParaRPr b="1">
              <a:latin typeface="Comic Sans MS"/>
              <a:ea typeface="Comic Sans MS"/>
              <a:cs typeface="Comic Sans MS"/>
              <a:sym typeface="Comic Sans MS"/>
            </a:endParaRPr>
          </a:p>
          <a:p>
            <a:pPr indent="0" lvl="0" marL="0" rtl="0" algn="l">
              <a:spcBef>
                <a:spcPts val="0"/>
              </a:spcBef>
              <a:spcAft>
                <a:spcPts val="0"/>
              </a:spcAft>
              <a:buNone/>
            </a:pPr>
            <a:r>
              <a:rPr b="1" lang="en">
                <a:latin typeface="Comic Sans MS"/>
                <a:ea typeface="Comic Sans MS"/>
                <a:cs typeface="Comic Sans MS"/>
                <a:sym typeface="Comic Sans MS"/>
              </a:rPr>
              <a:t>person1.setName(“I am the actual object”);</a:t>
            </a:r>
            <a:endParaRPr b="1">
              <a:latin typeface="Comic Sans MS"/>
              <a:ea typeface="Comic Sans MS"/>
              <a:cs typeface="Comic Sans MS"/>
              <a:sym typeface="Comic Sans MS"/>
            </a:endParaRPr>
          </a:p>
          <a:p>
            <a:pPr indent="0" lvl="0" marL="0" rtl="0" algn="l">
              <a:spcBef>
                <a:spcPts val="0"/>
              </a:spcBef>
              <a:spcAft>
                <a:spcPts val="0"/>
              </a:spcAft>
              <a:buNone/>
            </a:pPr>
            <a:r>
              <a:rPr b="1" lang="en">
                <a:latin typeface="Comic Sans MS"/>
                <a:ea typeface="Comic Sans MS"/>
                <a:cs typeface="Comic Sans MS"/>
                <a:sym typeface="Comic Sans MS"/>
              </a:rPr>
              <a:t>personRef.setName(“ I am the referred object “);</a:t>
            </a:r>
            <a:endParaRPr b="1">
              <a:latin typeface="Comic Sans MS"/>
              <a:ea typeface="Comic Sans MS"/>
              <a:cs typeface="Comic Sans MS"/>
              <a:sym typeface="Comic Sans MS"/>
            </a:endParaRPr>
          </a:p>
          <a:p>
            <a:pPr indent="0" lvl="0" marL="0" rtl="0" algn="l">
              <a:spcBef>
                <a:spcPts val="0"/>
              </a:spcBef>
              <a:spcAft>
                <a:spcPts val="0"/>
              </a:spcAft>
              <a:buNone/>
            </a:pPr>
            <a:r>
              <a:rPr b="1" lang="en">
                <a:latin typeface="Comic Sans MS"/>
                <a:ea typeface="Comic Sans MS"/>
                <a:cs typeface="Comic Sans MS"/>
                <a:sym typeface="Comic Sans MS"/>
              </a:rPr>
              <a:t>personPtr -&gt; setName(“ I am the pointed object “);</a:t>
            </a:r>
            <a:endParaRPr b="1">
              <a:latin typeface="Comic Sans MS"/>
              <a:ea typeface="Comic Sans MS"/>
              <a:cs typeface="Comic Sans MS"/>
              <a:sym typeface="Comic Sans M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8"/>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this pointer</a:t>
            </a:r>
            <a:endParaRPr/>
          </a:p>
        </p:txBody>
      </p:sp>
      <p:sp>
        <p:nvSpPr>
          <p:cNvPr id="314" name="Google Shape;314;p48"/>
          <p:cNvSpPr txBox="1"/>
          <p:nvPr>
            <p:ph idx="1" type="body"/>
          </p:nvPr>
        </p:nvSpPr>
        <p:spPr>
          <a:xfrm>
            <a:off x="6900" y="620275"/>
            <a:ext cx="9199500" cy="423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C++, every object of a class has access to it’s own memory address through a special pointer named “</a:t>
            </a:r>
            <a:r>
              <a:rPr lang="en">
                <a:solidFill>
                  <a:srgbClr val="0000FF"/>
                </a:solidFill>
              </a:rPr>
              <a:t>this</a:t>
            </a:r>
            <a:r>
              <a:rPr lang="en"/>
              <a: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Member functions use the this pointer implicitly or explicitly to reference an object’s data members and other member functions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“this” pointer can be used explicitly to avoid naming collisions.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9"/>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this pointer code </a:t>
            </a:r>
            <a:endParaRPr/>
          </a:p>
        </p:txBody>
      </p:sp>
      <p:sp>
        <p:nvSpPr>
          <p:cNvPr id="320" name="Google Shape;320;p49"/>
          <p:cNvSpPr txBox="1"/>
          <p:nvPr/>
        </p:nvSpPr>
        <p:spPr>
          <a:xfrm>
            <a:off x="0" y="813850"/>
            <a:ext cx="39030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omic Sans MS"/>
                <a:ea typeface="Comic Sans MS"/>
                <a:cs typeface="Comic Sans MS"/>
                <a:sym typeface="Comic Sans MS"/>
              </a:rPr>
              <a:t>class Person</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public:</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	Person *getAddress();</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a:t>
            </a:r>
            <a:endParaRPr sz="1800">
              <a:latin typeface="Comic Sans MS"/>
              <a:ea typeface="Comic Sans MS"/>
              <a:cs typeface="Comic Sans MS"/>
              <a:sym typeface="Comic Sans MS"/>
            </a:endParaRPr>
          </a:p>
          <a:p>
            <a:pPr indent="0" lvl="0" marL="0" rtl="0" algn="l">
              <a:spcBef>
                <a:spcPts val="0"/>
              </a:spcBef>
              <a:spcAft>
                <a:spcPts val="0"/>
              </a:spcAft>
              <a:buNone/>
            </a:pPr>
            <a:r>
              <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Person * Person::getAddress()</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	return this;</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a:t>
            </a:r>
            <a:endParaRPr sz="1800">
              <a:latin typeface="Comic Sans MS"/>
              <a:ea typeface="Comic Sans MS"/>
              <a:cs typeface="Comic Sans MS"/>
              <a:sym typeface="Comic Sans MS"/>
            </a:endParaRPr>
          </a:p>
          <a:p>
            <a:pPr indent="0" lvl="0" marL="0" rtl="0" algn="l">
              <a:spcBef>
                <a:spcPts val="0"/>
              </a:spcBef>
              <a:spcAft>
                <a:spcPts val="0"/>
              </a:spcAft>
              <a:buNone/>
            </a:pPr>
            <a:r>
              <a:t/>
            </a:r>
            <a:endParaRPr sz="1800">
              <a:latin typeface="Comic Sans MS"/>
              <a:ea typeface="Comic Sans MS"/>
              <a:cs typeface="Comic Sans MS"/>
              <a:sym typeface="Comic Sans MS"/>
            </a:endParaRPr>
          </a:p>
          <a:p>
            <a:pPr indent="0" lvl="0" marL="0" rtl="0" algn="l">
              <a:spcBef>
                <a:spcPts val="0"/>
              </a:spcBef>
              <a:spcAft>
                <a:spcPts val="0"/>
              </a:spcAft>
              <a:buNone/>
            </a:pPr>
            <a:r>
              <a:t/>
            </a:r>
            <a:endParaRPr sz="1800">
              <a:latin typeface="Comic Sans MS"/>
              <a:ea typeface="Comic Sans MS"/>
              <a:cs typeface="Comic Sans MS"/>
              <a:sym typeface="Comic Sans MS"/>
            </a:endParaRPr>
          </a:p>
        </p:txBody>
      </p:sp>
      <p:sp>
        <p:nvSpPr>
          <p:cNvPr id="321" name="Google Shape;321;p49"/>
          <p:cNvSpPr txBox="1"/>
          <p:nvPr/>
        </p:nvSpPr>
        <p:spPr>
          <a:xfrm>
            <a:off x="3979200" y="414600"/>
            <a:ext cx="51360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omic Sans MS"/>
                <a:ea typeface="Comic Sans MS"/>
                <a:cs typeface="Comic Sans MS"/>
                <a:sym typeface="Comic Sans MS"/>
              </a:rPr>
              <a:t>int main()</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	Person bob;</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	cout &lt;&lt; "Called from main -&gt;" &lt;&lt; &amp;bob&lt;&lt;endl;</a:t>
            </a:r>
            <a:endParaRPr sz="1800">
              <a:latin typeface="Comic Sans MS"/>
              <a:ea typeface="Comic Sans MS"/>
              <a:cs typeface="Comic Sans MS"/>
              <a:sym typeface="Comic Sans MS"/>
            </a:endParaRPr>
          </a:p>
          <a:p>
            <a:pPr indent="0" lvl="0" marL="0" rtl="0" algn="l">
              <a:spcBef>
                <a:spcPts val="0"/>
              </a:spcBef>
              <a:spcAft>
                <a:spcPts val="0"/>
              </a:spcAft>
              <a:buNone/>
            </a:pPr>
            <a:r>
              <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	cout &lt;&lt; "Called from getAddress -&gt; " &lt;&lt; bob.getAddress() &lt;&lt; endl;</a:t>
            </a:r>
            <a:endParaRPr sz="1800">
              <a:latin typeface="Comic Sans MS"/>
              <a:ea typeface="Comic Sans MS"/>
              <a:cs typeface="Comic Sans MS"/>
              <a:sym typeface="Comic Sans MS"/>
            </a:endParaRPr>
          </a:p>
          <a:p>
            <a:pPr indent="0" lvl="0" marL="0" rtl="0" algn="l">
              <a:spcBef>
                <a:spcPts val="0"/>
              </a:spcBef>
              <a:spcAft>
                <a:spcPts val="0"/>
              </a:spcAft>
              <a:buNone/>
            </a:pPr>
            <a:r>
              <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	Person john;</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	cout &lt;&lt; "Called from main -&gt;" &lt;&lt; &amp;john &lt;&lt; endl;</a:t>
            </a:r>
            <a:endParaRPr sz="1800">
              <a:latin typeface="Comic Sans MS"/>
              <a:ea typeface="Comic Sans MS"/>
              <a:cs typeface="Comic Sans MS"/>
              <a:sym typeface="Comic Sans MS"/>
            </a:endParaRPr>
          </a:p>
          <a:p>
            <a:pPr indent="0" lvl="0" marL="0" rtl="0" algn="l">
              <a:spcBef>
                <a:spcPts val="0"/>
              </a:spcBef>
              <a:spcAft>
                <a:spcPts val="0"/>
              </a:spcAft>
              <a:buNone/>
            </a:pPr>
            <a:r>
              <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	cout &lt;&lt; "Called from getAddress -&gt; " &lt;&lt; john.getAddress() &lt;&lt; endl;</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a:t>
            </a:r>
            <a:endParaRPr sz="1800">
              <a:latin typeface="Comic Sans MS"/>
              <a:ea typeface="Comic Sans MS"/>
              <a:cs typeface="Comic Sans MS"/>
              <a:sym typeface="Comic Sans MS"/>
            </a:endParaRPr>
          </a:p>
          <a:p>
            <a:pPr indent="0" lvl="0" marL="0" rtl="0" algn="l">
              <a:spcBef>
                <a:spcPts val="0"/>
              </a:spcBef>
              <a:spcAft>
                <a:spcPts val="0"/>
              </a:spcAft>
              <a:buNone/>
            </a:pPr>
            <a:r>
              <a:t/>
            </a:r>
            <a:endParaRPr sz="1800">
              <a:latin typeface="Comic Sans MS"/>
              <a:ea typeface="Comic Sans MS"/>
              <a:cs typeface="Comic Sans MS"/>
              <a:sym typeface="Comic Sans M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0"/>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this pointer - Avoid naming collision</a:t>
            </a:r>
            <a:endParaRPr>
              <a:latin typeface="Comic Sans MS"/>
              <a:ea typeface="Comic Sans MS"/>
              <a:cs typeface="Comic Sans MS"/>
              <a:sym typeface="Comic Sans MS"/>
            </a:endParaRPr>
          </a:p>
        </p:txBody>
      </p:sp>
      <p:sp>
        <p:nvSpPr>
          <p:cNvPr id="327" name="Google Shape;327;p50"/>
          <p:cNvSpPr txBox="1"/>
          <p:nvPr>
            <p:ph idx="1" type="body"/>
          </p:nvPr>
        </p:nvSpPr>
        <p:spPr>
          <a:xfrm>
            <a:off x="6900" y="6202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this pointer can be used explicitly to avoid naming collision.</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In our person class, we have a data member called name</a:t>
            </a:r>
            <a:endParaRPr>
              <a:latin typeface="Comic Sans MS"/>
              <a:ea typeface="Comic Sans MS"/>
              <a:cs typeface="Comic Sans MS"/>
              <a:sym typeface="Comic Sans MS"/>
            </a:endParaRPr>
          </a:p>
          <a:p>
            <a:pPr indent="0" lvl="0" marL="457200" rtl="0" algn="l">
              <a:spcBef>
                <a:spcPts val="1200"/>
              </a:spcBef>
              <a:spcAft>
                <a:spcPts val="1200"/>
              </a:spcAft>
              <a:buNone/>
            </a:pPr>
            <a:r>
              <a:t/>
            </a:r>
            <a:endParaRPr>
              <a:latin typeface="Comic Sans MS"/>
              <a:ea typeface="Comic Sans MS"/>
              <a:cs typeface="Comic Sans MS"/>
              <a:sym typeface="Comic Sans MS"/>
            </a:endParaRPr>
          </a:p>
        </p:txBody>
      </p:sp>
      <p:sp>
        <p:nvSpPr>
          <p:cNvPr id="328" name="Google Shape;328;p50"/>
          <p:cNvSpPr txBox="1"/>
          <p:nvPr/>
        </p:nvSpPr>
        <p:spPr>
          <a:xfrm>
            <a:off x="336850" y="1664275"/>
            <a:ext cx="2377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mic Sans MS"/>
                <a:ea typeface="Comic Sans MS"/>
                <a:cs typeface="Comic Sans MS"/>
                <a:sym typeface="Comic Sans MS"/>
              </a:rPr>
              <a:t>Class Person</a:t>
            </a:r>
            <a:endParaRPr>
              <a:latin typeface="Comic Sans MS"/>
              <a:ea typeface="Comic Sans MS"/>
              <a:cs typeface="Comic Sans MS"/>
              <a:sym typeface="Comic Sans MS"/>
            </a:endParaRPr>
          </a:p>
          <a:p>
            <a:pPr indent="0" lvl="0" marL="0" rtl="0" algn="l">
              <a:spcBef>
                <a:spcPts val="0"/>
              </a:spcBef>
              <a:spcAft>
                <a:spcPts val="0"/>
              </a:spcAft>
              <a:buNone/>
            </a:pPr>
            <a:r>
              <a:rPr lang="en">
                <a:latin typeface="Comic Sans MS"/>
                <a:ea typeface="Comic Sans MS"/>
                <a:cs typeface="Comic Sans MS"/>
                <a:sym typeface="Comic Sans MS"/>
              </a:rPr>
              <a:t>{</a:t>
            </a:r>
            <a:endParaRPr>
              <a:latin typeface="Comic Sans MS"/>
              <a:ea typeface="Comic Sans MS"/>
              <a:cs typeface="Comic Sans MS"/>
              <a:sym typeface="Comic Sans MS"/>
            </a:endParaRPr>
          </a:p>
          <a:p>
            <a:pPr indent="0" lvl="0" marL="0" rtl="0" algn="l">
              <a:spcBef>
                <a:spcPts val="0"/>
              </a:spcBef>
              <a:spcAft>
                <a:spcPts val="0"/>
              </a:spcAft>
              <a:buNone/>
            </a:pPr>
            <a:r>
              <a:rPr lang="en">
                <a:latin typeface="Comic Sans MS"/>
                <a:ea typeface="Comic Sans MS"/>
                <a:cs typeface="Comic Sans MS"/>
                <a:sym typeface="Comic Sans MS"/>
              </a:rPr>
              <a:t>    private:</a:t>
            </a:r>
            <a:endParaRPr>
              <a:latin typeface="Comic Sans MS"/>
              <a:ea typeface="Comic Sans MS"/>
              <a:cs typeface="Comic Sans MS"/>
              <a:sym typeface="Comic Sans MS"/>
            </a:endParaRPr>
          </a:p>
          <a:p>
            <a:pPr indent="0" lvl="0" marL="0" rtl="0" algn="l">
              <a:spcBef>
                <a:spcPts val="0"/>
              </a:spcBef>
              <a:spcAft>
                <a:spcPts val="0"/>
              </a:spcAft>
              <a:buNone/>
            </a:pPr>
            <a:r>
              <a:rPr lang="en">
                <a:latin typeface="Comic Sans MS"/>
                <a:ea typeface="Comic Sans MS"/>
                <a:cs typeface="Comic Sans MS"/>
                <a:sym typeface="Comic Sans MS"/>
              </a:rPr>
              <a:t>	string name;</a:t>
            </a:r>
            <a:endParaRPr>
              <a:latin typeface="Comic Sans MS"/>
              <a:ea typeface="Comic Sans MS"/>
              <a:cs typeface="Comic Sans MS"/>
              <a:sym typeface="Comic Sans MS"/>
            </a:endParaRPr>
          </a:p>
          <a:p>
            <a:pPr indent="0" lvl="0" marL="0" rtl="0" algn="l">
              <a:spcBef>
                <a:spcPts val="0"/>
              </a:spcBef>
              <a:spcAft>
                <a:spcPts val="0"/>
              </a:spcAft>
              <a:buNone/>
            </a:pPr>
            <a:r>
              <a:t/>
            </a:r>
            <a:endParaRPr>
              <a:latin typeface="Comic Sans MS"/>
              <a:ea typeface="Comic Sans MS"/>
              <a:cs typeface="Comic Sans MS"/>
              <a:sym typeface="Comic Sans MS"/>
            </a:endParaRPr>
          </a:p>
          <a:p>
            <a:pPr indent="0" lvl="0" marL="0" rtl="0" algn="l">
              <a:spcBef>
                <a:spcPts val="0"/>
              </a:spcBef>
              <a:spcAft>
                <a:spcPts val="0"/>
              </a:spcAft>
              <a:buNone/>
            </a:pPr>
            <a:r>
              <a:rPr lang="en">
                <a:latin typeface="Comic Sans MS"/>
                <a:ea typeface="Comic Sans MS"/>
                <a:cs typeface="Comic Sans MS"/>
                <a:sym typeface="Comic Sans MS"/>
              </a:rPr>
              <a:t>    Public:</a:t>
            </a:r>
            <a:endParaRPr>
              <a:latin typeface="Comic Sans MS"/>
              <a:ea typeface="Comic Sans MS"/>
              <a:cs typeface="Comic Sans MS"/>
              <a:sym typeface="Comic Sans MS"/>
            </a:endParaRPr>
          </a:p>
          <a:p>
            <a:pPr indent="0" lvl="0" marL="0" rtl="0" algn="l">
              <a:spcBef>
                <a:spcPts val="0"/>
              </a:spcBef>
              <a:spcAft>
                <a:spcPts val="0"/>
              </a:spcAft>
              <a:buNone/>
            </a:pPr>
            <a:r>
              <a:rPr lang="en">
                <a:latin typeface="Comic Sans MS"/>
                <a:ea typeface="Comic Sans MS"/>
                <a:cs typeface="Comic Sans MS"/>
                <a:sym typeface="Comic Sans MS"/>
              </a:rPr>
              <a:t>	Void setName(string);</a:t>
            </a:r>
            <a:endParaRPr>
              <a:latin typeface="Comic Sans MS"/>
              <a:ea typeface="Comic Sans MS"/>
              <a:cs typeface="Comic Sans MS"/>
              <a:sym typeface="Comic Sans MS"/>
            </a:endParaRPr>
          </a:p>
          <a:p>
            <a:pPr indent="0" lvl="0" marL="0" rtl="0" algn="l">
              <a:spcBef>
                <a:spcPts val="0"/>
              </a:spcBef>
              <a:spcAft>
                <a:spcPts val="0"/>
              </a:spcAft>
              <a:buNone/>
            </a:pPr>
            <a:r>
              <a:rPr lang="en">
                <a:latin typeface="Comic Sans MS"/>
                <a:ea typeface="Comic Sans MS"/>
                <a:cs typeface="Comic Sans MS"/>
                <a:sym typeface="Comic Sans MS"/>
              </a:rPr>
              <a:t>}</a:t>
            </a:r>
            <a:endParaRPr>
              <a:latin typeface="Comic Sans MS"/>
              <a:ea typeface="Comic Sans MS"/>
              <a:cs typeface="Comic Sans MS"/>
              <a:sym typeface="Comic Sans MS"/>
            </a:endParaRPr>
          </a:p>
          <a:p>
            <a:pPr indent="0" lvl="0" marL="0" rtl="0" algn="l">
              <a:spcBef>
                <a:spcPts val="0"/>
              </a:spcBef>
              <a:spcAft>
                <a:spcPts val="0"/>
              </a:spcAft>
              <a:buNone/>
            </a:pPr>
            <a:r>
              <a:t/>
            </a:r>
            <a:endParaRPr>
              <a:latin typeface="Comic Sans MS"/>
              <a:ea typeface="Comic Sans MS"/>
              <a:cs typeface="Comic Sans MS"/>
              <a:sym typeface="Comic Sans MS"/>
            </a:endParaRPr>
          </a:p>
          <a:p>
            <a:pPr indent="0" lvl="0" marL="0" rtl="0" algn="l">
              <a:spcBef>
                <a:spcPts val="0"/>
              </a:spcBef>
              <a:spcAft>
                <a:spcPts val="0"/>
              </a:spcAft>
              <a:buNone/>
            </a:pPr>
            <a:r>
              <a:t/>
            </a:r>
            <a:endParaRPr>
              <a:latin typeface="Comic Sans MS"/>
              <a:ea typeface="Comic Sans MS"/>
              <a:cs typeface="Comic Sans MS"/>
              <a:sym typeface="Comic Sans MS"/>
            </a:endParaRPr>
          </a:p>
        </p:txBody>
      </p:sp>
      <p:sp>
        <p:nvSpPr>
          <p:cNvPr id="329" name="Google Shape;329;p50"/>
          <p:cNvSpPr txBox="1"/>
          <p:nvPr/>
        </p:nvSpPr>
        <p:spPr>
          <a:xfrm>
            <a:off x="4101125" y="1801425"/>
            <a:ext cx="4770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mic Sans MS"/>
                <a:ea typeface="Comic Sans MS"/>
                <a:cs typeface="Comic Sans MS"/>
                <a:sym typeface="Comic Sans MS"/>
              </a:rPr>
              <a:t>Void Person::setName(name)</a:t>
            </a:r>
            <a:endParaRPr>
              <a:latin typeface="Comic Sans MS"/>
              <a:ea typeface="Comic Sans MS"/>
              <a:cs typeface="Comic Sans MS"/>
              <a:sym typeface="Comic Sans MS"/>
            </a:endParaRPr>
          </a:p>
          <a:p>
            <a:pPr indent="0" lvl="0" marL="0" rtl="0" algn="l">
              <a:spcBef>
                <a:spcPts val="0"/>
              </a:spcBef>
              <a:spcAft>
                <a:spcPts val="0"/>
              </a:spcAft>
              <a:buNone/>
            </a:pPr>
            <a:r>
              <a:rPr lang="en">
                <a:latin typeface="Comic Sans MS"/>
                <a:ea typeface="Comic Sans MS"/>
                <a:cs typeface="Comic Sans MS"/>
                <a:sym typeface="Comic Sans MS"/>
              </a:rPr>
              <a:t>{</a:t>
            </a:r>
            <a:endParaRPr>
              <a:latin typeface="Comic Sans MS"/>
              <a:ea typeface="Comic Sans MS"/>
              <a:cs typeface="Comic Sans MS"/>
              <a:sym typeface="Comic Sans MS"/>
            </a:endParaRPr>
          </a:p>
          <a:p>
            <a:pPr indent="0" lvl="0" marL="0" rtl="0" algn="l">
              <a:spcBef>
                <a:spcPts val="0"/>
              </a:spcBef>
              <a:spcAft>
                <a:spcPts val="0"/>
              </a:spcAft>
              <a:buNone/>
            </a:pPr>
            <a:r>
              <a:rPr lang="en">
                <a:latin typeface="Comic Sans MS"/>
                <a:ea typeface="Comic Sans MS"/>
                <a:cs typeface="Comic Sans MS"/>
                <a:sym typeface="Comic Sans MS"/>
              </a:rPr>
              <a:t>	name = name;</a:t>
            </a:r>
            <a:endParaRPr>
              <a:latin typeface="Comic Sans MS"/>
              <a:ea typeface="Comic Sans MS"/>
              <a:cs typeface="Comic Sans MS"/>
              <a:sym typeface="Comic Sans MS"/>
            </a:endParaRPr>
          </a:p>
          <a:p>
            <a:pPr indent="0" lvl="0" marL="0" rtl="0" algn="l">
              <a:spcBef>
                <a:spcPts val="0"/>
              </a:spcBef>
              <a:spcAft>
                <a:spcPts val="0"/>
              </a:spcAft>
              <a:buNone/>
            </a:pPr>
            <a:r>
              <a:rPr lang="en">
                <a:latin typeface="Comic Sans MS"/>
                <a:ea typeface="Comic Sans MS"/>
                <a:cs typeface="Comic Sans MS"/>
                <a:sym typeface="Comic Sans MS"/>
              </a:rPr>
              <a:t>}</a:t>
            </a:r>
            <a:endParaRPr>
              <a:latin typeface="Comic Sans MS"/>
              <a:ea typeface="Comic Sans MS"/>
              <a:cs typeface="Comic Sans MS"/>
              <a:sym typeface="Comic Sans MS"/>
            </a:endParaRPr>
          </a:p>
          <a:p>
            <a:pPr indent="0" lvl="0" marL="0" rtl="0" algn="l">
              <a:spcBef>
                <a:spcPts val="0"/>
              </a:spcBef>
              <a:spcAft>
                <a:spcPts val="0"/>
              </a:spcAft>
              <a:buNone/>
            </a:pPr>
            <a:r>
              <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n">
                <a:latin typeface="Comic Sans MS"/>
                <a:ea typeface="Comic Sans MS"/>
                <a:cs typeface="Comic Sans MS"/>
                <a:sym typeface="Comic Sans MS"/>
              </a:rPr>
              <a:t>Compiler would see this as an error, because it is not able to resolve, which name variable to use.</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n">
                <a:latin typeface="Comic Sans MS"/>
                <a:ea typeface="Comic Sans MS"/>
                <a:cs typeface="Comic Sans MS"/>
                <a:sym typeface="Comic Sans MS"/>
              </a:rPr>
              <a:t>This problem can be resolved by using this keyword.</a:t>
            </a:r>
            <a:endParaRPr>
              <a:latin typeface="Comic Sans MS"/>
              <a:ea typeface="Comic Sans MS"/>
              <a:cs typeface="Comic Sans MS"/>
              <a:sym typeface="Comic Sans MS"/>
            </a:endParaRPr>
          </a:p>
          <a:p>
            <a:pPr indent="0" lvl="0" marL="457200" rtl="0" algn="l">
              <a:spcBef>
                <a:spcPts val="0"/>
              </a:spcBef>
              <a:spcAft>
                <a:spcPts val="0"/>
              </a:spcAft>
              <a:buNone/>
            </a:pPr>
            <a:r>
              <a:t/>
            </a:r>
            <a:endParaRPr>
              <a:latin typeface="Comic Sans MS"/>
              <a:ea typeface="Comic Sans MS"/>
              <a:cs typeface="Comic Sans MS"/>
              <a:sym typeface="Comic Sans MS"/>
            </a:endParaRPr>
          </a:p>
          <a:p>
            <a:pPr indent="0" lvl="0" marL="0" rtl="0" algn="l">
              <a:spcBef>
                <a:spcPts val="0"/>
              </a:spcBef>
              <a:spcAft>
                <a:spcPts val="0"/>
              </a:spcAft>
              <a:buNone/>
            </a:pPr>
            <a:r>
              <a:rPr lang="en">
                <a:latin typeface="Comic Sans MS"/>
                <a:ea typeface="Comic Sans MS"/>
                <a:cs typeface="Comic Sans MS"/>
                <a:sym typeface="Comic Sans MS"/>
              </a:rPr>
              <a:t>Void Person::setName(name)</a:t>
            </a:r>
            <a:endParaRPr>
              <a:latin typeface="Comic Sans MS"/>
              <a:ea typeface="Comic Sans MS"/>
              <a:cs typeface="Comic Sans MS"/>
              <a:sym typeface="Comic Sans MS"/>
            </a:endParaRPr>
          </a:p>
          <a:p>
            <a:pPr indent="0" lvl="0" marL="0" rtl="0" algn="l">
              <a:spcBef>
                <a:spcPts val="0"/>
              </a:spcBef>
              <a:spcAft>
                <a:spcPts val="0"/>
              </a:spcAft>
              <a:buNone/>
            </a:pPr>
            <a:r>
              <a:rPr lang="en">
                <a:latin typeface="Comic Sans MS"/>
                <a:ea typeface="Comic Sans MS"/>
                <a:cs typeface="Comic Sans MS"/>
                <a:sym typeface="Comic Sans MS"/>
              </a:rPr>
              <a:t>{</a:t>
            </a:r>
            <a:endParaRPr>
              <a:latin typeface="Comic Sans MS"/>
              <a:ea typeface="Comic Sans MS"/>
              <a:cs typeface="Comic Sans MS"/>
              <a:sym typeface="Comic Sans MS"/>
            </a:endParaRPr>
          </a:p>
          <a:p>
            <a:pPr indent="0" lvl="0" marL="0" rtl="0" algn="l">
              <a:spcBef>
                <a:spcPts val="0"/>
              </a:spcBef>
              <a:spcAft>
                <a:spcPts val="0"/>
              </a:spcAft>
              <a:buNone/>
            </a:pPr>
            <a:r>
              <a:rPr lang="en">
                <a:latin typeface="Comic Sans MS"/>
                <a:ea typeface="Comic Sans MS"/>
                <a:cs typeface="Comic Sans MS"/>
                <a:sym typeface="Comic Sans MS"/>
              </a:rPr>
              <a:t>	this-&gt;name = name;</a:t>
            </a:r>
            <a:endParaRPr>
              <a:latin typeface="Comic Sans MS"/>
              <a:ea typeface="Comic Sans MS"/>
              <a:cs typeface="Comic Sans MS"/>
              <a:sym typeface="Comic Sans MS"/>
            </a:endParaRPr>
          </a:p>
          <a:p>
            <a:pPr indent="0" lvl="0" marL="0" rtl="0" algn="l">
              <a:spcBef>
                <a:spcPts val="0"/>
              </a:spcBef>
              <a:spcAft>
                <a:spcPts val="0"/>
              </a:spcAft>
              <a:buNone/>
            </a:pPr>
            <a:r>
              <a:rPr lang="en">
                <a:latin typeface="Comic Sans MS"/>
                <a:ea typeface="Comic Sans MS"/>
                <a:cs typeface="Comic Sans MS"/>
                <a:sym typeface="Comic Sans MS"/>
              </a:rPr>
              <a:t>}</a:t>
            </a:r>
            <a:endParaRPr>
              <a:latin typeface="Comic Sans MS"/>
              <a:ea typeface="Comic Sans MS"/>
              <a:cs typeface="Comic Sans MS"/>
              <a:sym typeface="Comic Sans MS"/>
            </a:endParaRPr>
          </a:p>
          <a:p>
            <a:pPr indent="0" lvl="0" marL="0" rtl="0" algn="l">
              <a:spcBef>
                <a:spcPts val="0"/>
              </a:spcBef>
              <a:spcAft>
                <a:spcPts val="0"/>
              </a:spcAft>
              <a:buNone/>
            </a:pPr>
            <a:r>
              <a:t/>
            </a:r>
            <a:endParaRPr>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693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Pointer Visualization</a:t>
            </a:r>
            <a:endParaRPr/>
          </a:p>
        </p:txBody>
      </p:sp>
      <p:pic>
        <p:nvPicPr>
          <p:cNvPr id="103" name="Google Shape;103;p16"/>
          <p:cNvPicPr preferRelativeResize="0"/>
          <p:nvPr/>
        </p:nvPicPr>
        <p:blipFill>
          <a:blip r:embed="rId3">
            <a:alphaModFix/>
          </a:blip>
          <a:stretch>
            <a:fillRect/>
          </a:stretch>
        </p:blipFill>
        <p:spPr>
          <a:xfrm>
            <a:off x="-23800" y="719175"/>
            <a:ext cx="9144000" cy="3070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Declaring Pointer</a:t>
            </a:r>
            <a:endParaRPr/>
          </a:p>
        </p:txBody>
      </p:sp>
      <p:sp>
        <p:nvSpPr>
          <p:cNvPr id="109" name="Google Shape;109;p17"/>
          <p:cNvSpPr txBox="1"/>
          <p:nvPr>
            <p:ph idx="1" type="body"/>
          </p:nvPr>
        </p:nvSpPr>
        <p:spPr>
          <a:xfrm>
            <a:off x="6900" y="636800"/>
            <a:ext cx="9144000" cy="4260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Pointer variables need to be declared, before using them.</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The following diagram below shows, how to declare a pointer</a:t>
            </a:r>
            <a:endParaRPr>
              <a:latin typeface="Comic Sans MS"/>
              <a:ea typeface="Comic Sans MS"/>
              <a:cs typeface="Comic Sans MS"/>
              <a:sym typeface="Comic Sans MS"/>
            </a:endParaRPr>
          </a:p>
          <a:p>
            <a:pPr indent="0" lvl="0" marL="0" rtl="0" algn="l">
              <a:spcBef>
                <a:spcPts val="1200"/>
              </a:spcBef>
              <a:spcAft>
                <a:spcPts val="0"/>
              </a:spcAft>
              <a:buNone/>
            </a:pPr>
            <a:r>
              <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Declares the variable countPtr to be of type int * (i.e., a pointer to an int value) and is</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read (right to left), “countPtr is a pointer to int.”</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But count variable is a normal int type variable, not a pointer.</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pic>
        <p:nvPicPr>
          <p:cNvPr id="110" name="Google Shape;110;p17"/>
          <p:cNvPicPr preferRelativeResize="0"/>
          <p:nvPr/>
        </p:nvPicPr>
        <p:blipFill>
          <a:blip r:embed="rId3">
            <a:alphaModFix/>
          </a:blip>
          <a:stretch>
            <a:fillRect/>
          </a:stretch>
        </p:blipFill>
        <p:spPr>
          <a:xfrm>
            <a:off x="-14275" y="1566875"/>
            <a:ext cx="9144000" cy="607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Declaring Pointer</a:t>
            </a:r>
            <a:endParaRPr/>
          </a:p>
        </p:txBody>
      </p:sp>
      <p:sp>
        <p:nvSpPr>
          <p:cNvPr id="116" name="Google Shape;116;p18"/>
          <p:cNvSpPr txBox="1"/>
          <p:nvPr>
            <p:ph idx="1" type="body"/>
          </p:nvPr>
        </p:nvSpPr>
        <p:spPr>
          <a:xfrm>
            <a:off x="6900" y="696475"/>
            <a:ext cx="9144000" cy="421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Each variable being declared as a pointer must be preceded by an asterisk (*).</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In the diagram below, xPtr and yPtr are pointers to double values.</a:t>
            </a:r>
            <a:endParaRPr>
              <a:latin typeface="Comic Sans MS"/>
              <a:ea typeface="Comic Sans MS"/>
              <a:cs typeface="Comic Sans MS"/>
              <a:sym typeface="Comic Sans MS"/>
            </a:endParaRPr>
          </a:p>
          <a:p>
            <a:pPr indent="0" lvl="0" marL="0" rtl="0" algn="l">
              <a:spcBef>
                <a:spcPts val="1200"/>
              </a:spcBef>
              <a:spcAft>
                <a:spcPts val="0"/>
              </a:spcAft>
              <a:buNone/>
            </a:pPr>
            <a:r>
              <a:t/>
            </a:r>
            <a:endParaRPr>
              <a:latin typeface="Comic Sans MS"/>
              <a:ea typeface="Comic Sans MS"/>
              <a:cs typeface="Comic Sans MS"/>
              <a:sym typeface="Comic Sans MS"/>
            </a:endParaRPr>
          </a:p>
          <a:p>
            <a:pPr indent="0" lvl="0" marL="0" rtl="0" algn="l">
              <a:spcBef>
                <a:spcPts val="1200"/>
              </a:spcBef>
              <a:spcAft>
                <a:spcPts val="0"/>
              </a:spcAft>
              <a:buNone/>
            </a:pPr>
            <a:r>
              <a:t/>
            </a:r>
            <a:endParaRPr>
              <a:latin typeface="Comic Sans MS"/>
              <a:ea typeface="Comic Sans MS"/>
              <a:cs typeface="Comic Sans MS"/>
              <a:sym typeface="Comic Sans MS"/>
            </a:endParaRPr>
          </a:p>
          <a:p>
            <a:pPr indent="0" lvl="0" marL="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When * appears in a declaration, it’s not an operator; rather, it indicates that the variable being declared is a pointer.</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Pointers can be declared to point to objects of any data type.</a:t>
            </a:r>
            <a:endParaRPr>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pic>
        <p:nvPicPr>
          <p:cNvPr id="117" name="Google Shape;117;p18"/>
          <p:cNvPicPr preferRelativeResize="0"/>
          <p:nvPr/>
        </p:nvPicPr>
        <p:blipFill>
          <a:blip r:embed="rId3">
            <a:alphaModFix/>
          </a:blip>
          <a:stretch>
            <a:fillRect/>
          </a:stretch>
        </p:blipFill>
        <p:spPr>
          <a:xfrm>
            <a:off x="0" y="1900250"/>
            <a:ext cx="9144001" cy="753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Initializing Pointers</a:t>
            </a:r>
            <a:endParaRPr/>
          </a:p>
        </p:txBody>
      </p:sp>
      <p:sp>
        <p:nvSpPr>
          <p:cNvPr id="123" name="Google Shape;123;p19"/>
          <p:cNvSpPr txBox="1"/>
          <p:nvPr>
            <p:ph idx="1" type="body"/>
          </p:nvPr>
        </p:nvSpPr>
        <p:spPr>
          <a:xfrm>
            <a:off x="6900" y="620275"/>
            <a:ext cx="9144000" cy="4290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Pointers should be initialized to </a:t>
            </a:r>
            <a:r>
              <a:rPr lang="en">
                <a:solidFill>
                  <a:srgbClr val="1155CC"/>
                </a:solidFill>
                <a:latin typeface="Comic Sans MS"/>
                <a:ea typeface="Comic Sans MS"/>
                <a:cs typeface="Comic Sans MS"/>
                <a:sym typeface="Comic Sans MS"/>
              </a:rPr>
              <a:t>nullptr </a:t>
            </a:r>
            <a:r>
              <a:rPr lang="en">
                <a:latin typeface="Comic Sans MS"/>
                <a:ea typeface="Comic Sans MS"/>
                <a:cs typeface="Comic Sans MS"/>
                <a:sym typeface="Comic Sans MS"/>
              </a:rPr>
              <a:t>(new in C++11) or an address of the corresponding type either when they’re declared or in an assignment.</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A pointer with the value nullptr “points to nothing” and is known as a </a:t>
            </a:r>
            <a:r>
              <a:rPr lang="en">
                <a:solidFill>
                  <a:srgbClr val="1155CC"/>
                </a:solidFill>
                <a:latin typeface="Comic Sans MS"/>
                <a:ea typeface="Comic Sans MS"/>
                <a:cs typeface="Comic Sans MS"/>
                <a:sym typeface="Comic Sans MS"/>
              </a:rPr>
              <a:t>null pointer.</a:t>
            </a:r>
            <a:endParaRPr>
              <a:solidFill>
                <a:srgbClr val="1155CC"/>
              </a:solidFill>
              <a:latin typeface="Comic Sans MS"/>
              <a:ea typeface="Comic Sans MS"/>
              <a:cs typeface="Comic Sans MS"/>
              <a:sym typeface="Comic Sans MS"/>
            </a:endParaRPr>
          </a:p>
          <a:p>
            <a:pPr indent="0" lvl="0" marL="457200" rtl="0" algn="l">
              <a:spcBef>
                <a:spcPts val="1200"/>
              </a:spcBef>
              <a:spcAft>
                <a:spcPts val="0"/>
              </a:spcAft>
              <a:buNone/>
            </a:pPr>
            <a:r>
              <a:t/>
            </a:r>
            <a:endParaRPr>
              <a:solidFill>
                <a:srgbClr val="1155CC"/>
              </a:solidFill>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In versions prior to C++ 11, value specified to null pointer was 0 or NULL.</a:t>
            </a:r>
            <a:endParaRPr>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Pointer Operators</a:t>
            </a:r>
            <a:endParaRPr/>
          </a:p>
        </p:txBody>
      </p:sp>
      <p:sp>
        <p:nvSpPr>
          <p:cNvPr id="129" name="Google Shape;129;p20"/>
          <p:cNvSpPr txBox="1"/>
          <p:nvPr>
            <p:ph idx="1" type="body"/>
          </p:nvPr>
        </p:nvSpPr>
        <p:spPr>
          <a:xfrm>
            <a:off x="6900" y="620275"/>
            <a:ext cx="9144000" cy="429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mic Sans MS"/>
                <a:ea typeface="Comic Sans MS"/>
                <a:cs typeface="Comic Sans MS"/>
                <a:sym typeface="Comic Sans MS"/>
              </a:rPr>
              <a:t>Address (&amp;) Operator</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Unary operator, that </a:t>
            </a:r>
            <a:r>
              <a:rPr i="1" lang="en">
                <a:latin typeface="Comic Sans MS"/>
                <a:ea typeface="Comic Sans MS"/>
                <a:cs typeface="Comic Sans MS"/>
                <a:sym typeface="Comic Sans MS"/>
              </a:rPr>
              <a:t>obtains the memory address of it’s operand.</a:t>
            </a:r>
            <a:endParaRPr i="1">
              <a:latin typeface="Comic Sans MS"/>
              <a:ea typeface="Comic Sans MS"/>
              <a:cs typeface="Comic Sans MS"/>
              <a:sym typeface="Comic Sans MS"/>
            </a:endParaRPr>
          </a:p>
          <a:p>
            <a:pPr indent="0" lvl="0" marL="0" rtl="0" algn="l">
              <a:spcBef>
                <a:spcPts val="1200"/>
              </a:spcBef>
              <a:spcAft>
                <a:spcPts val="0"/>
              </a:spcAft>
              <a:buNone/>
            </a:pPr>
            <a:r>
              <a:t/>
            </a:r>
            <a:endParaRPr i="1">
              <a:latin typeface="Comic Sans MS"/>
              <a:ea typeface="Comic Sans MS"/>
              <a:cs typeface="Comic Sans MS"/>
              <a:sym typeface="Comic Sans MS"/>
            </a:endParaRPr>
          </a:p>
          <a:p>
            <a:pPr indent="0" lvl="0" marL="0" rtl="0" algn="l">
              <a:spcBef>
                <a:spcPts val="1200"/>
              </a:spcBef>
              <a:spcAft>
                <a:spcPts val="0"/>
              </a:spcAft>
              <a:buNone/>
            </a:pPr>
            <a:r>
              <a:t/>
            </a:r>
            <a:endParaRPr i="1">
              <a:latin typeface="Comic Sans MS"/>
              <a:ea typeface="Comic Sans MS"/>
              <a:cs typeface="Comic Sans MS"/>
              <a:sym typeface="Comic Sans MS"/>
            </a:endParaRPr>
          </a:p>
          <a:p>
            <a:pPr indent="0" lvl="0" marL="0" rtl="0" algn="l">
              <a:spcBef>
                <a:spcPts val="1200"/>
              </a:spcBef>
              <a:spcAft>
                <a:spcPts val="0"/>
              </a:spcAft>
              <a:buNone/>
            </a:pPr>
            <a:r>
              <a:t/>
            </a:r>
            <a:endParaRPr i="1">
              <a:latin typeface="Comic Sans MS"/>
              <a:ea typeface="Comic Sans MS"/>
              <a:cs typeface="Comic Sans MS"/>
              <a:sym typeface="Comic Sans MS"/>
            </a:endParaRPr>
          </a:p>
          <a:p>
            <a:pPr indent="0" lvl="0" marL="457200" rtl="0" algn="l">
              <a:spcBef>
                <a:spcPts val="1200"/>
              </a:spcBef>
              <a:spcAft>
                <a:spcPts val="0"/>
              </a:spcAft>
              <a:buNone/>
            </a:pPr>
            <a:r>
              <a:t/>
            </a:r>
            <a:endParaRPr i="1">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The statement above assigns the address of the variable y to the pointer yPtr.</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Variable yPtr is “pointing to y”.</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Variable yPtr “</a:t>
            </a:r>
            <a:r>
              <a:rPr lang="en">
                <a:solidFill>
                  <a:srgbClr val="0000FF"/>
                </a:solidFill>
                <a:latin typeface="Comic Sans MS"/>
                <a:ea typeface="Comic Sans MS"/>
                <a:cs typeface="Comic Sans MS"/>
                <a:sym typeface="Comic Sans MS"/>
              </a:rPr>
              <a:t>indirectly</a:t>
            </a:r>
            <a:r>
              <a:rPr lang="en">
                <a:latin typeface="Comic Sans MS"/>
                <a:ea typeface="Comic Sans MS"/>
                <a:cs typeface="Comic Sans MS"/>
                <a:sym typeface="Comic Sans MS"/>
              </a:rPr>
              <a:t>” references to “</a:t>
            </a:r>
            <a:r>
              <a:rPr lang="en">
                <a:solidFill>
                  <a:srgbClr val="0000FF"/>
                </a:solidFill>
                <a:latin typeface="Comic Sans MS"/>
                <a:ea typeface="Comic Sans MS"/>
                <a:cs typeface="Comic Sans MS"/>
                <a:sym typeface="Comic Sans MS"/>
              </a:rPr>
              <a:t>value of y</a:t>
            </a:r>
            <a:r>
              <a:rPr lang="en">
                <a:latin typeface="Comic Sans MS"/>
                <a:ea typeface="Comic Sans MS"/>
                <a:cs typeface="Comic Sans MS"/>
                <a:sym typeface="Comic Sans MS"/>
              </a:rPr>
              <a:t>”</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&amp;y is the address operator.</a:t>
            </a:r>
            <a:endParaRPr>
              <a:latin typeface="Comic Sans MS"/>
              <a:ea typeface="Comic Sans MS"/>
              <a:cs typeface="Comic Sans MS"/>
              <a:sym typeface="Comic Sans MS"/>
            </a:endParaRPr>
          </a:p>
        </p:txBody>
      </p:sp>
      <p:pic>
        <p:nvPicPr>
          <p:cNvPr id="130" name="Google Shape;130;p20"/>
          <p:cNvPicPr preferRelativeResize="0"/>
          <p:nvPr/>
        </p:nvPicPr>
        <p:blipFill>
          <a:blip r:embed="rId3">
            <a:alphaModFix/>
          </a:blip>
          <a:stretch>
            <a:fillRect/>
          </a:stretch>
        </p:blipFill>
        <p:spPr>
          <a:xfrm>
            <a:off x="-33325" y="1647825"/>
            <a:ext cx="9144000" cy="814500"/>
          </a:xfrm>
          <a:prstGeom prst="rect">
            <a:avLst/>
          </a:prstGeom>
          <a:noFill/>
          <a:ln>
            <a:noFill/>
          </a:ln>
        </p:spPr>
      </p:pic>
      <p:pic>
        <p:nvPicPr>
          <p:cNvPr id="131" name="Google Shape;131;p20"/>
          <p:cNvPicPr preferRelativeResize="0"/>
          <p:nvPr/>
        </p:nvPicPr>
        <p:blipFill>
          <a:blip r:embed="rId4">
            <a:alphaModFix/>
          </a:blip>
          <a:stretch>
            <a:fillRect/>
          </a:stretch>
        </p:blipFill>
        <p:spPr>
          <a:xfrm>
            <a:off x="9525" y="2524125"/>
            <a:ext cx="9143999" cy="607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6900" y="-47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Graphical Representation</a:t>
            </a:r>
            <a:endParaRPr/>
          </a:p>
        </p:txBody>
      </p:sp>
      <p:sp>
        <p:nvSpPr>
          <p:cNvPr id="137" name="Google Shape;137;p21"/>
          <p:cNvSpPr txBox="1"/>
          <p:nvPr>
            <p:ph idx="1" type="body"/>
          </p:nvPr>
        </p:nvSpPr>
        <p:spPr>
          <a:xfrm>
            <a:off x="6900" y="629250"/>
            <a:ext cx="9144000" cy="451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Comic Sans MS"/>
              <a:ea typeface="Comic Sans MS"/>
              <a:cs typeface="Comic Sans MS"/>
              <a:sym typeface="Comic Sans MS"/>
            </a:endParaRPr>
          </a:p>
          <a:p>
            <a:pPr indent="0" lvl="0" marL="0" rtl="0" algn="l">
              <a:spcBef>
                <a:spcPts val="1200"/>
              </a:spcBef>
              <a:spcAft>
                <a:spcPts val="0"/>
              </a:spcAft>
              <a:buNone/>
            </a:pPr>
            <a:r>
              <a:t/>
            </a:r>
            <a:endParaRPr>
              <a:latin typeface="Comic Sans MS"/>
              <a:ea typeface="Comic Sans MS"/>
              <a:cs typeface="Comic Sans MS"/>
              <a:sym typeface="Comic Sans MS"/>
            </a:endParaRPr>
          </a:p>
          <a:p>
            <a:pPr indent="0" lvl="0" marL="0" rtl="0" algn="l">
              <a:spcBef>
                <a:spcPts val="1200"/>
              </a:spcBef>
              <a:spcAft>
                <a:spcPts val="0"/>
              </a:spcAft>
              <a:buNone/>
            </a:pPr>
            <a:r>
              <a:t/>
            </a:r>
            <a:endParaRPr>
              <a:latin typeface="Comic Sans MS"/>
              <a:ea typeface="Comic Sans MS"/>
              <a:cs typeface="Comic Sans MS"/>
              <a:sym typeface="Comic Sans MS"/>
            </a:endParaRPr>
          </a:p>
          <a:p>
            <a:pPr indent="0" lvl="0" marL="0" rtl="0" algn="l">
              <a:spcBef>
                <a:spcPts val="1200"/>
              </a:spcBef>
              <a:spcAft>
                <a:spcPts val="0"/>
              </a:spcAft>
              <a:buNone/>
            </a:pPr>
            <a:r>
              <a:t/>
            </a:r>
            <a:endParaRPr>
              <a:latin typeface="Comic Sans MS"/>
              <a:ea typeface="Comic Sans MS"/>
              <a:cs typeface="Comic Sans MS"/>
              <a:sym typeface="Comic Sans MS"/>
            </a:endParaRPr>
          </a:p>
          <a:p>
            <a:pPr indent="0" lvl="0" marL="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b="1" lang="en">
                <a:latin typeface="Comic Sans MS"/>
                <a:ea typeface="Comic Sans MS"/>
                <a:cs typeface="Comic Sans MS"/>
                <a:sym typeface="Comic Sans MS"/>
              </a:rPr>
              <a:t>The operand of the address operator must be an lvalue—the address operator cannot be applied to constants or to expressions that result in temporary values (like the results of calculations).</a:t>
            </a:r>
            <a:endParaRPr b="1">
              <a:latin typeface="Comic Sans MS"/>
              <a:ea typeface="Comic Sans MS"/>
              <a:cs typeface="Comic Sans MS"/>
              <a:sym typeface="Comic Sans MS"/>
            </a:endParaRPr>
          </a:p>
          <a:p>
            <a:pPr indent="0" lvl="0" marL="457200" rtl="0" algn="l">
              <a:spcBef>
                <a:spcPts val="1200"/>
              </a:spcBef>
              <a:spcAft>
                <a:spcPts val="1200"/>
              </a:spcAft>
              <a:buNone/>
            </a:pPr>
            <a:r>
              <a:t/>
            </a:r>
            <a:endParaRPr>
              <a:latin typeface="Comic Sans MS"/>
              <a:ea typeface="Comic Sans MS"/>
              <a:cs typeface="Comic Sans MS"/>
              <a:sym typeface="Comic Sans MS"/>
            </a:endParaRPr>
          </a:p>
        </p:txBody>
      </p:sp>
      <p:pic>
        <p:nvPicPr>
          <p:cNvPr id="138" name="Google Shape;138;p21"/>
          <p:cNvPicPr preferRelativeResize="0"/>
          <p:nvPr/>
        </p:nvPicPr>
        <p:blipFill>
          <a:blip r:embed="rId3">
            <a:alphaModFix/>
          </a:blip>
          <a:stretch>
            <a:fillRect/>
          </a:stretch>
        </p:blipFill>
        <p:spPr>
          <a:xfrm>
            <a:off x="151075" y="649850"/>
            <a:ext cx="8992924" cy="1163750"/>
          </a:xfrm>
          <a:prstGeom prst="rect">
            <a:avLst/>
          </a:prstGeom>
          <a:noFill/>
          <a:ln>
            <a:noFill/>
          </a:ln>
        </p:spPr>
      </p:pic>
      <p:pic>
        <p:nvPicPr>
          <p:cNvPr id="139" name="Google Shape;139;p21"/>
          <p:cNvPicPr preferRelativeResize="0"/>
          <p:nvPr/>
        </p:nvPicPr>
        <p:blipFill>
          <a:blip r:embed="rId4">
            <a:alphaModFix/>
          </a:blip>
          <a:stretch>
            <a:fillRect/>
          </a:stretch>
        </p:blipFill>
        <p:spPr>
          <a:xfrm>
            <a:off x="90500" y="1962150"/>
            <a:ext cx="8992925" cy="1061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