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Comic Sans MS" panose="030F0702030302020204" pitchFamily="66" charset="0"/>
      <p:regular r:id="rId48"/>
      <p:bold r:id="rId49"/>
      <p:italic r:id="rId50"/>
      <p:boldItalic r:id="rId51"/>
    </p:embeddedFont>
    <p:embeddedFont>
      <p:font typeface="Roboto" panose="020B060402020202020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ba1c9272a_0_8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ba1c9272a_0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2ba1c9272a_0_8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2ba1c9272a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2ba1c9272a_0_9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2ba1c9272a_0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2ba1c9272a_0_9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2ba1c9272a_0_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ba1c9272a_0_9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ba1c9272a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2ba1c9272a_0_9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2ba1c9272a_0_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2ba1c9272a_0_9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2ba1c9272a_0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2ba1c9272a_0_9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2ba1c9272a_0_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2ba1c9272a_0_9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2ba1c9272a_0_9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ba1c9272a_0_9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2ba1c9272a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2ba1c9272a_0_7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2ba1c9272a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ba1c9272a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ba1c9272a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ba1c9272a_0_8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ba1c9272a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2ba1c9272a_0_8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2ba1c9272a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2ba1c9272a_0_8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2ba1c9272a_0_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2ba1c9272a_0_8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2ba1c9272a_0_8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2ba1c9272a_0_8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2ba1c9272a_0_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2ba1c9272a_0_8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2ba1c9272a_0_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2ba1c9272a_0_8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2ba1c9272a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85875" y="264475"/>
            <a:ext cx="8183700" cy="636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Inheritance  in C++</a:t>
            </a:r>
            <a:endParaRPr/>
          </a:p>
        </p:txBody>
      </p:sp>
      <p:pic>
        <p:nvPicPr>
          <p:cNvPr id="86" name="Google Shape;86;p13"/>
          <p:cNvPicPr preferRelativeResize="0"/>
          <p:nvPr/>
        </p:nvPicPr>
        <p:blipFill>
          <a:blip r:embed="rId3">
            <a:alphaModFix/>
          </a:blip>
          <a:stretch>
            <a:fillRect/>
          </a:stretch>
        </p:blipFill>
        <p:spPr>
          <a:xfrm>
            <a:off x="0" y="1044800"/>
            <a:ext cx="8990648" cy="3946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6900" y="29000"/>
            <a:ext cx="8520600" cy="49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Community Member Hierarchy Explained</a:t>
            </a:r>
            <a:endParaRPr/>
          </a:p>
        </p:txBody>
      </p:sp>
      <p:sp>
        <p:nvSpPr>
          <p:cNvPr id="140" name="Google Shape;140;p22"/>
          <p:cNvSpPr txBox="1">
            <a:spLocks noGrp="1"/>
          </p:cNvSpPr>
          <p:nvPr>
            <p:ph type="body" idx="1"/>
          </p:nvPr>
        </p:nvSpPr>
        <p:spPr>
          <a:xfrm>
            <a:off x="6900" y="523700"/>
            <a:ext cx="9144000" cy="46197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FF"/>
              </a:buClr>
              <a:buSzPts val="1500"/>
              <a:buFont typeface="Comic Sans MS"/>
              <a:buChar char="●"/>
            </a:pPr>
            <a:r>
              <a:rPr lang="en" sz="1500">
                <a:solidFill>
                  <a:srgbClr val="0000FF"/>
                </a:solidFill>
                <a:latin typeface="Comic Sans MS"/>
                <a:ea typeface="Comic Sans MS"/>
                <a:cs typeface="Comic Sans MS"/>
                <a:sym typeface="Comic Sans MS"/>
              </a:rPr>
              <a:t>Single Inheritance: A class is derived from one base class</a:t>
            </a:r>
            <a:endParaRPr sz="1500">
              <a:solidFill>
                <a:srgbClr val="0000FF"/>
              </a:solidFill>
              <a:latin typeface="Comic Sans MS"/>
              <a:ea typeface="Comic Sans MS"/>
              <a:cs typeface="Comic Sans MS"/>
              <a:sym typeface="Comic Sans MS"/>
            </a:endParaRPr>
          </a:p>
          <a:p>
            <a:pPr marL="457200" lvl="0" indent="0" algn="l" rtl="0">
              <a:spcBef>
                <a:spcPts val="1200"/>
              </a:spcBef>
              <a:spcAft>
                <a:spcPts val="0"/>
              </a:spcAft>
              <a:buNone/>
            </a:pPr>
            <a:endParaRPr sz="1500">
              <a:solidFill>
                <a:srgbClr val="0000FF"/>
              </a:solidFill>
              <a:latin typeface="Comic Sans MS"/>
              <a:ea typeface="Comic Sans MS"/>
              <a:cs typeface="Comic Sans MS"/>
              <a:sym typeface="Comic Sans MS"/>
            </a:endParaRPr>
          </a:p>
          <a:p>
            <a:pPr marL="457200" lvl="0" indent="-323850" algn="l" rtl="0">
              <a:spcBef>
                <a:spcPts val="1200"/>
              </a:spcBef>
              <a:spcAft>
                <a:spcPts val="0"/>
              </a:spcAft>
              <a:buClr>
                <a:srgbClr val="0000FF"/>
              </a:buClr>
              <a:buSzPts val="1500"/>
              <a:buFont typeface="Comic Sans MS"/>
              <a:buChar char="●"/>
            </a:pPr>
            <a:r>
              <a:rPr lang="en" sz="1500">
                <a:solidFill>
                  <a:srgbClr val="0000FF"/>
                </a:solidFill>
                <a:latin typeface="Comic Sans MS"/>
                <a:ea typeface="Comic Sans MS"/>
                <a:cs typeface="Comic Sans MS"/>
                <a:sym typeface="Comic Sans MS"/>
              </a:rPr>
              <a:t>Multiple Inheritance: A derived class inherits simultaneously from two or more based classes (possibly unrelated).</a:t>
            </a:r>
            <a:endParaRPr sz="1500">
              <a:solidFill>
                <a:srgbClr val="0000FF"/>
              </a:solidFill>
              <a:latin typeface="Comic Sans MS"/>
              <a:ea typeface="Comic Sans MS"/>
              <a:cs typeface="Comic Sans MS"/>
              <a:sym typeface="Comic Sans MS"/>
            </a:endParaRPr>
          </a:p>
          <a:p>
            <a:pPr marL="457200" lvl="0" indent="0" algn="l" rtl="0">
              <a:spcBef>
                <a:spcPts val="1200"/>
              </a:spcBef>
              <a:spcAft>
                <a:spcPts val="0"/>
              </a:spcAft>
              <a:buNone/>
            </a:pPr>
            <a:endParaRPr sz="1500">
              <a:solidFill>
                <a:srgbClr val="0000FF"/>
              </a:solidFill>
              <a:latin typeface="Comic Sans MS"/>
              <a:ea typeface="Comic Sans MS"/>
              <a:cs typeface="Comic Sans MS"/>
              <a:sym typeface="Comic Sans MS"/>
            </a:endParaRPr>
          </a:p>
          <a:p>
            <a:pPr marL="457200" lvl="0" indent="-323850" algn="l" rtl="0">
              <a:spcBef>
                <a:spcPts val="1200"/>
              </a:spcBef>
              <a:spcAft>
                <a:spcPts val="0"/>
              </a:spcAft>
              <a:buSzPts val="1500"/>
              <a:buFont typeface="Comic Sans MS"/>
              <a:buChar char="●"/>
            </a:pPr>
            <a:r>
              <a:rPr lang="en" sz="1500">
                <a:latin typeface="Comic Sans MS"/>
                <a:ea typeface="Comic Sans MS"/>
                <a:cs typeface="Comic Sans MS"/>
                <a:sym typeface="Comic Sans MS"/>
              </a:rPr>
              <a:t>Each arrow in the above diagram represents </a:t>
            </a:r>
            <a:r>
              <a:rPr lang="en" sz="1500">
                <a:solidFill>
                  <a:srgbClr val="0000FF"/>
                </a:solidFill>
                <a:latin typeface="Comic Sans MS"/>
                <a:ea typeface="Comic Sans MS"/>
                <a:cs typeface="Comic Sans MS"/>
                <a:sym typeface="Comic Sans MS"/>
              </a:rPr>
              <a:t>is-a relationship</a:t>
            </a:r>
            <a:r>
              <a:rPr lang="en" sz="1500">
                <a:latin typeface="Comic Sans MS"/>
                <a:ea typeface="Comic Sans MS"/>
                <a:cs typeface="Comic Sans MS"/>
                <a:sym typeface="Comic Sans MS"/>
              </a:rPr>
              <a:t>.</a:t>
            </a:r>
            <a:endParaRPr sz="1500">
              <a:latin typeface="Comic Sans MS"/>
              <a:ea typeface="Comic Sans MS"/>
              <a:cs typeface="Comic Sans MS"/>
              <a:sym typeface="Comic Sans MS"/>
            </a:endParaRPr>
          </a:p>
          <a:p>
            <a:pPr marL="457200" lvl="0" indent="0" algn="l" rtl="0">
              <a:spcBef>
                <a:spcPts val="1200"/>
              </a:spcBef>
              <a:spcAft>
                <a:spcPts val="0"/>
              </a:spcAft>
              <a:buNone/>
            </a:pPr>
            <a:endParaRPr sz="1500">
              <a:latin typeface="Comic Sans MS"/>
              <a:ea typeface="Comic Sans MS"/>
              <a:cs typeface="Comic Sans MS"/>
              <a:sym typeface="Comic Sans MS"/>
            </a:endParaRPr>
          </a:p>
          <a:p>
            <a:pPr marL="457200" lvl="0" indent="-323850" algn="l" rtl="0">
              <a:spcBef>
                <a:spcPts val="1200"/>
              </a:spcBef>
              <a:spcAft>
                <a:spcPts val="0"/>
              </a:spcAft>
              <a:buSzPts val="1500"/>
              <a:buFont typeface="Comic Sans MS"/>
              <a:buChar char="●"/>
            </a:pPr>
            <a:r>
              <a:rPr lang="en" sz="1500">
                <a:latin typeface="Comic Sans MS"/>
                <a:ea typeface="Comic Sans MS"/>
                <a:cs typeface="Comic Sans MS"/>
                <a:sym typeface="Comic Sans MS"/>
              </a:rPr>
              <a:t>By following the arrows, we can state </a:t>
            </a:r>
            <a:r>
              <a:rPr lang="en" sz="1500">
                <a:solidFill>
                  <a:srgbClr val="0000FF"/>
                </a:solidFill>
                <a:latin typeface="Comic Sans MS"/>
                <a:ea typeface="Comic Sans MS"/>
                <a:cs typeface="Comic Sans MS"/>
                <a:sym typeface="Comic Sans MS"/>
              </a:rPr>
              <a:t>“an Employee is a CommunityMember”</a:t>
            </a:r>
            <a:r>
              <a:rPr lang="en" sz="1500">
                <a:latin typeface="Comic Sans MS"/>
                <a:ea typeface="Comic Sans MS"/>
                <a:cs typeface="Comic Sans MS"/>
                <a:sym typeface="Comic Sans MS"/>
              </a:rPr>
              <a:t> and </a:t>
            </a:r>
            <a:r>
              <a:rPr lang="en" sz="1500">
                <a:solidFill>
                  <a:srgbClr val="0000FF"/>
                </a:solidFill>
                <a:latin typeface="Comic Sans MS"/>
                <a:ea typeface="Comic Sans MS"/>
                <a:cs typeface="Comic Sans MS"/>
                <a:sym typeface="Comic Sans MS"/>
              </a:rPr>
              <a:t>“a Teacher is a Faculty Member”</a:t>
            </a:r>
            <a:endParaRPr sz="1500">
              <a:solidFill>
                <a:srgbClr val="0000FF"/>
              </a:solidFill>
              <a:latin typeface="Comic Sans MS"/>
              <a:ea typeface="Comic Sans MS"/>
              <a:cs typeface="Comic Sans MS"/>
              <a:sym typeface="Comic Sans MS"/>
            </a:endParaRPr>
          </a:p>
          <a:p>
            <a:pPr marL="457200" lvl="0" indent="-323850" algn="l" rtl="0">
              <a:spcBef>
                <a:spcPts val="0"/>
              </a:spcBef>
              <a:spcAft>
                <a:spcPts val="0"/>
              </a:spcAft>
              <a:buClr>
                <a:srgbClr val="0000FF"/>
              </a:buClr>
              <a:buSzPts val="1500"/>
              <a:buFont typeface="Comic Sans MS"/>
              <a:buChar char="●"/>
            </a:pPr>
            <a:r>
              <a:rPr lang="en" sz="1500" b="1">
                <a:solidFill>
                  <a:srgbClr val="0000FF"/>
                </a:solidFill>
                <a:latin typeface="Comic Sans MS"/>
                <a:ea typeface="Comic Sans MS"/>
                <a:cs typeface="Comic Sans MS"/>
                <a:sym typeface="Comic Sans MS"/>
              </a:rPr>
              <a:t>CommunityMember is direct base class for Employee, Student and Alumni, while it is indirect base class for other derived classes.</a:t>
            </a:r>
            <a:endParaRPr sz="1500" b="1">
              <a:solidFill>
                <a:srgbClr val="0000FF"/>
              </a:solidFill>
              <a:latin typeface="Comic Sans MS"/>
              <a:ea typeface="Comic Sans MS"/>
              <a:cs typeface="Comic Sans MS"/>
              <a:sym typeface="Comic Sans MS"/>
            </a:endParaRPr>
          </a:p>
          <a:p>
            <a:pPr marL="0" lvl="0" indent="0" algn="l" rtl="0">
              <a:spcBef>
                <a:spcPts val="1200"/>
              </a:spcBef>
              <a:spcAft>
                <a:spcPts val="1200"/>
              </a:spcAft>
              <a:buNone/>
            </a:pP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Shape Class Hierarchy</a:t>
            </a:r>
            <a:endParaRPr/>
          </a:p>
        </p:txBody>
      </p:sp>
      <p:pic>
        <p:nvPicPr>
          <p:cNvPr id="146" name="Google Shape;146;p23"/>
          <p:cNvPicPr preferRelativeResize="0"/>
          <p:nvPr/>
        </p:nvPicPr>
        <p:blipFill>
          <a:blip r:embed="rId3">
            <a:alphaModFix/>
          </a:blip>
          <a:stretch>
            <a:fillRect/>
          </a:stretch>
        </p:blipFill>
        <p:spPr>
          <a:xfrm>
            <a:off x="-24300" y="789200"/>
            <a:ext cx="9168299" cy="4116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Shape Class hierarchy</a:t>
            </a:r>
            <a:endParaRPr/>
          </a:p>
        </p:txBody>
      </p:sp>
      <p:sp>
        <p:nvSpPr>
          <p:cNvPr id="152" name="Google Shape;152;p24"/>
          <p:cNvSpPr txBox="1">
            <a:spLocks noGrp="1"/>
          </p:cNvSpPr>
          <p:nvPr>
            <p:ph type="body" idx="1"/>
          </p:nvPr>
        </p:nvSpPr>
        <p:spPr>
          <a:xfrm>
            <a:off x="6900" y="696475"/>
            <a:ext cx="9144000" cy="4222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Comic Sans MS"/>
              <a:buChar char="●"/>
            </a:pPr>
            <a:r>
              <a:rPr lang="en" sz="2000">
                <a:solidFill>
                  <a:srgbClr val="0000FF"/>
                </a:solidFill>
                <a:latin typeface="Comic Sans MS"/>
                <a:ea typeface="Comic Sans MS"/>
                <a:cs typeface="Comic Sans MS"/>
                <a:sym typeface="Comic Sans MS"/>
              </a:rPr>
              <a:t>Shape </a:t>
            </a:r>
            <a:r>
              <a:rPr lang="en" sz="2000">
                <a:latin typeface="Comic Sans MS"/>
                <a:ea typeface="Comic Sans MS"/>
                <a:cs typeface="Comic Sans MS"/>
                <a:sym typeface="Comic Sans MS"/>
              </a:rPr>
              <a:t>is the </a:t>
            </a:r>
            <a:r>
              <a:rPr lang="en" sz="2000">
                <a:solidFill>
                  <a:srgbClr val="0000FF"/>
                </a:solidFill>
                <a:latin typeface="Comic Sans MS"/>
                <a:ea typeface="Comic Sans MS"/>
                <a:cs typeface="Comic Sans MS"/>
                <a:sym typeface="Comic Sans MS"/>
              </a:rPr>
              <a:t>Base Class</a:t>
            </a:r>
            <a:r>
              <a:rPr lang="en" sz="2000">
                <a:latin typeface="Comic Sans MS"/>
                <a:ea typeface="Comic Sans MS"/>
                <a:cs typeface="Comic Sans MS"/>
                <a:sym typeface="Comic Sans MS"/>
              </a:rPr>
              <a:t>, which sits at the top of this hierarchy.</a:t>
            </a:r>
            <a:endParaRPr sz="2000">
              <a:latin typeface="Comic Sans MS"/>
              <a:ea typeface="Comic Sans MS"/>
              <a:cs typeface="Comic Sans MS"/>
              <a:sym typeface="Comic Sans MS"/>
            </a:endParaRPr>
          </a:p>
          <a:p>
            <a:pPr marL="457200" lvl="0" indent="-355600" algn="l" rtl="0">
              <a:spcBef>
                <a:spcPts val="0"/>
              </a:spcBef>
              <a:spcAft>
                <a:spcPts val="0"/>
              </a:spcAft>
              <a:buClr>
                <a:srgbClr val="0000FF"/>
              </a:buClr>
              <a:buSzPts val="2000"/>
              <a:buFont typeface="Comic Sans MS"/>
              <a:buChar char="●"/>
            </a:pPr>
            <a:r>
              <a:rPr lang="en" sz="2000">
                <a:solidFill>
                  <a:srgbClr val="0000FF"/>
                </a:solidFill>
                <a:latin typeface="Comic Sans MS"/>
                <a:ea typeface="Comic Sans MS"/>
                <a:cs typeface="Comic Sans MS"/>
                <a:sym typeface="Comic Sans MS"/>
              </a:rPr>
              <a:t>Classes TwoDimensionalShape and ThreeDimensionalShape derive from base class Shape</a:t>
            </a:r>
            <a:endParaRPr sz="2000">
              <a:solidFill>
                <a:srgbClr val="0000FF"/>
              </a:solidFill>
              <a:latin typeface="Comic Sans MS"/>
              <a:ea typeface="Comic Sans MS"/>
              <a:cs typeface="Comic Sans MS"/>
              <a:sym typeface="Comic Sans MS"/>
            </a:endParaRPr>
          </a:p>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A </a:t>
            </a:r>
            <a:r>
              <a:rPr lang="en" sz="2000">
                <a:solidFill>
                  <a:srgbClr val="0000FF"/>
                </a:solidFill>
                <a:latin typeface="Comic Sans MS"/>
                <a:ea typeface="Comic Sans MS"/>
                <a:cs typeface="Comic Sans MS"/>
                <a:sym typeface="Comic Sans MS"/>
              </a:rPr>
              <a:t>Shape </a:t>
            </a:r>
            <a:r>
              <a:rPr lang="en" sz="2000">
                <a:latin typeface="Comic Sans MS"/>
                <a:ea typeface="Comic Sans MS"/>
                <a:cs typeface="Comic Sans MS"/>
                <a:sym typeface="Comic Sans MS"/>
              </a:rPr>
              <a:t>is a </a:t>
            </a:r>
            <a:r>
              <a:rPr lang="en" sz="2000">
                <a:solidFill>
                  <a:srgbClr val="0000FF"/>
                </a:solidFill>
                <a:latin typeface="Comic Sans MS"/>
                <a:ea typeface="Comic Sans MS"/>
                <a:cs typeface="Comic Sans MS"/>
                <a:sym typeface="Comic Sans MS"/>
              </a:rPr>
              <a:t>TwoDimensionalShape</a:t>
            </a:r>
            <a:r>
              <a:rPr lang="en" sz="2000">
                <a:latin typeface="Comic Sans MS"/>
                <a:ea typeface="Comic Sans MS"/>
                <a:cs typeface="Comic Sans MS"/>
                <a:sym typeface="Comic Sans MS"/>
              </a:rPr>
              <a:t> or </a:t>
            </a:r>
            <a:r>
              <a:rPr lang="en" sz="2000" i="1">
                <a:solidFill>
                  <a:srgbClr val="0000FF"/>
                </a:solidFill>
                <a:latin typeface="Comic Sans MS"/>
                <a:ea typeface="Comic Sans MS"/>
                <a:cs typeface="Comic Sans MS"/>
                <a:sym typeface="Comic Sans MS"/>
              </a:rPr>
              <a:t>is a</a:t>
            </a:r>
            <a:r>
              <a:rPr lang="en" sz="2000">
                <a:latin typeface="Comic Sans MS"/>
                <a:ea typeface="Comic Sans MS"/>
                <a:cs typeface="Comic Sans MS"/>
                <a:sym typeface="Comic Sans MS"/>
              </a:rPr>
              <a:t> </a:t>
            </a:r>
            <a:r>
              <a:rPr lang="en" sz="2000">
                <a:solidFill>
                  <a:srgbClr val="0000FF"/>
                </a:solidFill>
                <a:latin typeface="Comic Sans MS"/>
                <a:ea typeface="Comic Sans MS"/>
                <a:cs typeface="Comic Sans MS"/>
                <a:sym typeface="Comic Sans MS"/>
              </a:rPr>
              <a:t>ThreeDimensionalShape</a:t>
            </a:r>
            <a:r>
              <a:rPr lang="en" sz="2000">
                <a:latin typeface="Comic Sans MS"/>
                <a:ea typeface="Comic Sans MS"/>
                <a:cs typeface="Comic Sans MS"/>
                <a:sym typeface="Comic Sans MS"/>
              </a:rPr>
              <a:t>.</a:t>
            </a:r>
            <a:endParaRPr sz="2000">
              <a:latin typeface="Comic Sans MS"/>
              <a:ea typeface="Comic Sans MS"/>
              <a:cs typeface="Comic Sans MS"/>
              <a:sym typeface="Comic Sans MS"/>
            </a:endParaRPr>
          </a:p>
          <a:p>
            <a:pPr marL="457200" lvl="0" indent="-355600" algn="l" rtl="0">
              <a:spcBef>
                <a:spcPts val="0"/>
              </a:spcBef>
              <a:spcAft>
                <a:spcPts val="0"/>
              </a:spcAft>
              <a:buSzPts val="2000"/>
              <a:buFont typeface="Comic Sans MS"/>
              <a:buChar char="●"/>
            </a:pPr>
            <a:r>
              <a:rPr lang="en" sz="2000">
                <a:solidFill>
                  <a:srgbClr val="0000FF"/>
                </a:solidFill>
                <a:latin typeface="Comic Sans MS"/>
                <a:ea typeface="Comic Sans MS"/>
                <a:cs typeface="Comic Sans MS"/>
                <a:sym typeface="Comic Sans MS"/>
              </a:rPr>
              <a:t>Third level of this hierarchy</a:t>
            </a:r>
            <a:r>
              <a:rPr lang="en" sz="2000">
                <a:latin typeface="Comic Sans MS"/>
                <a:ea typeface="Comic Sans MS"/>
                <a:cs typeface="Comic Sans MS"/>
                <a:sym typeface="Comic Sans MS"/>
              </a:rPr>
              <a:t> contains more specific types of </a:t>
            </a:r>
            <a:r>
              <a:rPr lang="en" sz="2000">
                <a:solidFill>
                  <a:srgbClr val="0000FF"/>
                </a:solidFill>
                <a:latin typeface="Comic Sans MS"/>
                <a:ea typeface="Comic Sans MS"/>
                <a:cs typeface="Comic Sans MS"/>
                <a:sym typeface="Comic Sans MS"/>
              </a:rPr>
              <a:t>TwoDimensionalShapes and ThreeDimensionalShapes</a:t>
            </a:r>
            <a:r>
              <a:rPr lang="en" sz="2000">
                <a:latin typeface="Comic Sans MS"/>
                <a:ea typeface="Comic Sans MS"/>
                <a:cs typeface="Comic Sans MS"/>
                <a:sym typeface="Comic Sans MS"/>
              </a:rPr>
              <a:t>. </a:t>
            </a:r>
            <a:endParaRPr sz="2000">
              <a:latin typeface="Comic Sans MS"/>
              <a:ea typeface="Comic Sans MS"/>
              <a:cs typeface="Comic Sans MS"/>
              <a:sym typeface="Comic Sans MS"/>
            </a:endParaRPr>
          </a:p>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By following the arrows from the bottom of the diagram upwards to the topmost base class in this hierarchy to identify several is-a relationships.</a:t>
            </a:r>
            <a:endParaRPr sz="2000">
              <a:latin typeface="Comic Sans MS"/>
              <a:ea typeface="Comic Sans MS"/>
              <a:cs typeface="Comic Sans MS"/>
              <a:sym typeface="Comic Sans MS"/>
            </a:endParaRPr>
          </a:p>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For instance, </a:t>
            </a:r>
            <a:r>
              <a:rPr lang="en" sz="2000">
                <a:solidFill>
                  <a:srgbClr val="0000FF"/>
                </a:solidFill>
                <a:latin typeface="Comic Sans MS"/>
                <a:ea typeface="Comic Sans MS"/>
                <a:cs typeface="Comic Sans MS"/>
                <a:sym typeface="Comic Sans MS"/>
              </a:rPr>
              <a:t>a Triangle is a TwoDimensionalShape and is a Shape, while a Sphere is a ThreeDimensionalShape and is a Shape.</a:t>
            </a:r>
            <a:endParaRPr sz="2000">
              <a:solidFill>
                <a:srgbClr val="0000FF"/>
              </a:solidFill>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0" lvl="0" indent="0" algn="l" rtl="0">
              <a:spcBef>
                <a:spcPts val="1200"/>
              </a:spcBef>
              <a:spcAft>
                <a:spcPts val="1200"/>
              </a:spcAft>
              <a:buNone/>
            </a:pPr>
            <a:endParaRPr sz="2000">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RelationShip Between Base Class and Derived Class</a:t>
            </a:r>
            <a:endParaRPr/>
          </a:p>
        </p:txBody>
      </p:sp>
      <p:sp>
        <p:nvSpPr>
          <p:cNvPr id="158" name="Google Shape;158;p25"/>
          <p:cNvSpPr txBox="1">
            <a:spLocks noGrp="1"/>
          </p:cNvSpPr>
          <p:nvPr>
            <p:ph type="body" idx="1"/>
          </p:nvPr>
        </p:nvSpPr>
        <p:spPr>
          <a:xfrm>
            <a:off x="6900" y="620275"/>
            <a:ext cx="9144000" cy="42990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Example of  an inheritance hierarchy containing types of employees in a company’s payroll application to discuss the relationship between a base class and a derived class. </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latin typeface="Comic Sans MS"/>
                <a:ea typeface="Comic Sans MS"/>
                <a:cs typeface="Comic Sans MS"/>
                <a:sym typeface="Comic Sans MS"/>
              </a:rPr>
              <a:t>Commission employees (who will be represented as objects of a base class) are paid a percentage of their sales, while base-salaried commission employees (who will be represented as objects of a derived class) receive a base salary plus a percentage of their sales</a:t>
            </a:r>
            <a:endParaRPr sz="2000">
              <a:latin typeface="Comic Sans MS"/>
              <a:ea typeface="Comic Sans MS"/>
              <a:cs typeface="Comic Sans MS"/>
              <a:sym typeface="Comic Sans MS"/>
            </a:endParaRPr>
          </a:p>
          <a:p>
            <a:pPr marL="0" lvl="0" indent="0" algn="l" rtl="0">
              <a:spcBef>
                <a:spcPts val="1200"/>
              </a:spcBef>
              <a:spcAft>
                <a:spcPts val="1200"/>
              </a:spcAft>
              <a:buNone/>
            </a:pPr>
            <a:endParaRPr sz="2000">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Base Class : CommissionEmployee</a:t>
            </a:r>
            <a:endParaRPr/>
          </a:p>
        </p:txBody>
      </p:sp>
      <p:sp>
        <p:nvSpPr>
          <p:cNvPr id="164" name="Google Shape;164;p26"/>
          <p:cNvSpPr txBox="1">
            <a:spLocks noGrp="1"/>
          </p:cNvSpPr>
          <p:nvPr>
            <p:ph type="body" idx="1"/>
          </p:nvPr>
        </p:nvSpPr>
        <p:spPr>
          <a:xfrm>
            <a:off x="6900" y="620275"/>
            <a:ext cx="9144000" cy="4312200"/>
          </a:xfrm>
          <a:prstGeom prst="rect">
            <a:avLst/>
          </a:prstGeom>
        </p:spPr>
        <p:txBody>
          <a:bodyPr spcFirstLastPara="1" wrap="square" lIns="91425" tIns="91425" rIns="91425" bIns="91425" anchor="t" anchorCtr="0">
            <a:normAutofit fontScale="92500" lnSpcReduction="20000"/>
          </a:bodyPr>
          <a:lstStyle/>
          <a:p>
            <a:pPr marL="457200" lvl="0" indent="-346075" algn="l" rtl="0">
              <a:spcBef>
                <a:spcPts val="0"/>
              </a:spcBef>
              <a:spcAft>
                <a:spcPts val="0"/>
              </a:spcAft>
              <a:buSzPct val="100000"/>
              <a:buFont typeface="Comic Sans MS"/>
              <a:buChar char="●"/>
            </a:pPr>
            <a:r>
              <a:rPr lang="en" sz="2000">
                <a:latin typeface="Comic Sans MS"/>
                <a:ea typeface="Comic Sans MS"/>
                <a:cs typeface="Comic Sans MS"/>
                <a:sym typeface="Comic Sans MS"/>
              </a:rPr>
              <a:t>CommissionEmployee class defines method for the setting the firstname, lastname, ssn, gross sales and commission rates for an employee.</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46075" algn="l" rtl="0">
              <a:spcBef>
                <a:spcPts val="1200"/>
              </a:spcBef>
              <a:spcAft>
                <a:spcPts val="0"/>
              </a:spcAft>
              <a:buSzPct val="100000"/>
              <a:buFont typeface="Comic Sans MS"/>
              <a:buChar char="●"/>
            </a:pPr>
            <a:r>
              <a:rPr lang="en" sz="2000">
                <a:latin typeface="Comic Sans MS"/>
                <a:ea typeface="Comic Sans MS"/>
                <a:cs typeface="Comic Sans MS"/>
                <a:sym typeface="Comic Sans MS"/>
              </a:rPr>
              <a:t>The constructor for this class do not use the member initializer syntax, to show that how private and protected specifiers affect the members of the derived class.</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46075" algn="l" rtl="0">
              <a:spcBef>
                <a:spcPts val="1200"/>
              </a:spcBef>
              <a:spcAft>
                <a:spcPts val="0"/>
              </a:spcAft>
              <a:buSzPct val="100000"/>
              <a:buFont typeface="Comic Sans MS"/>
              <a:buChar char="●"/>
            </a:pPr>
            <a:r>
              <a:rPr lang="en" sz="2000">
                <a:latin typeface="Comic Sans MS"/>
                <a:ea typeface="Comic Sans MS"/>
                <a:cs typeface="Comic Sans MS"/>
                <a:sym typeface="Comic Sans MS"/>
              </a:rPr>
              <a:t>Method for gross sales and commission rates are validated.</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46075" algn="l" rtl="0">
              <a:spcBef>
                <a:spcPts val="1200"/>
              </a:spcBef>
              <a:spcAft>
                <a:spcPts val="0"/>
              </a:spcAft>
              <a:buSzPct val="100000"/>
              <a:buFont typeface="Comic Sans MS"/>
              <a:buChar char="●"/>
            </a:pPr>
            <a:r>
              <a:rPr lang="en" sz="2000">
                <a:latin typeface="Comic Sans MS"/>
                <a:ea typeface="Comic Sans MS"/>
                <a:cs typeface="Comic Sans MS"/>
                <a:sym typeface="Comic Sans MS"/>
              </a:rPr>
              <a:t>This class also calculates the earnings of an employee, by multiplying the amount of gross sales and commission rate.</a:t>
            </a:r>
            <a:endParaRPr sz="2000">
              <a:latin typeface="Comic Sans MS"/>
              <a:ea typeface="Comic Sans MS"/>
              <a:cs typeface="Comic Sans MS"/>
              <a:sym typeface="Comic Sans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 BasePlusCommissionEmployee</a:t>
            </a:r>
            <a:endParaRPr/>
          </a:p>
        </p:txBody>
      </p:sp>
      <p:sp>
        <p:nvSpPr>
          <p:cNvPr id="170" name="Google Shape;170;p27"/>
          <p:cNvSpPr txBox="1">
            <a:spLocks noGrp="1"/>
          </p:cNvSpPr>
          <p:nvPr>
            <p:ph type="body" idx="1"/>
          </p:nvPr>
        </p:nvSpPr>
        <p:spPr>
          <a:xfrm>
            <a:off x="6900" y="620275"/>
            <a:ext cx="9144000" cy="4285500"/>
          </a:xfrm>
          <a:prstGeom prst="rect">
            <a:avLst/>
          </a:prstGeom>
        </p:spPr>
        <p:txBody>
          <a:bodyPr spcFirstLastPara="1" wrap="square" lIns="91425" tIns="91425" rIns="91425" bIns="91425" anchor="t" anchorCtr="0">
            <a:normAutofit fontScale="92500" lnSpcReduction="20000"/>
          </a:bodyPr>
          <a:lstStyle/>
          <a:p>
            <a:pPr marL="457200" lvl="0" indent="-346075" algn="l" rtl="0">
              <a:spcBef>
                <a:spcPts val="0"/>
              </a:spcBef>
              <a:spcAft>
                <a:spcPts val="0"/>
              </a:spcAft>
              <a:buSzPct val="100000"/>
              <a:buFont typeface="Comic Sans MS"/>
              <a:buChar char="●"/>
            </a:pPr>
            <a:r>
              <a:rPr lang="en" sz="2000">
                <a:latin typeface="Comic Sans MS"/>
                <a:ea typeface="Comic Sans MS"/>
                <a:cs typeface="Comic Sans MS"/>
                <a:sym typeface="Comic Sans MS"/>
              </a:rPr>
              <a:t>This class is implemented from the scratch, without using inheritance.</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46075" algn="l" rtl="0">
              <a:spcBef>
                <a:spcPts val="1200"/>
              </a:spcBef>
              <a:spcAft>
                <a:spcPts val="0"/>
              </a:spcAft>
              <a:buSzPct val="100000"/>
              <a:buFont typeface="Comic Sans MS"/>
              <a:buChar char="●"/>
            </a:pPr>
            <a:r>
              <a:rPr lang="en" sz="2000">
                <a:latin typeface="Comic Sans MS"/>
                <a:ea typeface="Comic Sans MS"/>
                <a:cs typeface="Comic Sans MS"/>
                <a:sym typeface="Comic Sans MS"/>
              </a:rPr>
              <a:t>This class also contains the method to initialize the employees first name, last name, ssn, gross sales and commission rate.</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46075" algn="l" rtl="0">
              <a:spcBef>
                <a:spcPts val="1200"/>
              </a:spcBef>
              <a:spcAft>
                <a:spcPts val="0"/>
              </a:spcAft>
              <a:buSzPct val="100000"/>
              <a:buFont typeface="Comic Sans MS"/>
              <a:buChar char="●"/>
            </a:pPr>
            <a:r>
              <a:rPr lang="en" sz="2000">
                <a:latin typeface="Comic Sans MS"/>
                <a:ea typeface="Comic Sans MS"/>
                <a:cs typeface="Comic Sans MS"/>
                <a:sym typeface="Comic Sans MS"/>
              </a:rPr>
              <a:t>In addition to this, the class also contains a method to set the  base salary of the employee.</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46075" algn="l" rtl="0">
              <a:spcBef>
                <a:spcPts val="1200"/>
              </a:spcBef>
              <a:spcAft>
                <a:spcPts val="0"/>
              </a:spcAft>
              <a:buSzPct val="100000"/>
              <a:buFont typeface="Comic Sans MS"/>
              <a:buChar char="●"/>
            </a:pPr>
            <a:r>
              <a:rPr lang="en" sz="2000">
                <a:latin typeface="Comic Sans MS"/>
                <a:ea typeface="Comic Sans MS"/>
                <a:cs typeface="Comic Sans MS"/>
                <a:sym typeface="Comic Sans MS"/>
              </a:rPr>
              <a:t>In this case, earning of an employee would be computed by adding the base salary of the employee with the product of commission rate and gross sales.</a:t>
            </a:r>
            <a:endParaRPr sz="2000">
              <a:latin typeface="Comic Sans MS"/>
              <a:ea typeface="Comic Sans MS"/>
              <a:cs typeface="Comic Sans MS"/>
              <a:sym typeface="Comic Sans MS"/>
            </a:endParaRPr>
          </a:p>
          <a:p>
            <a:pPr marL="457200" lvl="0" indent="0" algn="l" rtl="0">
              <a:spcBef>
                <a:spcPts val="1200"/>
              </a:spcBef>
              <a:spcAft>
                <a:spcPts val="1200"/>
              </a:spcAft>
              <a:buNone/>
            </a:pPr>
            <a:endParaRPr sz="2000">
              <a:latin typeface="Comic Sans MS"/>
              <a:ea typeface="Comic Sans MS"/>
              <a:cs typeface="Comic Sans MS"/>
              <a:sym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6900" y="29000"/>
            <a:ext cx="9144000" cy="94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Similarities between CommissionEmployee and BasePlusCommissionEmployee</a:t>
            </a:r>
            <a:endParaRPr/>
          </a:p>
        </p:txBody>
      </p:sp>
      <p:sp>
        <p:nvSpPr>
          <p:cNvPr id="176" name="Google Shape;176;p28"/>
          <p:cNvSpPr txBox="1">
            <a:spLocks noGrp="1"/>
          </p:cNvSpPr>
          <p:nvPr>
            <p:ph type="body" idx="1"/>
          </p:nvPr>
        </p:nvSpPr>
        <p:spPr>
          <a:xfrm>
            <a:off x="6900" y="1001275"/>
            <a:ext cx="9212700" cy="391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the code is observed, then it can be found that the code for CommissionEmployee and BasePlusCommissionEmployee classes are similar.</a:t>
            </a:r>
            <a:endParaRPr/>
          </a:p>
          <a:p>
            <a:pPr marL="457200" lvl="0" indent="-342900" algn="l" rtl="0">
              <a:spcBef>
                <a:spcPts val="0"/>
              </a:spcBef>
              <a:spcAft>
                <a:spcPts val="0"/>
              </a:spcAft>
              <a:buSzPts val="1800"/>
              <a:buChar char="●"/>
            </a:pPr>
            <a:r>
              <a:rPr lang="en"/>
              <a:t>The only difference which remains is the way, earnings for employees is being calculated, in both the classes.</a:t>
            </a:r>
            <a:endParaRPr/>
          </a:p>
          <a:p>
            <a:pPr marL="457200" lvl="0" indent="-342900" algn="l" rtl="0">
              <a:spcBef>
                <a:spcPts val="0"/>
              </a:spcBef>
              <a:spcAft>
                <a:spcPts val="0"/>
              </a:spcAft>
              <a:buSzPts val="1800"/>
              <a:buChar char="●"/>
            </a:pPr>
            <a:r>
              <a:rPr lang="en"/>
              <a:t>The problem is that this approach is error prone and time consuming, and lot of similar tasks has been re-implemented again.</a:t>
            </a:r>
            <a:endParaRPr/>
          </a:p>
          <a:p>
            <a:pPr marL="457200" lvl="0" indent="-342900" algn="l" rtl="0">
              <a:spcBef>
                <a:spcPts val="0"/>
              </a:spcBef>
              <a:spcAft>
                <a:spcPts val="0"/>
              </a:spcAft>
              <a:buSzPts val="1800"/>
              <a:buChar char="●"/>
            </a:pPr>
            <a:r>
              <a:rPr lang="en"/>
              <a:t>By using inheritance, it’s possible to modify the code, and save time, along with making the code to look neat and clean.</a:t>
            </a:r>
            <a:endParaRPr/>
          </a:p>
          <a:p>
            <a:pPr marL="457200" lvl="0" indent="-342900" algn="l" rtl="0">
              <a:spcBef>
                <a:spcPts val="0"/>
              </a:spcBef>
              <a:spcAft>
                <a:spcPts val="0"/>
              </a:spcAft>
              <a:buSzPts val="1800"/>
              <a:buChar char="●"/>
            </a:pPr>
            <a:r>
              <a:rPr lang="en"/>
              <a:t>The idea is to ensure that implementation remains hidden from the users, while interface retains it’s abstraction.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Inheritance: BasePlusEmployeeClass</a:t>
            </a:r>
            <a:endParaRPr/>
          </a:p>
        </p:txBody>
      </p:sp>
      <p:sp>
        <p:nvSpPr>
          <p:cNvPr id="182" name="Google Shape;182;p29"/>
          <p:cNvSpPr txBox="1">
            <a:spLocks noGrp="1"/>
          </p:cNvSpPr>
          <p:nvPr>
            <p:ph type="body" idx="1"/>
          </p:nvPr>
        </p:nvSpPr>
        <p:spPr>
          <a:xfrm>
            <a:off x="6900" y="696475"/>
            <a:ext cx="9144000" cy="4209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In order to inherit the members of CommissionEmployee class,add the following code to the derived class BasePlusEmployeeClass </a:t>
            </a:r>
            <a:endParaRPr>
              <a:latin typeface="Comic Sans MS"/>
              <a:ea typeface="Comic Sans MS"/>
              <a:cs typeface="Comic Sans MS"/>
              <a:sym typeface="Comic Sans MS"/>
            </a:endParaRPr>
          </a:p>
          <a:p>
            <a:pPr marL="0" lvl="0" indent="0" algn="l" rtl="0">
              <a:spcBef>
                <a:spcPts val="1200"/>
              </a:spcBef>
              <a:spcAft>
                <a:spcPts val="0"/>
              </a:spcAft>
              <a:buNone/>
            </a:pPr>
            <a:endParaRPr>
              <a:latin typeface="Comic Sans MS"/>
              <a:ea typeface="Comic Sans MS"/>
              <a:cs typeface="Comic Sans MS"/>
              <a:sym typeface="Comic Sans MS"/>
            </a:endParaRPr>
          </a:p>
          <a:p>
            <a:pPr marL="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The colon : indicates the inheritance.</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Access Specifier public indicates the type of inheritance.</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The derived class BasePlusEmployeeClass will inherit all the member of the base class CommissionEmployee, except for the constructor. (and the destructor too)</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Derived Classes will have their own constructors and destructors.</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183" name="Google Shape;183;p29"/>
          <p:cNvSpPr txBox="1"/>
          <p:nvPr/>
        </p:nvSpPr>
        <p:spPr>
          <a:xfrm>
            <a:off x="134850" y="1659350"/>
            <a:ext cx="9009300" cy="415500"/>
          </a:xfrm>
          <a:prstGeom prst="rect">
            <a:avLst/>
          </a:prstGeom>
          <a:noFill/>
          <a:ln>
            <a:noFill/>
          </a:ln>
        </p:spPr>
        <p:txBody>
          <a:bodyPr spcFirstLastPara="1" wrap="square" lIns="91425" tIns="91425" rIns="91425" bIns="91425" anchor="t" anchorCtr="0">
            <a:spAutoFit/>
          </a:bodyPr>
          <a:lstStyle/>
          <a:p>
            <a:pPr marL="914400" lvl="0" indent="457200" algn="l" rtl="0">
              <a:lnSpc>
                <a:spcPct val="115000"/>
              </a:lnSpc>
              <a:spcBef>
                <a:spcPts val="0"/>
              </a:spcBef>
              <a:spcAft>
                <a:spcPts val="1200"/>
              </a:spcAft>
              <a:buNone/>
            </a:pPr>
            <a:r>
              <a:rPr lang="en" sz="1500">
                <a:solidFill>
                  <a:srgbClr val="0000FF"/>
                </a:solidFill>
                <a:latin typeface="Comic Sans MS"/>
                <a:ea typeface="Comic Sans MS"/>
                <a:cs typeface="Comic Sans MS"/>
                <a:sym typeface="Comic Sans MS"/>
              </a:rPr>
              <a:t>class BasePlusCommissionEmployee :public CommissionEmployee</a:t>
            </a:r>
            <a:endParaRPr sz="1500">
              <a:solidFill>
                <a:srgbClr val="0000FF"/>
              </a:solidFill>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Inheritance:Derived Class Constructor</a:t>
            </a:r>
            <a:endParaRPr/>
          </a:p>
        </p:txBody>
      </p:sp>
      <p:sp>
        <p:nvSpPr>
          <p:cNvPr id="189" name="Google Shape;189;p30"/>
          <p:cNvSpPr txBox="1">
            <a:spLocks noGrp="1"/>
          </p:cNvSpPr>
          <p:nvPr>
            <p:ph type="body" idx="1"/>
          </p:nvPr>
        </p:nvSpPr>
        <p:spPr>
          <a:xfrm>
            <a:off x="6900" y="620275"/>
            <a:ext cx="9144000" cy="4258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Comic Sans MS"/>
              <a:buChar char="●"/>
            </a:pPr>
            <a:r>
              <a:rPr lang="en" sz="1500">
                <a:latin typeface="Comic Sans MS"/>
                <a:ea typeface="Comic Sans MS"/>
                <a:cs typeface="Comic Sans MS"/>
                <a:sym typeface="Comic Sans MS"/>
              </a:rPr>
              <a:t>The following lines of code shows the  base-class initializer syntax </a:t>
            </a:r>
            <a:endParaRPr sz="1500">
              <a:latin typeface="Comic Sans MS"/>
              <a:ea typeface="Comic Sans MS"/>
              <a:cs typeface="Comic Sans MS"/>
              <a:sym typeface="Comic Sans MS"/>
            </a:endParaRPr>
          </a:p>
          <a:p>
            <a:pPr marL="457200" lvl="0" indent="-323850" algn="l" rtl="0">
              <a:spcBef>
                <a:spcPts val="0"/>
              </a:spcBef>
              <a:spcAft>
                <a:spcPts val="0"/>
              </a:spcAft>
              <a:buSzPts val="1500"/>
              <a:buFont typeface="Comic Sans MS"/>
              <a:buChar char="●"/>
            </a:pPr>
            <a:r>
              <a:rPr lang="en" sz="1500">
                <a:latin typeface="Comic Sans MS"/>
                <a:ea typeface="Comic Sans MS"/>
                <a:cs typeface="Comic Sans MS"/>
                <a:sym typeface="Comic Sans MS"/>
              </a:rPr>
              <a:t>Uses a member initializer to pass arguments to the base-class (CommissionEmployee) constructor.</a:t>
            </a:r>
            <a:endParaRPr sz="1500">
              <a:latin typeface="Comic Sans MS"/>
              <a:ea typeface="Comic Sans MS"/>
              <a:cs typeface="Comic Sans MS"/>
              <a:sym typeface="Comic Sans MS"/>
            </a:endParaRPr>
          </a:p>
          <a:p>
            <a:pPr marL="457200" lvl="0" indent="0" algn="l" rtl="0">
              <a:spcBef>
                <a:spcPts val="1200"/>
              </a:spcBef>
              <a:spcAft>
                <a:spcPts val="0"/>
              </a:spcAft>
              <a:buNone/>
            </a:pPr>
            <a:endParaRPr sz="1500">
              <a:latin typeface="Comic Sans MS"/>
              <a:ea typeface="Comic Sans MS"/>
              <a:cs typeface="Comic Sans MS"/>
              <a:sym typeface="Comic Sans MS"/>
            </a:endParaRPr>
          </a:p>
          <a:p>
            <a:pPr marL="457200" lvl="0" indent="0" algn="l" rtl="0">
              <a:spcBef>
                <a:spcPts val="1200"/>
              </a:spcBef>
              <a:spcAft>
                <a:spcPts val="0"/>
              </a:spcAft>
              <a:buNone/>
            </a:pPr>
            <a:endParaRPr sz="1500">
              <a:latin typeface="Comic Sans MS"/>
              <a:ea typeface="Comic Sans MS"/>
              <a:cs typeface="Comic Sans MS"/>
              <a:sym typeface="Comic Sans MS"/>
            </a:endParaRPr>
          </a:p>
          <a:p>
            <a:pPr marL="457200" lvl="0" indent="-323850" algn="l" rtl="0">
              <a:spcBef>
                <a:spcPts val="1200"/>
              </a:spcBef>
              <a:spcAft>
                <a:spcPts val="0"/>
              </a:spcAft>
              <a:buSzPts val="1500"/>
              <a:buFont typeface="Comic Sans MS"/>
              <a:buChar char="●"/>
            </a:pPr>
            <a:r>
              <a:rPr lang="en" sz="1500">
                <a:latin typeface="Comic Sans MS"/>
                <a:ea typeface="Comic Sans MS"/>
                <a:cs typeface="Comic Sans MS"/>
                <a:sym typeface="Comic Sans MS"/>
              </a:rPr>
              <a:t>C++ requires that a derived-class constructor call its base-class constructor toinitialize the base-class data members that are inherited into the derived class</a:t>
            </a:r>
            <a:endParaRPr sz="1500">
              <a:latin typeface="Comic Sans MS"/>
              <a:ea typeface="Comic Sans MS"/>
              <a:cs typeface="Comic Sans MS"/>
              <a:sym typeface="Comic Sans MS"/>
            </a:endParaRPr>
          </a:p>
          <a:p>
            <a:pPr marL="457200" lvl="0" indent="-323850" algn="l" rtl="0">
              <a:spcBef>
                <a:spcPts val="0"/>
              </a:spcBef>
              <a:spcAft>
                <a:spcPts val="0"/>
              </a:spcAft>
              <a:buSzPts val="1500"/>
              <a:buFont typeface="Comic Sans MS"/>
              <a:buChar char="●"/>
            </a:pPr>
            <a:r>
              <a:rPr lang="en" sz="1500">
                <a:latin typeface="Comic Sans MS"/>
                <a:ea typeface="Comic Sans MS"/>
                <a:cs typeface="Comic Sans MS"/>
                <a:sym typeface="Comic Sans MS"/>
              </a:rPr>
              <a:t>If BasePlusCommissionEmployee’s constructor did not invoke class CommissionEmployee’s constructor explicitly, C++ would attempt to invoke class CommissionEmployee’s default constructor implicitly</a:t>
            </a:r>
            <a:endParaRPr sz="1500">
              <a:latin typeface="Comic Sans MS"/>
              <a:ea typeface="Comic Sans MS"/>
              <a:cs typeface="Comic Sans MS"/>
              <a:sym typeface="Comic Sans MS"/>
            </a:endParaRPr>
          </a:p>
          <a:p>
            <a:pPr marL="457200" lvl="0" indent="-323850" algn="l" rtl="0">
              <a:spcBef>
                <a:spcPts val="0"/>
              </a:spcBef>
              <a:spcAft>
                <a:spcPts val="0"/>
              </a:spcAft>
              <a:buSzPts val="1500"/>
              <a:buFont typeface="Comic Sans MS"/>
              <a:buChar char="●"/>
            </a:pPr>
            <a:r>
              <a:rPr lang="en" sz="1500">
                <a:latin typeface="Comic Sans MS"/>
                <a:ea typeface="Comic Sans MS"/>
                <a:cs typeface="Comic Sans MS"/>
                <a:sym typeface="Comic Sans MS"/>
              </a:rPr>
              <a:t>But the class does not have such a constructor, so the compiler would issue an error.</a:t>
            </a:r>
            <a:endParaRPr sz="1500">
              <a:latin typeface="Comic Sans MS"/>
              <a:ea typeface="Comic Sans MS"/>
              <a:cs typeface="Comic Sans MS"/>
              <a:sym typeface="Comic Sans MS"/>
            </a:endParaRPr>
          </a:p>
          <a:p>
            <a:pPr marL="457200" lvl="0" indent="-323850" algn="l" rtl="0">
              <a:spcBef>
                <a:spcPts val="0"/>
              </a:spcBef>
              <a:spcAft>
                <a:spcPts val="0"/>
              </a:spcAft>
              <a:buSzPts val="1500"/>
              <a:buFont typeface="Comic Sans MS"/>
              <a:buChar char="●"/>
            </a:pPr>
            <a:r>
              <a:rPr lang="en" sz="1500">
                <a:latin typeface="Comic Sans MS"/>
                <a:ea typeface="Comic Sans MS"/>
                <a:cs typeface="Comic Sans MS"/>
                <a:sym typeface="Comic Sans MS"/>
              </a:rPr>
              <a:t>Also, CommissionEmployee does explicitly include a constructor, so a default constructor is not provided</a:t>
            </a:r>
            <a:endParaRPr sz="1500">
              <a:latin typeface="Comic Sans MS"/>
              <a:ea typeface="Comic Sans MS"/>
              <a:cs typeface="Comic Sans MS"/>
              <a:sym typeface="Comic Sans MS"/>
            </a:endParaRPr>
          </a:p>
          <a:p>
            <a:pPr marL="457200" lvl="0" indent="0" algn="l" rtl="0">
              <a:spcBef>
                <a:spcPts val="1200"/>
              </a:spcBef>
              <a:spcAft>
                <a:spcPts val="0"/>
              </a:spcAft>
              <a:buNone/>
            </a:pPr>
            <a:endParaRPr sz="1500">
              <a:latin typeface="Comic Sans MS"/>
              <a:ea typeface="Comic Sans MS"/>
              <a:cs typeface="Comic Sans MS"/>
              <a:sym typeface="Comic Sans MS"/>
            </a:endParaRPr>
          </a:p>
          <a:p>
            <a:pPr marL="0" lvl="0" indent="0" algn="l" rtl="0">
              <a:spcBef>
                <a:spcPts val="1200"/>
              </a:spcBef>
              <a:spcAft>
                <a:spcPts val="0"/>
              </a:spcAft>
              <a:buNone/>
            </a:pPr>
            <a:endParaRPr sz="1500">
              <a:latin typeface="Comic Sans MS"/>
              <a:ea typeface="Comic Sans MS"/>
              <a:cs typeface="Comic Sans MS"/>
              <a:sym typeface="Comic Sans MS"/>
            </a:endParaRPr>
          </a:p>
          <a:p>
            <a:pPr marL="0" lvl="0" indent="0" algn="l" rtl="0">
              <a:spcBef>
                <a:spcPts val="1200"/>
              </a:spcBef>
              <a:spcAft>
                <a:spcPts val="0"/>
              </a:spcAft>
              <a:buNone/>
            </a:pPr>
            <a:endParaRPr sz="1500">
              <a:latin typeface="Comic Sans MS"/>
              <a:ea typeface="Comic Sans MS"/>
              <a:cs typeface="Comic Sans MS"/>
              <a:sym typeface="Comic Sans MS"/>
            </a:endParaRPr>
          </a:p>
          <a:p>
            <a:pPr marL="0" lvl="0" indent="0" algn="l" rtl="0">
              <a:spcBef>
                <a:spcPts val="1200"/>
              </a:spcBef>
              <a:spcAft>
                <a:spcPts val="1200"/>
              </a:spcAft>
              <a:buNone/>
            </a:pPr>
            <a:endParaRPr sz="1500">
              <a:latin typeface="Comic Sans MS"/>
              <a:ea typeface="Comic Sans MS"/>
              <a:cs typeface="Comic Sans MS"/>
              <a:sym typeface="Comic Sans MS"/>
            </a:endParaRPr>
          </a:p>
        </p:txBody>
      </p:sp>
      <p:sp>
        <p:nvSpPr>
          <p:cNvPr id="190" name="Google Shape;190;p30"/>
          <p:cNvSpPr txBox="1"/>
          <p:nvPr/>
        </p:nvSpPr>
        <p:spPr>
          <a:xfrm>
            <a:off x="6900" y="1516350"/>
            <a:ext cx="9144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latin typeface="Comic Sans MS"/>
                <a:ea typeface="Comic Sans MS"/>
                <a:cs typeface="Comic Sans MS"/>
                <a:sym typeface="Comic Sans MS"/>
              </a:rPr>
              <a:t>BasePlusCommissionEmployee::BasePlusCommissionEmployee(const string&amp; first, const string&amp; last, const string&amp; ssn, double sales, double rate, double salary) :CommissionEmployee(first, last, ssn, sales, rate)</a:t>
            </a:r>
            <a:endParaRPr>
              <a:solidFill>
                <a:srgbClr val="0000FF"/>
              </a:solidFill>
              <a:latin typeface="Comic Sans MS"/>
              <a:ea typeface="Comic Sans MS"/>
              <a:cs typeface="Comic Sans MS"/>
              <a:sym typeface="Comic Sans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Including Base Class Header in Derived Class Header</a:t>
            </a:r>
            <a:endParaRPr/>
          </a:p>
        </p:txBody>
      </p:sp>
      <p:sp>
        <p:nvSpPr>
          <p:cNvPr id="196" name="Google Shape;196;p31"/>
          <p:cNvSpPr txBox="1">
            <a:spLocks noGrp="1"/>
          </p:cNvSpPr>
          <p:nvPr>
            <p:ph type="body" idx="1"/>
          </p:nvPr>
        </p:nvSpPr>
        <p:spPr>
          <a:xfrm>
            <a:off x="6900" y="544075"/>
            <a:ext cx="9144000" cy="4361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omic Sans MS"/>
              <a:buChar char="●"/>
            </a:pPr>
            <a:r>
              <a:rPr lang="en" sz="1400">
                <a:latin typeface="Comic Sans MS"/>
                <a:ea typeface="Comic Sans MS"/>
                <a:cs typeface="Comic Sans MS"/>
                <a:sym typeface="Comic Sans MS"/>
              </a:rPr>
              <a:t>For the derived class to use the base class’s name , compiler must know that base class exists. CommissionEmployee.h header files does this work.</a:t>
            </a:r>
            <a:endParaRPr sz="1400">
              <a:latin typeface="Comic Sans MS"/>
              <a:ea typeface="Comic Sans MS"/>
              <a:cs typeface="Comic Sans MS"/>
              <a:sym typeface="Comic Sans MS"/>
            </a:endParaRPr>
          </a:p>
          <a:p>
            <a:pPr marL="457200" lvl="0" indent="0" algn="l" rtl="0">
              <a:spcBef>
                <a:spcPts val="1200"/>
              </a:spcBef>
              <a:spcAft>
                <a:spcPts val="0"/>
              </a:spcAft>
              <a:buNone/>
            </a:pPr>
            <a:endParaRPr sz="1400">
              <a:latin typeface="Comic Sans MS"/>
              <a:ea typeface="Comic Sans MS"/>
              <a:cs typeface="Comic Sans MS"/>
              <a:sym typeface="Comic Sans MS"/>
            </a:endParaRPr>
          </a:p>
          <a:p>
            <a:pPr marL="457200" lvl="0" indent="-317500" algn="l" rtl="0">
              <a:spcBef>
                <a:spcPts val="1200"/>
              </a:spcBef>
              <a:spcAft>
                <a:spcPts val="0"/>
              </a:spcAft>
              <a:buSzPts val="1400"/>
              <a:buFont typeface="Comic Sans MS"/>
              <a:buChar char="●"/>
            </a:pPr>
            <a:r>
              <a:rPr lang="en" sz="1400">
                <a:latin typeface="Comic Sans MS"/>
                <a:ea typeface="Comic Sans MS"/>
                <a:cs typeface="Comic Sans MS"/>
                <a:sym typeface="Comic Sans MS"/>
              </a:rPr>
              <a:t>By including the base class’s definition, compiler is able to determine the amount of memory needed to store the data member of base class, which has become part of derived-class object, and compute the total size of the derived-class object.</a:t>
            </a:r>
            <a:endParaRPr sz="1400">
              <a:latin typeface="Comic Sans MS"/>
              <a:ea typeface="Comic Sans MS"/>
              <a:cs typeface="Comic Sans MS"/>
              <a:sym typeface="Comic Sans MS"/>
            </a:endParaRPr>
          </a:p>
          <a:p>
            <a:pPr marL="457200" lvl="0" indent="0" algn="l" rtl="0">
              <a:spcBef>
                <a:spcPts val="1200"/>
              </a:spcBef>
              <a:spcAft>
                <a:spcPts val="0"/>
              </a:spcAft>
              <a:buNone/>
            </a:pPr>
            <a:endParaRPr sz="1400">
              <a:latin typeface="Comic Sans MS"/>
              <a:ea typeface="Comic Sans MS"/>
              <a:cs typeface="Comic Sans MS"/>
              <a:sym typeface="Comic Sans MS"/>
            </a:endParaRPr>
          </a:p>
          <a:p>
            <a:pPr marL="457200" lvl="0" indent="-317500" algn="l" rtl="0">
              <a:spcBef>
                <a:spcPts val="1200"/>
              </a:spcBef>
              <a:spcAft>
                <a:spcPts val="0"/>
              </a:spcAft>
              <a:buSzPts val="1400"/>
              <a:buFont typeface="Comic Sans MS"/>
              <a:buChar char="●"/>
            </a:pPr>
            <a:r>
              <a:rPr lang="en" sz="1400">
                <a:latin typeface="Comic Sans MS"/>
                <a:ea typeface="Comic Sans MS"/>
                <a:cs typeface="Comic Sans MS"/>
                <a:sym typeface="Comic Sans MS"/>
              </a:rPr>
              <a:t>Allow the compiler to determine whether the derived class uses the base class’s inherited members properly. the compiler uses the base-class header to determine that the data members being accessed by the derived class are private in the base class. Since these are inaccessible to the derived class, the compiler generates errors. </a:t>
            </a:r>
            <a:endParaRPr sz="1400">
              <a:latin typeface="Comic Sans MS"/>
              <a:ea typeface="Comic Sans MS"/>
              <a:cs typeface="Comic Sans MS"/>
              <a:sym typeface="Comic Sans MS"/>
            </a:endParaRPr>
          </a:p>
          <a:p>
            <a:pPr marL="457200" lvl="0" indent="0" algn="l" rtl="0">
              <a:spcBef>
                <a:spcPts val="1200"/>
              </a:spcBef>
              <a:spcAft>
                <a:spcPts val="0"/>
              </a:spcAft>
              <a:buNone/>
            </a:pPr>
            <a:endParaRPr sz="1400">
              <a:latin typeface="Comic Sans MS"/>
              <a:ea typeface="Comic Sans MS"/>
              <a:cs typeface="Comic Sans MS"/>
              <a:sym typeface="Comic Sans MS"/>
            </a:endParaRPr>
          </a:p>
          <a:p>
            <a:pPr marL="457200" lvl="0" indent="-317500" algn="l" rtl="0">
              <a:spcBef>
                <a:spcPts val="1200"/>
              </a:spcBef>
              <a:spcAft>
                <a:spcPts val="0"/>
              </a:spcAft>
              <a:buSzPts val="1400"/>
              <a:buFont typeface="Comic Sans MS"/>
              <a:buChar char="●"/>
            </a:pPr>
            <a:r>
              <a:rPr lang="en" sz="1400">
                <a:latin typeface="Comic Sans MS"/>
                <a:ea typeface="Comic Sans MS"/>
                <a:cs typeface="Comic Sans MS"/>
                <a:sym typeface="Comic Sans MS"/>
              </a:rPr>
              <a:t>The compiler also uses the base class’s function prototypes to validate function calls made by the derived class to the inherited base-class functions</a:t>
            </a:r>
            <a:endParaRPr sz="1400">
              <a:latin typeface="Comic Sans MS"/>
              <a:ea typeface="Comic Sans MS"/>
              <a:cs typeface="Comic Sans MS"/>
              <a:sym typeface="Comic Sans MS"/>
            </a:endParaRPr>
          </a:p>
          <a:p>
            <a:pPr marL="457200" lvl="0" indent="-317500" algn="l" rtl="0">
              <a:spcBef>
                <a:spcPts val="0"/>
              </a:spcBef>
              <a:spcAft>
                <a:spcPts val="0"/>
              </a:spcAft>
              <a:buSzPts val="1400"/>
              <a:buFont typeface="Comic Sans MS"/>
              <a:buChar char="●"/>
            </a:pPr>
            <a:endParaRPr sz="1400">
              <a:latin typeface="Comic Sans MS"/>
              <a:ea typeface="Comic Sans MS"/>
              <a:cs typeface="Comic Sans MS"/>
              <a:sym typeface="Comic Sans MS"/>
            </a:endParaRPr>
          </a:p>
          <a:p>
            <a:pPr marL="0" lvl="0" indent="0" algn="l" rtl="0">
              <a:spcBef>
                <a:spcPts val="1200"/>
              </a:spcBef>
              <a:spcAft>
                <a:spcPts val="0"/>
              </a:spcAft>
              <a:buNone/>
            </a:pPr>
            <a:endParaRPr sz="1400">
              <a:latin typeface="Comic Sans MS"/>
              <a:ea typeface="Comic Sans MS"/>
              <a:cs typeface="Comic Sans MS"/>
              <a:sym typeface="Comic Sans MS"/>
            </a:endParaRPr>
          </a:p>
          <a:p>
            <a:pPr marL="0" lvl="0" indent="0" algn="l" rtl="0">
              <a:spcBef>
                <a:spcPts val="1200"/>
              </a:spcBef>
              <a:spcAft>
                <a:spcPts val="0"/>
              </a:spcAft>
              <a:buNone/>
            </a:pPr>
            <a:endParaRPr sz="1400">
              <a:latin typeface="Comic Sans MS"/>
              <a:ea typeface="Comic Sans MS"/>
              <a:cs typeface="Comic Sans MS"/>
              <a:sym typeface="Comic Sans MS"/>
            </a:endParaRPr>
          </a:p>
          <a:p>
            <a:pPr marL="457200" lvl="0" indent="0" algn="l" rtl="0">
              <a:spcBef>
                <a:spcPts val="1200"/>
              </a:spcBef>
              <a:spcAft>
                <a:spcPts val="0"/>
              </a:spcAft>
              <a:buNone/>
            </a:pPr>
            <a:endParaRPr sz="1400">
              <a:latin typeface="Comic Sans MS"/>
              <a:ea typeface="Comic Sans MS"/>
              <a:cs typeface="Comic Sans MS"/>
              <a:sym typeface="Comic Sans MS"/>
            </a:endParaRPr>
          </a:p>
          <a:p>
            <a:pPr marL="457200" lvl="0" indent="0" algn="l" rtl="0">
              <a:spcBef>
                <a:spcPts val="1200"/>
              </a:spcBef>
              <a:spcAft>
                <a:spcPts val="1200"/>
              </a:spcAft>
              <a:buNone/>
            </a:pPr>
            <a:endParaRPr sz="1400">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Agenda</a:t>
            </a:r>
            <a:endParaRPr/>
          </a:p>
        </p:txBody>
      </p:sp>
      <p:sp>
        <p:nvSpPr>
          <p:cNvPr id="92" name="Google Shape;92;p14"/>
          <p:cNvSpPr txBox="1">
            <a:spLocks noGrp="1"/>
          </p:cNvSpPr>
          <p:nvPr>
            <p:ph type="body" idx="1"/>
          </p:nvPr>
        </p:nvSpPr>
        <p:spPr>
          <a:xfrm>
            <a:off x="6900" y="772400"/>
            <a:ext cx="9144000" cy="41019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What is Inheritance and why to use it?</a:t>
            </a:r>
            <a:endParaRPr sz="2000">
              <a:latin typeface="Comic Sans MS"/>
              <a:ea typeface="Comic Sans MS"/>
              <a:cs typeface="Comic Sans MS"/>
              <a:sym typeface="Comic Sans MS"/>
            </a:endParaRPr>
          </a:p>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Relationship between base class and derived class.</a:t>
            </a:r>
            <a:endParaRPr sz="2000">
              <a:latin typeface="Comic Sans MS"/>
              <a:ea typeface="Comic Sans MS"/>
              <a:cs typeface="Comic Sans MS"/>
              <a:sym typeface="Comic Sans MS"/>
            </a:endParaRPr>
          </a:p>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Protected member access specifier</a:t>
            </a:r>
            <a:endParaRPr sz="2000">
              <a:latin typeface="Comic Sans MS"/>
              <a:ea typeface="Comic Sans MS"/>
              <a:cs typeface="Comic Sans MS"/>
              <a:sym typeface="Comic Sans MS"/>
            </a:endParaRPr>
          </a:p>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Destructor Introduction</a:t>
            </a:r>
            <a:endParaRPr sz="2000">
              <a:latin typeface="Comic Sans MS"/>
              <a:ea typeface="Comic Sans MS"/>
              <a:cs typeface="Comic Sans MS"/>
              <a:sym typeface="Comic Sans MS"/>
            </a:endParaRPr>
          </a:p>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The use of constructors and destructors in inheritance hierarchies.</a:t>
            </a:r>
            <a:endParaRPr sz="2000">
              <a:latin typeface="Comic Sans MS"/>
              <a:ea typeface="Comic Sans MS"/>
              <a:cs typeface="Comic Sans MS"/>
              <a:sym typeface="Comic Sans MS"/>
            </a:endParaRPr>
          </a:p>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The order in which constructors and destructors are called in inheritance hierarchies</a:t>
            </a:r>
            <a:endParaRPr sz="2000">
              <a:latin typeface="Comic Sans MS"/>
              <a:ea typeface="Comic Sans MS"/>
              <a:cs typeface="Comic Sans MS"/>
              <a:sym typeface="Comic Sans MS"/>
            </a:endParaRPr>
          </a:p>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The differences between public, protected and private inheritance</a:t>
            </a:r>
            <a:endParaRPr sz="2000">
              <a:latin typeface="Comic Sans MS"/>
              <a:ea typeface="Comic Sans MS"/>
              <a:cs typeface="Comic Sans MS"/>
              <a:sym typeface="Comic Sans MS"/>
            </a:endParaRPr>
          </a:p>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Self Review Questions and Exercises</a:t>
            </a:r>
            <a:endParaRPr sz="2000">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Access Specifier:Protected</a:t>
            </a:r>
            <a:endParaRPr/>
          </a:p>
        </p:txBody>
      </p:sp>
      <p:sp>
        <p:nvSpPr>
          <p:cNvPr id="202" name="Google Shape;202;p32"/>
          <p:cNvSpPr txBox="1">
            <a:spLocks noGrp="1"/>
          </p:cNvSpPr>
          <p:nvPr>
            <p:ph type="body" idx="1"/>
          </p:nvPr>
        </p:nvSpPr>
        <p:spPr>
          <a:xfrm>
            <a:off x="6900" y="620275"/>
            <a:ext cx="9144000" cy="4272000"/>
          </a:xfrm>
          <a:prstGeom prst="rect">
            <a:avLst/>
          </a:prstGeom>
        </p:spPr>
        <p:txBody>
          <a:bodyPr spcFirstLastPara="1" wrap="square" lIns="91425" tIns="91425" rIns="91425" bIns="91425" anchor="t" anchorCtr="0">
            <a:normAutofit fontScale="92500" lnSpcReduction="10000"/>
          </a:bodyPr>
          <a:lstStyle/>
          <a:p>
            <a:pPr marL="457200" lvl="0" indent="-346075" algn="l" rtl="0">
              <a:spcBef>
                <a:spcPts val="0"/>
              </a:spcBef>
              <a:spcAft>
                <a:spcPts val="0"/>
              </a:spcAft>
              <a:buSzPct val="100000"/>
              <a:buFont typeface="Comic Sans MS"/>
              <a:buChar char="●"/>
            </a:pPr>
            <a:r>
              <a:rPr lang="en" sz="2000">
                <a:latin typeface="Comic Sans MS"/>
                <a:ea typeface="Comic Sans MS"/>
                <a:cs typeface="Comic Sans MS"/>
                <a:sym typeface="Comic Sans MS"/>
              </a:rPr>
              <a:t>The present code, would not execute properly, as Derived Class do not have access to the private member of the Base Class.</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46075" algn="l" rtl="0">
              <a:spcBef>
                <a:spcPts val="1200"/>
              </a:spcBef>
              <a:spcAft>
                <a:spcPts val="0"/>
              </a:spcAft>
              <a:buSzPct val="100000"/>
              <a:buFont typeface="Comic Sans MS"/>
              <a:buChar char="●"/>
            </a:pPr>
            <a:r>
              <a:rPr lang="en" sz="2000">
                <a:latin typeface="Comic Sans MS"/>
                <a:ea typeface="Comic Sans MS"/>
                <a:cs typeface="Comic Sans MS"/>
                <a:sym typeface="Comic Sans MS"/>
              </a:rPr>
              <a:t>Base Class private members are accessible to itself and to the friends of that base class.</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46075" algn="l" rtl="0">
              <a:spcBef>
                <a:spcPts val="1200"/>
              </a:spcBef>
              <a:spcAft>
                <a:spcPts val="0"/>
              </a:spcAft>
              <a:buSzPct val="100000"/>
              <a:buFont typeface="Comic Sans MS"/>
              <a:buChar char="●"/>
            </a:pPr>
            <a:r>
              <a:rPr lang="en" sz="2000">
                <a:latin typeface="Comic Sans MS"/>
                <a:ea typeface="Comic Sans MS"/>
                <a:cs typeface="Comic Sans MS"/>
                <a:sym typeface="Comic Sans MS"/>
              </a:rPr>
              <a:t>This problem can be solved by making members of Base Class Protected.</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46075" algn="l" rtl="0">
              <a:spcBef>
                <a:spcPts val="1200"/>
              </a:spcBef>
              <a:spcAft>
                <a:spcPts val="0"/>
              </a:spcAft>
              <a:buSzPct val="100000"/>
              <a:buFont typeface="Comic Sans MS"/>
              <a:buChar char="●"/>
            </a:pPr>
            <a:r>
              <a:rPr lang="en" sz="2000">
                <a:latin typeface="Comic Sans MS"/>
                <a:ea typeface="Comic Sans MS"/>
                <a:cs typeface="Comic Sans MS"/>
                <a:sym typeface="Comic Sans MS"/>
              </a:rPr>
              <a:t>Using protected access offers an intermediate level of protection between public and private access.</a:t>
            </a:r>
            <a:endParaRPr sz="2000">
              <a:latin typeface="Comic Sans MS"/>
              <a:ea typeface="Comic Sans MS"/>
              <a:cs typeface="Comic Sans MS"/>
              <a:sym typeface="Comic Sans MS"/>
            </a:endParaRPr>
          </a:p>
          <a:p>
            <a:pPr marL="457200" lvl="0" indent="0" algn="l" rtl="0">
              <a:spcBef>
                <a:spcPts val="1200"/>
              </a:spcBef>
              <a:spcAft>
                <a:spcPts val="1200"/>
              </a:spcAft>
              <a:buNone/>
            </a:pPr>
            <a:endParaRPr sz="2000">
              <a:latin typeface="Comic Sans MS"/>
              <a:ea typeface="Comic Sans MS"/>
              <a:cs typeface="Comic Sans MS"/>
              <a:sym typeface="Comic Sans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3" y="10614"/>
            <a:ext cx="8520600" cy="607800"/>
          </a:xfrm>
        </p:spPr>
        <p:txBody>
          <a:bodyPr>
            <a:normAutofit fontScale="90000"/>
          </a:bodyPr>
          <a:lstStyle/>
          <a:p>
            <a:r>
              <a:rPr lang="en-US" dirty="0" smtClean="0"/>
              <a:t>Protected Access Specifier - Problems</a:t>
            </a:r>
            <a:endParaRPr lang="en-US" dirty="0"/>
          </a:p>
        </p:txBody>
      </p:sp>
      <p:sp>
        <p:nvSpPr>
          <p:cNvPr id="3" name="Text Placeholder 2"/>
          <p:cNvSpPr>
            <a:spLocks noGrp="1"/>
          </p:cNvSpPr>
          <p:nvPr>
            <p:ph type="body" idx="1"/>
          </p:nvPr>
        </p:nvSpPr>
        <p:spPr>
          <a:xfrm>
            <a:off x="17412" y="618413"/>
            <a:ext cx="9126587" cy="4525087"/>
          </a:xfrm>
        </p:spPr>
        <p:txBody>
          <a:bodyPr/>
          <a:lstStyle/>
          <a:p>
            <a:r>
              <a:rPr lang="en-US" dirty="0" smtClean="0">
                <a:latin typeface="Comic Sans MS" panose="030F0702030302020204" pitchFamily="66" charset="0"/>
              </a:rPr>
              <a:t>By inheriting protected data members, performance improves slightly as there is no overhead of calls to set or get member functions.</a:t>
            </a:r>
          </a:p>
          <a:p>
            <a:pPr marL="114300" indent="0">
              <a:buNone/>
            </a:pPr>
            <a:endParaRPr lang="en-US" dirty="0" smtClean="0">
              <a:latin typeface="Comic Sans MS" panose="030F0702030302020204" pitchFamily="66" charset="0"/>
            </a:endParaRPr>
          </a:p>
          <a:p>
            <a:r>
              <a:rPr lang="en-US" dirty="0" smtClean="0">
                <a:latin typeface="Comic Sans MS" panose="030F0702030302020204" pitchFamily="66" charset="0"/>
              </a:rPr>
              <a:t>But using protected data members creates two serious issues.</a:t>
            </a:r>
          </a:p>
          <a:p>
            <a:pPr marL="114300" indent="0">
              <a:buNone/>
            </a:pPr>
            <a:endParaRPr lang="en-US" dirty="0" smtClean="0">
              <a:latin typeface="Comic Sans MS" panose="030F0702030302020204" pitchFamily="66" charset="0"/>
            </a:endParaRPr>
          </a:p>
          <a:p>
            <a:r>
              <a:rPr lang="en-US" dirty="0" smtClean="0">
                <a:latin typeface="Comic Sans MS" panose="030F0702030302020204" pitchFamily="66" charset="0"/>
              </a:rPr>
              <a:t>First Problem is that Object remains in an inconsistent state.</a:t>
            </a:r>
          </a:p>
          <a:p>
            <a:pPr marL="114300" indent="0">
              <a:buNone/>
            </a:pPr>
            <a:endParaRPr lang="en-US" dirty="0" smtClean="0">
              <a:latin typeface="Comic Sans MS" panose="030F0702030302020204" pitchFamily="66" charset="0"/>
            </a:endParaRPr>
          </a:p>
          <a:p>
            <a:r>
              <a:rPr lang="en-US" dirty="0" smtClean="0">
                <a:latin typeface="Comic Sans MS" panose="030F0702030302020204" pitchFamily="66" charset="0"/>
              </a:rPr>
              <a:t>Derived Class object can set the value of base class’s protected data member without using the member function.</a:t>
            </a:r>
          </a:p>
          <a:p>
            <a:pPr marL="114300" indent="0">
              <a:buNone/>
            </a:pPr>
            <a:endParaRPr lang="en-US" dirty="0" smtClean="0">
              <a:latin typeface="Comic Sans MS" panose="030F0702030302020204" pitchFamily="66" charset="0"/>
            </a:endParaRPr>
          </a:p>
          <a:p>
            <a:r>
              <a:rPr lang="en-US" dirty="0" smtClean="0">
                <a:latin typeface="Comic Sans MS" panose="030F0702030302020204" pitchFamily="66" charset="0"/>
              </a:rPr>
              <a:t>This allows to assign an invalid value to the protected data members, and therefore, objects end up in an inconsistent state.</a:t>
            </a:r>
          </a:p>
          <a:p>
            <a:endParaRPr lang="en-US" dirty="0" smtClean="0">
              <a:latin typeface="Comic Sans MS" panose="030F0702030302020204" pitchFamily="66" charset="0"/>
            </a:endParaRPr>
          </a:p>
        </p:txBody>
      </p:sp>
    </p:spTree>
    <p:extLst>
      <p:ext uri="{BB962C8B-B14F-4D97-AF65-F5344CB8AC3E}">
        <p14:creationId xmlns:p14="http://schemas.microsoft.com/office/powerpoint/2010/main" val="1151091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3" y="-10415"/>
            <a:ext cx="8520600" cy="607800"/>
          </a:xfrm>
        </p:spPr>
        <p:txBody>
          <a:bodyPr>
            <a:normAutofit fontScale="90000"/>
          </a:bodyPr>
          <a:lstStyle/>
          <a:p>
            <a:r>
              <a:rPr lang="en-US" dirty="0" smtClean="0"/>
              <a:t>Protected Access Specifier - Problems</a:t>
            </a:r>
            <a:endParaRPr lang="en-US" dirty="0"/>
          </a:p>
        </p:txBody>
      </p:sp>
      <p:sp>
        <p:nvSpPr>
          <p:cNvPr id="3" name="Text Placeholder 2"/>
          <p:cNvSpPr>
            <a:spLocks noGrp="1"/>
          </p:cNvSpPr>
          <p:nvPr>
            <p:ph type="body" idx="1"/>
          </p:nvPr>
        </p:nvSpPr>
        <p:spPr>
          <a:xfrm>
            <a:off x="6904" y="620276"/>
            <a:ext cx="9137096" cy="4256524"/>
          </a:xfrm>
        </p:spPr>
        <p:txBody>
          <a:bodyPr>
            <a:normAutofit fontScale="92500" lnSpcReduction="10000"/>
          </a:bodyPr>
          <a:lstStyle/>
          <a:p>
            <a:r>
              <a:rPr lang="en-US" dirty="0" smtClean="0">
                <a:solidFill>
                  <a:srgbClr val="002060"/>
                </a:solidFill>
                <a:latin typeface="Comic Sans MS" panose="030F0702030302020204" pitchFamily="66" charset="0"/>
              </a:rPr>
              <a:t>E.g.  </a:t>
            </a:r>
            <a:r>
              <a:rPr lang="en-US" dirty="0" err="1">
                <a:solidFill>
                  <a:srgbClr val="002060"/>
                </a:solidFill>
                <a:latin typeface="Comic Sans MS" panose="030F0702030302020204" pitchFamily="66" charset="0"/>
              </a:rPr>
              <a:t>CommissionEmployee’s</a:t>
            </a:r>
            <a:r>
              <a:rPr lang="en-US" dirty="0">
                <a:solidFill>
                  <a:srgbClr val="002060"/>
                </a:solidFill>
                <a:latin typeface="Comic Sans MS" panose="030F0702030302020204" pitchFamily="66" charset="0"/>
              </a:rPr>
              <a:t> data </a:t>
            </a:r>
            <a:r>
              <a:rPr lang="en-US" dirty="0" smtClean="0">
                <a:solidFill>
                  <a:srgbClr val="002060"/>
                </a:solidFill>
                <a:latin typeface="Comic Sans MS" panose="030F0702030302020204" pitchFamily="66" charset="0"/>
              </a:rPr>
              <a:t>member </a:t>
            </a:r>
            <a:r>
              <a:rPr lang="en-US" dirty="0" err="1" smtClean="0">
                <a:solidFill>
                  <a:srgbClr val="002060"/>
                </a:solidFill>
                <a:latin typeface="Comic Sans MS" panose="030F0702030302020204" pitchFamily="66" charset="0"/>
              </a:rPr>
              <a:t>grossSales</a:t>
            </a:r>
            <a:r>
              <a:rPr lang="en-US" dirty="0" smtClean="0">
                <a:solidFill>
                  <a:srgbClr val="002060"/>
                </a:solidFill>
                <a:latin typeface="Comic Sans MS" panose="030F0702030302020204" pitchFamily="66" charset="0"/>
              </a:rPr>
              <a:t> </a:t>
            </a:r>
            <a:r>
              <a:rPr lang="en-US" dirty="0">
                <a:solidFill>
                  <a:srgbClr val="002060"/>
                </a:solidFill>
                <a:latin typeface="Comic Sans MS" panose="030F0702030302020204" pitchFamily="66" charset="0"/>
              </a:rPr>
              <a:t>declared as protected, a derived-class object can assign a negative value </a:t>
            </a:r>
            <a:r>
              <a:rPr lang="en-US" dirty="0" smtClean="0">
                <a:solidFill>
                  <a:srgbClr val="002060"/>
                </a:solidFill>
                <a:latin typeface="Comic Sans MS" panose="030F0702030302020204" pitchFamily="66" charset="0"/>
              </a:rPr>
              <a:t>to </a:t>
            </a:r>
            <a:r>
              <a:rPr lang="en-US" dirty="0" err="1" smtClean="0">
                <a:solidFill>
                  <a:srgbClr val="002060"/>
                </a:solidFill>
                <a:latin typeface="Comic Sans MS" panose="030F0702030302020204" pitchFamily="66" charset="0"/>
              </a:rPr>
              <a:t>grossSales</a:t>
            </a:r>
            <a:r>
              <a:rPr lang="en-US" dirty="0" smtClean="0">
                <a:solidFill>
                  <a:srgbClr val="002060"/>
                </a:solidFill>
                <a:latin typeface="Comic Sans MS" panose="030F0702030302020204" pitchFamily="66" charset="0"/>
              </a:rPr>
              <a:t>.</a:t>
            </a:r>
          </a:p>
          <a:p>
            <a:pPr marL="114300" indent="0">
              <a:buNone/>
            </a:pPr>
            <a:endParaRPr lang="en-US" dirty="0" smtClean="0">
              <a:solidFill>
                <a:srgbClr val="002060"/>
              </a:solidFill>
              <a:latin typeface="Comic Sans MS" panose="030F0702030302020204" pitchFamily="66" charset="0"/>
            </a:endParaRPr>
          </a:p>
          <a:p>
            <a:r>
              <a:rPr lang="en-US" dirty="0" smtClean="0">
                <a:solidFill>
                  <a:srgbClr val="002060"/>
                </a:solidFill>
                <a:latin typeface="Comic Sans MS" panose="030F0702030302020204" pitchFamily="66" charset="0"/>
              </a:rPr>
              <a:t>Second issue is the Dependency on the base class implementation.</a:t>
            </a:r>
          </a:p>
          <a:p>
            <a:pPr marL="114300" indent="0">
              <a:buNone/>
            </a:pPr>
            <a:endParaRPr lang="en-US" dirty="0" smtClean="0">
              <a:solidFill>
                <a:srgbClr val="002060"/>
              </a:solidFill>
              <a:latin typeface="Comic Sans MS" panose="030F0702030302020204" pitchFamily="66" charset="0"/>
            </a:endParaRPr>
          </a:p>
          <a:p>
            <a:r>
              <a:rPr lang="en-US" dirty="0" smtClean="0">
                <a:solidFill>
                  <a:srgbClr val="002060"/>
                </a:solidFill>
                <a:latin typeface="Comic Sans MS" panose="030F0702030302020204" pitchFamily="66" charset="0"/>
              </a:rPr>
              <a:t>Derived </a:t>
            </a:r>
            <a:r>
              <a:rPr lang="en-US" dirty="0">
                <a:solidFill>
                  <a:srgbClr val="002060"/>
                </a:solidFill>
                <a:latin typeface="Comic Sans MS" panose="030F0702030302020204" pitchFamily="66" charset="0"/>
              </a:rPr>
              <a:t>classes should depend only on the base-class services (i.e., </a:t>
            </a:r>
            <a:r>
              <a:rPr lang="en-US" dirty="0" err="1" smtClean="0">
                <a:solidFill>
                  <a:srgbClr val="002060"/>
                </a:solidFill>
                <a:latin typeface="Comic Sans MS" panose="030F0702030302020204" pitchFamily="66" charset="0"/>
              </a:rPr>
              <a:t>nonprivate</a:t>
            </a:r>
            <a:r>
              <a:rPr lang="en-US" dirty="0">
                <a:solidFill>
                  <a:srgbClr val="002060"/>
                </a:solidFill>
                <a:latin typeface="Comic Sans MS" panose="030F0702030302020204" pitchFamily="66" charset="0"/>
              </a:rPr>
              <a:t> </a:t>
            </a:r>
            <a:r>
              <a:rPr lang="en-US" dirty="0" smtClean="0">
                <a:solidFill>
                  <a:srgbClr val="002060"/>
                </a:solidFill>
                <a:latin typeface="Comic Sans MS" panose="030F0702030302020204" pitchFamily="66" charset="0"/>
              </a:rPr>
              <a:t>member </a:t>
            </a:r>
            <a:r>
              <a:rPr lang="en-US" dirty="0">
                <a:solidFill>
                  <a:srgbClr val="002060"/>
                </a:solidFill>
                <a:latin typeface="Comic Sans MS" panose="030F0702030302020204" pitchFamily="66" charset="0"/>
              </a:rPr>
              <a:t>functions) and </a:t>
            </a:r>
            <a:r>
              <a:rPr lang="en-US" i="1" dirty="0">
                <a:solidFill>
                  <a:srgbClr val="002060"/>
                </a:solidFill>
                <a:latin typeface="Comic Sans MS" panose="030F0702030302020204" pitchFamily="66" charset="0"/>
              </a:rPr>
              <a:t>not </a:t>
            </a:r>
            <a:r>
              <a:rPr lang="en-US" dirty="0">
                <a:solidFill>
                  <a:srgbClr val="002060"/>
                </a:solidFill>
                <a:latin typeface="Comic Sans MS" panose="030F0702030302020204" pitchFamily="66" charset="0"/>
              </a:rPr>
              <a:t>on the base-class implementation. </a:t>
            </a:r>
            <a:endParaRPr lang="en-US" dirty="0" smtClean="0">
              <a:solidFill>
                <a:srgbClr val="002060"/>
              </a:solidFill>
              <a:latin typeface="Comic Sans MS" panose="030F0702030302020204" pitchFamily="66" charset="0"/>
            </a:endParaRPr>
          </a:p>
          <a:p>
            <a:pPr marL="114300" indent="0">
              <a:buNone/>
            </a:pPr>
            <a:endParaRPr lang="en-US" dirty="0" smtClean="0">
              <a:solidFill>
                <a:srgbClr val="002060"/>
              </a:solidFill>
              <a:latin typeface="Comic Sans MS" panose="030F0702030302020204" pitchFamily="66" charset="0"/>
            </a:endParaRPr>
          </a:p>
          <a:p>
            <a:r>
              <a:rPr lang="en-US" dirty="0" smtClean="0">
                <a:solidFill>
                  <a:srgbClr val="002060"/>
                </a:solidFill>
                <a:latin typeface="Comic Sans MS" panose="030F0702030302020204" pitchFamily="66" charset="0"/>
              </a:rPr>
              <a:t>If base class has protected data members, and it’s implementation changes, then all derived classes of that base class may need to be modified.</a:t>
            </a:r>
          </a:p>
          <a:p>
            <a:pPr marL="114300" indent="0">
              <a:buNone/>
            </a:pPr>
            <a:endParaRPr lang="en-US" dirty="0" smtClean="0">
              <a:solidFill>
                <a:srgbClr val="002060"/>
              </a:solidFill>
              <a:latin typeface="Comic Sans MS" panose="030F0702030302020204" pitchFamily="66" charset="0"/>
            </a:endParaRPr>
          </a:p>
          <a:p>
            <a:r>
              <a:rPr lang="en-US" dirty="0" smtClean="0">
                <a:solidFill>
                  <a:srgbClr val="002060"/>
                </a:solidFill>
                <a:latin typeface="Comic Sans MS" panose="030F0702030302020204" pitchFamily="66" charset="0"/>
              </a:rPr>
              <a:t>For Example, if the names of data members were changed to first and last, from </a:t>
            </a:r>
            <a:r>
              <a:rPr lang="en-US" dirty="0" err="1" smtClean="0">
                <a:solidFill>
                  <a:srgbClr val="002060"/>
                </a:solidFill>
                <a:latin typeface="Comic Sans MS" panose="030F0702030302020204" pitchFamily="66" charset="0"/>
              </a:rPr>
              <a:t>firstName</a:t>
            </a:r>
            <a:r>
              <a:rPr lang="en-US" dirty="0" smtClean="0">
                <a:solidFill>
                  <a:srgbClr val="002060"/>
                </a:solidFill>
                <a:latin typeface="Comic Sans MS" panose="030F0702030302020204" pitchFamily="66" charset="0"/>
              </a:rPr>
              <a:t> and </a:t>
            </a:r>
            <a:r>
              <a:rPr lang="en-US" dirty="0" err="1" smtClean="0">
                <a:solidFill>
                  <a:srgbClr val="002060"/>
                </a:solidFill>
                <a:latin typeface="Comic Sans MS" panose="030F0702030302020204" pitchFamily="66" charset="0"/>
              </a:rPr>
              <a:t>lastName</a:t>
            </a:r>
            <a:r>
              <a:rPr lang="en-US" dirty="0">
                <a:solidFill>
                  <a:srgbClr val="002060"/>
                </a:solidFill>
                <a:latin typeface="Comic Sans MS" panose="030F0702030302020204" pitchFamily="66" charset="0"/>
              </a:rPr>
              <a:t> </a:t>
            </a:r>
            <a:r>
              <a:rPr lang="en-US" dirty="0" smtClean="0">
                <a:solidFill>
                  <a:srgbClr val="002060"/>
                </a:solidFill>
                <a:latin typeface="Comic Sans MS" panose="030F0702030302020204" pitchFamily="66" charset="0"/>
              </a:rPr>
              <a:t>in the base class, then the derived classes, which refers to these base class data members directly, also needs to be modified.</a:t>
            </a:r>
          </a:p>
        </p:txBody>
      </p:sp>
    </p:spTree>
    <p:extLst>
      <p:ext uri="{BB962C8B-B14F-4D97-AF65-F5344CB8AC3E}">
        <p14:creationId xmlns:p14="http://schemas.microsoft.com/office/powerpoint/2010/main" val="1790670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3" y="-10413"/>
            <a:ext cx="8520600" cy="607800"/>
          </a:xfrm>
        </p:spPr>
        <p:txBody>
          <a:bodyPr>
            <a:normAutofit fontScale="90000"/>
          </a:bodyPr>
          <a:lstStyle/>
          <a:p>
            <a:r>
              <a:rPr lang="en-US" dirty="0"/>
              <a:t>Protected Access Specifier - Problems</a:t>
            </a:r>
          </a:p>
        </p:txBody>
      </p:sp>
      <p:sp>
        <p:nvSpPr>
          <p:cNvPr id="3" name="Text Placeholder 2"/>
          <p:cNvSpPr>
            <a:spLocks noGrp="1"/>
          </p:cNvSpPr>
          <p:nvPr>
            <p:ph type="body" idx="1"/>
          </p:nvPr>
        </p:nvSpPr>
        <p:spPr>
          <a:xfrm>
            <a:off x="17414" y="557213"/>
            <a:ext cx="9126585" cy="4351117"/>
          </a:xfrm>
        </p:spPr>
        <p:txBody>
          <a:bodyPr>
            <a:normAutofit fontScale="92500" lnSpcReduction="20000"/>
          </a:bodyPr>
          <a:lstStyle/>
          <a:p>
            <a:r>
              <a:rPr lang="en-US" dirty="0" smtClean="0">
                <a:solidFill>
                  <a:srgbClr val="002060"/>
                </a:solidFill>
                <a:latin typeface="Comic Sans MS" panose="030F0702030302020204" pitchFamily="66" charset="0"/>
              </a:rPr>
              <a:t>Such software is fragile or brittle -  minor change in base class can “divide” derived-class implementation.</a:t>
            </a:r>
          </a:p>
          <a:p>
            <a:pPr marL="114300" indent="0">
              <a:buNone/>
            </a:pPr>
            <a:endParaRPr lang="en-US" dirty="0" smtClean="0">
              <a:solidFill>
                <a:srgbClr val="002060"/>
              </a:solidFill>
              <a:latin typeface="Comic Sans MS" panose="030F0702030302020204" pitchFamily="66" charset="0"/>
            </a:endParaRPr>
          </a:p>
          <a:p>
            <a:r>
              <a:rPr lang="en-US" dirty="0" smtClean="0">
                <a:solidFill>
                  <a:srgbClr val="002060"/>
                </a:solidFill>
                <a:latin typeface="Comic Sans MS" panose="030F0702030302020204" pitchFamily="66" charset="0"/>
              </a:rPr>
              <a:t>Base Class implementation must be changed, by providing same services to the derived class.</a:t>
            </a:r>
          </a:p>
          <a:p>
            <a:pPr marL="114300" indent="0">
              <a:buNone/>
            </a:pPr>
            <a:endParaRPr lang="en-US" dirty="0" smtClean="0">
              <a:solidFill>
                <a:srgbClr val="002060"/>
              </a:solidFill>
              <a:latin typeface="Comic Sans MS" panose="030F0702030302020204" pitchFamily="66" charset="0"/>
            </a:endParaRPr>
          </a:p>
          <a:p>
            <a:r>
              <a:rPr lang="en-US" dirty="0" err="1" smtClean="0">
                <a:solidFill>
                  <a:srgbClr val="002060"/>
                </a:solidFill>
                <a:latin typeface="Comic Sans MS" panose="030F0702030302020204" pitchFamily="66" charset="0"/>
              </a:rPr>
              <a:t>Howerver</a:t>
            </a:r>
            <a:r>
              <a:rPr lang="en-US" dirty="0" smtClean="0">
                <a:solidFill>
                  <a:srgbClr val="002060"/>
                </a:solidFill>
                <a:latin typeface="Comic Sans MS" panose="030F0702030302020204" pitchFamily="66" charset="0"/>
              </a:rPr>
              <a:t>, if base class service change , derived class also needs to be </a:t>
            </a:r>
            <a:r>
              <a:rPr lang="en-US" dirty="0" err="1" smtClean="0">
                <a:solidFill>
                  <a:srgbClr val="002060"/>
                </a:solidFill>
                <a:latin typeface="Comic Sans MS" panose="030F0702030302020204" pitchFamily="66" charset="0"/>
              </a:rPr>
              <a:t>reimplemented</a:t>
            </a:r>
            <a:r>
              <a:rPr lang="en-US" dirty="0" smtClean="0">
                <a:solidFill>
                  <a:srgbClr val="002060"/>
                </a:solidFill>
                <a:latin typeface="Comic Sans MS" panose="030F0702030302020204" pitchFamily="66" charset="0"/>
              </a:rPr>
              <a:t> – good object oriented design attempts to avoid this.</a:t>
            </a:r>
          </a:p>
          <a:p>
            <a:pPr marL="114300" indent="0">
              <a:buNone/>
            </a:pPr>
            <a:endParaRPr lang="en-US" dirty="0" smtClean="0">
              <a:solidFill>
                <a:srgbClr val="002060"/>
              </a:solidFill>
              <a:latin typeface="Comic Sans MS" panose="030F0702030302020204" pitchFamily="66" charset="0"/>
            </a:endParaRPr>
          </a:p>
          <a:p>
            <a:r>
              <a:rPr lang="en-US" i="1" dirty="0">
                <a:solidFill>
                  <a:srgbClr val="002060"/>
                </a:solidFill>
                <a:latin typeface="Comic Sans MS" panose="030F0702030302020204" pitchFamily="66" charset="0"/>
              </a:rPr>
              <a:t>It’s appropriate to use the protected access specifier when a base class should provide </a:t>
            </a:r>
            <a:r>
              <a:rPr lang="en-US" i="1" dirty="0" smtClean="0">
                <a:solidFill>
                  <a:srgbClr val="002060"/>
                </a:solidFill>
                <a:latin typeface="Comic Sans MS" panose="030F0702030302020204" pitchFamily="66" charset="0"/>
              </a:rPr>
              <a:t>a service </a:t>
            </a:r>
            <a:r>
              <a:rPr lang="en-US" i="1" dirty="0">
                <a:solidFill>
                  <a:srgbClr val="002060"/>
                </a:solidFill>
                <a:latin typeface="Comic Sans MS" panose="030F0702030302020204" pitchFamily="66" charset="0"/>
              </a:rPr>
              <a:t>(i.e., a non-private member function) only to its derived classes and friends</a:t>
            </a:r>
            <a:r>
              <a:rPr lang="en-US" i="1" dirty="0" smtClean="0">
                <a:solidFill>
                  <a:srgbClr val="002060"/>
                </a:solidFill>
                <a:latin typeface="Comic Sans MS" panose="030F0702030302020204" pitchFamily="66" charset="0"/>
              </a:rPr>
              <a:t>.</a:t>
            </a:r>
          </a:p>
          <a:p>
            <a:pPr marL="114300" indent="0">
              <a:buNone/>
            </a:pPr>
            <a:endParaRPr lang="en-US" i="1" dirty="0" smtClean="0">
              <a:solidFill>
                <a:srgbClr val="002060"/>
              </a:solidFill>
              <a:latin typeface="Comic Sans MS" panose="030F0702030302020204" pitchFamily="66" charset="0"/>
            </a:endParaRPr>
          </a:p>
          <a:p>
            <a:r>
              <a:rPr lang="en-US" i="1" dirty="0">
                <a:solidFill>
                  <a:srgbClr val="002060"/>
                </a:solidFill>
                <a:latin typeface="Comic Sans MS" panose="030F0702030302020204" pitchFamily="66" charset="0"/>
              </a:rPr>
              <a:t>Declaring base-class data members private (as opposed to declaring them </a:t>
            </a:r>
            <a:r>
              <a:rPr lang="en-US" i="1" dirty="0" smtClean="0">
                <a:solidFill>
                  <a:srgbClr val="002060"/>
                </a:solidFill>
                <a:latin typeface="Comic Sans MS" panose="030F0702030302020204" pitchFamily="66" charset="0"/>
              </a:rPr>
              <a:t>protected) enables </a:t>
            </a:r>
            <a:r>
              <a:rPr lang="en-US" i="1" dirty="0">
                <a:solidFill>
                  <a:srgbClr val="002060"/>
                </a:solidFill>
                <a:latin typeface="Comic Sans MS" panose="030F0702030302020204" pitchFamily="66" charset="0"/>
              </a:rPr>
              <a:t>you to change the base-class implementation without having to change </a:t>
            </a:r>
            <a:r>
              <a:rPr lang="en-US" i="1" dirty="0" smtClean="0">
                <a:solidFill>
                  <a:srgbClr val="002060"/>
                </a:solidFill>
                <a:latin typeface="Comic Sans MS" panose="030F0702030302020204" pitchFamily="66" charset="0"/>
              </a:rPr>
              <a:t>derived class implementations</a:t>
            </a:r>
            <a:r>
              <a:rPr lang="en-US" i="1" dirty="0">
                <a:solidFill>
                  <a:srgbClr val="002060"/>
                </a:solidFill>
                <a:latin typeface="Comic Sans MS" panose="030F0702030302020204" pitchFamily="66" charset="0"/>
              </a:rPr>
              <a:t>.</a:t>
            </a:r>
            <a:endParaRPr lang="en-US" dirty="0">
              <a:solidFill>
                <a:srgbClr val="002060"/>
              </a:solidFill>
              <a:latin typeface="Comic Sans MS" panose="030F0702030302020204" pitchFamily="66" charset="0"/>
            </a:endParaRPr>
          </a:p>
        </p:txBody>
      </p:sp>
    </p:spTree>
    <p:extLst>
      <p:ext uri="{BB962C8B-B14F-4D97-AF65-F5344CB8AC3E}">
        <p14:creationId xmlns:p14="http://schemas.microsoft.com/office/powerpoint/2010/main" val="2545407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4" y="-20924"/>
            <a:ext cx="9158123" cy="607800"/>
          </a:xfrm>
        </p:spPr>
        <p:txBody>
          <a:bodyPr>
            <a:noAutofit/>
          </a:bodyPr>
          <a:lstStyle/>
          <a:p>
            <a:r>
              <a:rPr lang="en-US" sz="1600" dirty="0" err="1" smtClean="0"/>
              <a:t>CommissionEmployee</a:t>
            </a:r>
            <a:r>
              <a:rPr lang="en-US" sz="1600" b="1" dirty="0" smtClean="0"/>
              <a:t>–</a:t>
            </a:r>
            <a:r>
              <a:rPr lang="en-US" sz="1600" dirty="0" err="1" smtClean="0"/>
              <a:t>BasePlusCommissionEmployee</a:t>
            </a:r>
            <a:r>
              <a:rPr lang="en-US" sz="1600" dirty="0"/>
              <a:t> </a:t>
            </a:r>
            <a:r>
              <a:rPr lang="en-US" sz="1600" b="1" dirty="0" smtClean="0"/>
              <a:t>Inheritance </a:t>
            </a:r>
            <a:r>
              <a:rPr lang="en-US" sz="1600" b="1" dirty="0"/>
              <a:t>Hierarchy Using </a:t>
            </a:r>
            <a:r>
              <a:rPr lang="en-US" sz="1600" dirty="0"/>
              <a:t>private </a:t>
            </a:r>
            <a:r>
              <a:rPr lang="en-US" sz="1600" b="1" dirty="0"/>
              <a:t>Data</a:t>
            </a:r>
            <a:endParaRPr lang="en-US" sz="1600" dirty="0"/>
          </a:p>
        </p:txBody>
      </p:sp>
      <p:sp>
        <p:nvSpPr>
          <p:cNvPr id="3" name="Text Placeholder 2"/>
          <p:cNvSpPr>
            <a:spLocks noGrp="1"/>
          </p:cNvSpPr>
          <p:nvPr>
            <p:ph type="body" idx="1"/>
          </p:nvPr>
        </p:nvSpPr>
        <p:spPr>
          <a:xfrm>
            <a:off x="-14124" y="451944"/>
            <a:ext cx="9158124" cy="4487917"/>
          </a:xfrm>
        </p:spPr>
        <p:txBody>
          <a:bodyPr>
            <a:normAutofit fontScale="92500" lnSpcReduction="20000"/>
          </a:bodyPr>
          <a:lstStyle/>
          <a:p>
            <a:r>
              <a:rPr lang="en-US" dirty="0" smtClean="0">
                <a:latin typeface="Comic Sans MS" panose="030F0702030302020204" pitchFamily="66" charset="0"/>
              </a:rPr>
              <a:t>In order to use the best software engineering practice, declare the data members of base class private.</a:t>
            </a:r>
          </a:p>
          <a:p>
            <a:pPr marL="114300" indent="0">
              <a:buNone/>
            </a:pPr>
            <a:endParaRPr lang="en-US" dirty="0" smtClean="0">
              <a:latin typeface="Comic Sans MS" panose="030F0702030302020204" pitchFamily="66" charset="0"/>
            </a:endParaRPr>
          </a:p>
          <a:p>
            <a:r>
              <a:rPr lang="en-US" dirty="0" smtClean="0">
                <a:latin typeface="Comic Sans MS" panose="030F0702030302020204" pitchFamily="66" charset="0"/>
              </a:rPr>
              <a:t>In this example, the data members of class </a:t>
            </a:r>
            <a:r>
              <a:rPr lang="en-US" dirty="0" err="1" smtClean="0">
                <a:solidFill>
                  <a:srgbClr val="00B0F0"/>
                </a:solidFill>
                <a:latin typeface="Comic Sans MS" panose="030F0702030302020204" pitchFamily="66" charset="0"/>
              </a:rPr>
              <a:t>CommissionEmployee</a:t>
            </a:r>
            <a:r>
              <a:rPr lang="en-US" dirty="0" smtClean="0">
                <a:latin typeface="Comic Sans MS" panose="030F0702030302020204" pitchFamily="66" charset="0"/>
              </a:rPr>
              <a:t> will be declared private.</a:t>
            </a:r>
          </a:p>
          <a:p>
            <a:pPr marL="114300" indent="0">
              <a:buNone/>
            </a:pPr>
            <a:endParaRPr lang="en-US" dirty="0" smtClean="0">
              <a:latin typeface="Comic Sans MS" panose="030F0702030302020204" pitchFamily="66" charset="0"/>
            </a:endParaRPr>
          </a:p>
          <a:p>
            <a:r>
              <a:rPr lang="en-US" dirty="0" smtClean="0">
                <a:latin typeface="Comic Sans MS" panose="030F0702030302020204" pitchFamily="66" charset="0"/>
              </a:rPr>
              <a:t>Derived Class (</a:t>
            </a:r>
            <a:r>
              <a:rPr lang="en-US" dirty="0" err="1" smtClean="0">
                <a:solidFill>
                  <a:srgbClr val="00B0F0"/>
                </a:solidFill>
                <a:latin typeface="Comic Sans MS" panose="030F0702030302020204" pitchFamily="66" charset="0"/>
              </a:rPr>
              <a:t>BasePlusCommissionEmployee</a:t>
            </a:r>
            <a:r>
              <a:rPr lang="en-US" dirty="0" smtClean="0">
                <a:latin typeface="Comic Sans MS" panose="030F0702030302020204" pitchFamily="66" charset="0"/>
              </a:rPr>
              <a:t>) will manipulate the private data members by invoking the non-private member functions of the Base Class.</a:t>
            </a:r>
          </a:p>
          <a:p>
            <a:pPr marL="114300" indent="0">
              <a:buNone/>
            </a:pPr>
            <a:endParaRPr lang="en-US" dirty="0" smtClean="0">
              <a:latin typeface="Comic Sans MS" panose="030F0702030302020204" pitchFamily="66" charset="0"/>
            </a:endParaRPr>
          </a:p>
          <a:p>
            <a:r>
              <a:rPr lang="en-US" dirty="0" smtClean="0">
                <a:latin typeface="Comic Sans MS" panose="030F0702030302020204" pitchFamily="66" charset="0"/>
              </a:rPr>
              <a:t>Class’s private data members are accessed by calling the set and get member functions.</a:t>
            </a:r>
          </a:p>
          <a:p>
            <a:pPr marL="114300" indent="0">
              <a:buNone/>
            </a:pPr>
            <a:endParaRPr lang="en-US" dirty="0">
              <a:latin typeface="Comic Sans MS" panose="030F0702030302020204" pitchFamily="66" charset="0"/>
            </a:endParaRPr>
          </a:p>
          <a:p>
            <a:r>
              <a:rPr lang="en-US" dirty="0" smtClean="0">
                <a:latin typeface="Comic Sans MS" panose="030F0702030302020204" pitchFamily="66" charset="0"/>
              </a:rPr>
              <a:t>if the data members in the base class are renamed,  </a:t>
            </a:r>
            <a:r>
              <a:rPr lang="en-US" dirty="0" smtClean="0">
                <a:solidFill>
                  <a:srgbClr val="00B0F0"/>
                </a:solidFill>
                <a:latin typeface="Comic Sans MS" panose="030F0702030302020204" pitchFamily="66" charset="0"/>
              </a:rPr>
              <a:t>earnings</a:t>
            </a:r>
            <a:r>
              <a:rPr lang="en-US" dirty="0" smtClean="0">
                <a:latin typeface="Comic Sans MS" panose="030F0702030302020204" pitchFamily="66" charset="0"/>
              </a:rPr>
              <a:t>() and </a:t>
            </a:r>
            <a:r>
              <a:rPr lang="en-US" dirty="0" smtClean="0">
                <a:solidFill>
                  <a:srgbClr val="00B0F0"/>
                </a:solidFill>
                <a:latin typeface="Comic Sans MS" panose="030F0702030302020204" pitchFamily="66" charset="0"/>
              </a:rPr>
              <a:t>print</a:t>
            </a:r>
            <a:r>
              <a:rPr lang="en-US" dirty="0" smtClean="0">
                <a:latin typeface="Comic Sans MS" panose="030F0702030302020204" pitchFamily="66" charset="0"/>
              </a:rPr>
              <a:t>() functions will not require any modification. </a:t>
            </a:r>
          </a:p>
          <a:p>
            <a:endParaRPr lang="en-US" dirty="0">
              <a:latin typeface="Comic Sans MS" panose="030F0702030302020204" pitchFamily="66" charset="0"/>
            </a:endParaRPr>
          </a:p>
          <a:p>
            <a:r>
              <a:rPr lang="en-US" dirty="0" smtClean="0">
                <a:latin typeface="Comic Sans MS" panose="030F0702030302020204" pitchFamily="66" charset="0"/>
              </a:rPr>
              <a:t>Only the </a:t>
            </a:r>
            <a:r>
              <a:rPr lang="en-US" dirty="0" smtClean="0">
                <a:solidFill>
                  <a:srgbClr val="00B0F0"/>
                </a:solidFill>
                <a:latin typeface="Comic Sans MS" panose="030F0702030302020204" pitchFamily="66" charset="0"/>
              </a:rPr>
              <a:t>Set</a:t>
            </a:r>
            <a:r>
              <a:rPr lang="en-US" dirty="0" smtClean="0">
                <a:latin typeface="Comic Sans MS" panose="030F0702030302020204" pitchFamily="66" charset="0"/>
              </a:rPr>
              <a:t>() and </a:t>
            </a:r>
            <a:r>
              <a:rPr lang="en-US" dirty="0" smtClean="0">
                <a:solidFill>
                  <a:srgbClr val="00B0F0"/>
                </a:solidFill>
                <a:latin typeface="Comic Sans MS" panose="030F0702030302020204" pitchFamily="66" charset="0"/>
              </a:rPr>
              <a:t>Get</a:t>
            </a:r>
            <a:r>
              <a:rPr lang="en-US" dirty="0" smtClean="0">
                <a:latin typeface="Comic Sans MS" panose="030F0702030302020204" pitchFamily="66" charset="0"/>
              </a:rPr>
              <a:t>() member function need to be modified.</a:t>
            </a:r>
          </a:p>
          <a:p>
            <a:endParaRPr lang="en-US" dirty="0" smtClean="0">
              <a:latin typeface="Comic Sans MS" panose="030F0702030302020204" pitchFamily="66" charset="0"/>
            </a:endParaRPr>
          </a:p>
          <a:p>
            <a:endParaRPr lang="en-US" dirty="0" smtClean="0">
              <a:latin typeface="Comic Sans MS" panose="030F0702030302020204" pitchFamily="66" charset="0"/>
            </a:endParaRPr>
          </a:p>
        </p:txBody>
      </p:sp>
    </p:spTree>
    <p:extLst>
      <p:ext uri="{BB962C8B-B14F-4D97-AF65-F5344CB8AC3E}">
        <p14:creationId xmlns:p14="http://schemas.microsoft.com/office/powerpoint/2010/main" val="14099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3" y="-10412"/>
            <a:ext cx="8520600" cy="607800"/>
          </a:xfrm>
        </p:spPr>
        <p:txBody>
          <a:bodyPr>
            <a:normAutofit fontScale="90000"/>
          </a:bodyPr>
          <a:lstStyle/>
          <a:p>
            <a:r>
              <a:rPr lang="en-US" dirty="0" err="1" smtClean="0"/>
              <a:t>BasePlusCommissionEmployee</a:t>
            </a:r>
            <a:r>
              <a:rPr lang="en-US" dirty="0" smtClean="0"/>
              <a:t> Class</a:t>
            </a:r>
            <a:endParaRPr lang="en-US" dirty="0"/>
          </a:p>
        </p:txBody>
      </p:sp>
      <p:sp>
        <p:nvSpPr>
          <p:cNvPr id="3" name="Text Placeholder 2"/>
          <p:cNvSpPr>
            <a:spLocks noGrp="1"/>
          </p:cNvSpPr>
          <p:nvPr>
            <p:ph type="body" idx="1"/>
          </p:nvPr>
        </p:nvSpPr>
        <p:spPr>
          <a:xfrm>
            <a:off x="-14123" y="597388"/>
            <a:ext cx="9231695" cy="3971487"/>
          </a:xfrm>
        </p:spPr>
        <p:txBody>
          <a:bodyPr>
            <a:normAutofit fontScale="92500" lnSpcReduction="10000"/>
          </a:bodyPr>
          <a:lstStyle/>
          <a:p>
            <a:r>
              <a:rPr lang="en-US" dirty="0" smtClean="0">
                <a:latin typeface="Comic Sans MS" panose="030F0702030302020204" pitchFamily="66" charset="0"/>
              </a:rPr>
              <a:t>Derived Class </a:t>
            </a:r>
            <a:r>
              <a:rPr lang="en-US" dirty="0" err="1">
                <a:solidFill>
                  <a:srgbClr val="0070C0"/>
                </a:solidFill>
                <a:latin typeface="Comic Sans MS" panose="030F0702030302020204" pitchFamily="66" charset="0"/>
              </a:rPr>
              <a:t>BasePlusCommissionEmployee</a:t>
            </a:r>
            <a:r>
              <a:rPr lang="en-US" dirty="0">
                <a:latin typeface="Comic Sans MS" panose="030F0702030302020204" pitchFamily="66" charset="0"/>
              </a:rPr>
              <a:t> inherits </a:t>
            </a:r>
            <a:r>
              <a:rPr lang="en-US" dirty="0" err="1">
                <a:solidFill>
                  <a:srgbClr val="0070C0"/>
                </a:solidFill>
                <a:latin typeface="Comic Sans MS" panose="030F0702030302020204" pitchFamily="66" charset="0"/>
              </a:rPr>
              <a:t>CommissionEmployee’s</a:t>
            </a:r>
            <a:r>
              <a:rPr lang="en-US" dirty="0">
                <a:latin typeface="Comic Sans MS" panose="030F0702030302020204" pitchFamily="66" charset="0"/>
              </a:rPr>
              <a:t> public </a:t>
            </a:r>
            <a:r>
              <a:rPr lang="en-US" dirty="0" smtClean="0">
                <a:latin typeface="Comic Sans MS" panose="030F0702030302020204" pitchFamily="66" charset="0"/>
              </a:rPr>
              <a:t>member functions </a:t>
            </a:r>
            <a:r>
              <a:rPr lang="en-US" dirty="0">
                <a:latin typeface="Comic Sans MS" panose="030F0702030302020204" pitchFamily="66" charset="0"/>
              </a:rPr>
              <a:t>and can access the private base-class members via the inherited member functions</a:t>
            </a:r>
            <a:r>
              <a:rPr lang="en-US" dirty="0" smtClean="0">
                <a:latin typeface="Comic Sans MS" panose="030F0702030302020204" pitchFamily="66" charset="0"/>
              </a:rPr>
              <a:t>.</a:t>
            </a:r>
          </a:p>
          <a:p>
            <a:pPr marL="114300" indent="0">
              <a:buNone/>
            </a:pPr>
            <a:endParaRPr lang="en-US" dirty="0" smtClean="0">
              <a:latin typeface="Comic Sans MS" panose="030F0702030302020204" pitchFamily="66" charset="0"/>
            </a:endParaRPr>
          </a:p>
          <a:p>
            <a:r>
              <a:rPr lang="en-US" dirty="0" smtClean="0">
                <a:latin typeface="Comic Sans MS" panose="030F0702030302020204" pitchFamily="66" charset="0"/>
              </a:rPr>
              <a:t>Member functions </a:t>
            </a:r>
            <a:r>
              <a:rPr lang="en-US" dirty="0" smtClean="0">
                <a:solidFill>
                  <a:srgbClr val="0070C0"/>
                </a:solidFill>
                <a:latin typeface="Comic Sans MS" panose="030F0702030302020204" pitchFamily="66" charset="0"/>
              </a:rPr>
              <a:t>earnings</a:t>
            </a:r>
            <a:r>
              <a:rPr lang="en-US" dirty="0" smtClean="0">
                <a:latin typeface="Comic Sans MS" panose="030F0702030302020204" pitchFamily="66" charset="0"/>
              </a:rPr>
              <a:t>() and </a:t>
            </a:r>
            <a:r>
              <a:rPr lang="en-US" dirty="0" smtClean="0">
                <a:solidFill>
                  <a:srgbClr val="0070C0"/>
                </a:solidFill>
                <a:latin typeface="Comic Sans MS" panose="030F0702030302020204" pitchFamily="66" charset="0"/>
              </a:rPr>
              <a:t>print</a:t>
            </a:r>
            <a:r>
              <a:rPr lang="en-US" dirty="0" smtClean="0">
                <a:latin typeface="Comic Sans MS" panose="030F0702030302020204" pitchFamily="66" charset="0"/>
              </a:rPr>
              <a:t>(), each </a:t>
            </a:r>
            <a:r>
              <a:rPr lang="en-US" dirty="0">
                <a:latin typeface="Comic Sans MS" panose="030F0702030302020204" pitchFamily="66" charset="0"/>
              </a:rPr>
              <a:t>invoke member function </a:t>
            </a:r>
            <a:r>
              <a:rPr lang="en-US" dirty="0" err="1">
                <a:solidFill>
                  <a:srgbClr val="0070C0"/>
                </a:solidFill>
                <a:latin typeface="Comic Sans MS" panose="030F0702030302020204" pitchFamily="66" charset="0"/>
              </a:rPr>
              <a:t>getBaseSalary</a:t>
            </a:r>
            <a:r>
              <a:rPr lang="en-US" dirty="0">
                <a:latin typeface="Comic Sans MS" panose="030F0702030302020204" pitchFamily="66" charset="0"/>
              </a:rPr>
              <a:t> to </a:t>
            </a:r>
            <a:r>
              <a:rPr lang="en-US" dirty="0" smtClean="0">
                <a:latin typeface="Comic Sans MS" panose="030F0702030302020204" pitchFamily="66" charset="0"/>
              </a:rPr>
              <a:t>obtain the </a:t>
            </a:r>
            <a:r>
              <a:rPr lang="en-US" dirty="0">
                <a:latin typeface="Comic Sans MS" panose="030F0702030302020204" pitchFamily="66" charset="0"/>
              </a:rPr>
              <a:t>base salary value, rather than accessing </a:t>
            </a:r>
            <a:r>
              <a:rPr lang="en-US" dirty="0" err="1">
                <a:solidFill>
                  <a:srgbClr val="0070C0"/>
                </a:solidFill>
                <a:latin typeface="Comic Sans MS" panose="030F0702030302020204" pitchFamily="66" charset="0"/>
              </a:rPr>
              <a:t>baseSalary</a:t>
            </a:r>
            <a:r>
              <a:rPr lang="en-US" dirty="0">
                <a:latin typeface="Comic Sans MS" panose="030F0702030302020204" pitchFamily="66" charset="0"/>
              </a:rPr>
              <a:t> directly. </a:t>
            </a:r>
            <a:endParaRPr lang="en-US" dirty="0" smtClean="0">
              <a:latin typeface="Comic Sans MS" panose="030F0702030302020204" pitchFamily="66" charset="0"/>
            </a:endParaRPr>
          </a:p>
          <a:p>
            <a:pPr marL="114300" indent="0">
              <a:buNone/>
            </a:pPr>
            <a:endParaRPr lang="en-US" dirty="0" smtClean="0">
              <a:latin typeface="Comic Sans MS" panose="030F0702030302020204" pitchFamily="66" charset="0"/>
            </a:endParaRPr>
          </a:p>
          <a:p>
            <a:r>
              <a:rPr lang="en-US" dirty="0" smtClean="0">
                <a:latin typeface="Comic Sans MS" panose="030F0702030302020204" pitchFamily="66" charset="0"/>
              </a:rPr>
              <a:t>This </a:t>
            </a:r>
            <a:r>
              <a:rPr lang="en-US" dirty="0">
                <a:solidFill>
                  <a:srgbClr val="0070C0"/>
                </a:solidFill>
                <a:latin typeface="Comic Sans MS" panose="030F0702030302020204" pitchFamily="66" charset="0"/>
              </a:rPr>
              <a:t>insulates </a:t>
            </a:r>
            <a:r>
              <a:rPr lang="en-US" dirty="0" smtClean="0">
                <a:solidFill>
                  <a:srgbClr val="0070C0"/>
                </a:solidFill>
                <a:latin typeface="Comic Sans MS" panose="030F0702030302020204" pitchFamily="66" charset="0"/>
              </a:rPr>
              <a:t>earnings </a:t>
            </a:r>
            <a:r>
              <a:rPr lang="en-US" dirty="0" smtClean="0">
                <a:latin typeface="Comic Sans MS" panose="030F0702030302020204" pitchFamily="66" charset="0"/>
              </a:rPr>
              <a:t>and </a:t>
            </a:r>
            <a:r>
              <a:rPr lang="en-US" dirty="0">
                <a:latin typeface="Comic Sans MS" panose="030F0702030302020204" pitchFamily="66" charset="0"/>
              </a:rPr>
              <a:t>print from potential changes to the implementation of data member </a:t>
            </a:r>
            <a:r>
              <a:rPr lang="en-US" dirty="0" err="1">
                <a:latin typeface="Comic Sans MS" panose="030F0702030302020204" pitchFamily="66" charset="0"/>
              </a:rPr>
              <a:t>baseSalary</a:t>
            </a:r>
            <a:r>
              <a:rPr lang="en-US" dirty="0" smtClean="0">
                <a:latin typeface="Comic Sans MS" panose="030F0702030302020204" pitchFamily="66" charset="0"/>
              </a:rPr>
              <a:t>.</a:t>
            </a:r>
          </a:p>
          <a:p>
            <a:pPr marL="114300" indent="0">
              <a:buNone/>
            </a:pPr>
            <a:endParaRPr lang="en-US" dirty="0">
              <a:latin typeface="Comic Sans MS" panose="030F0702030302020204" pitchFamily="66" charset="0"/>
            </a:endParaRPr>
          </a:p>
          <a:p>
            <a:r>
              <a:rPr lang="en-US" dirty="0">
                <a:latin typeface="Comic Sans MS" panose="030F0702030302020204" pitchFamily="66" charset="0"/>
              </a:rPr>
              <a:t>For example, if we decide to rename data member </a:t>
            </a:r>
            <a:r>
              <a:rPr lang="en-US" dirty="0" err="1">
                <a:latin typeface="Comic Sans MS" panose="030F0702030302020204" pitchFamily="66" charset="0"/>
              </a:rPr>
              <a:t>baseSalary</a:t>
            </a:r>
            <a:r>
              <a:rPr lang="en-US" dirty="0">
                <a:latin typeface="Comic Sans MS" panose="030F0702030302020204" pitchFamily="66" charset="0"/>
              </a:rPr>
              <a:t> or change its type, </a:t>
            </a:r>
            <a:r>
              <a:rPr lang="en-US" dirty="0" smtClean="0">
                <a:latin typeface="Comic Sans MS" panose="030F0702030302020204" pitchFamily="66" charset="0"/>
              </a:rPr>
              <a:t>only member </a:t>
            </a:r>
            <a:r>
              <a:rPr lang="en-US" dirty="0">
                <a:latin typeface="Comic Sans MS" panose="030F0702030302020204" pitchFamily="66" charset="0"/>
              </a:rPr>
              <a:t>functions </a:t>
            </a:r>
            <a:r>
              <a:rPr lang="en-US" dirty="0" err="1">
                <a:latin typeface="Comic Sans MS" panose="030F0702030302020204" pitchFamily="66" charset="0"/>
              </a:rPr>
              <a:t>setBaseSalary</a:t>
            </a:r>
            <a:r>
              <a:rPr lang="en-US" dirty="0">
                <a:latin typeface="Comic Sans MS" panose="030F0702030302020204" pitchFamily="66" charset="0"/>
              </a:rPr>
              <a:t> and </a:t>
            </a:r>
            <a:r>
              <a:rPr lang="en-US" dirty="0" err="1">
                <a:latin typeface="Comic Sans MS" panose="030F0702030302020204" pitchFamily="66" charset="0"/>
              </a:rPr>
              <a:t>getBaseSalary</a:t>
            </a:r>
            <a:r>
              <a:rPr lang="en-US" dirty="0">
                <a:latin typeface="Comic Sans MS" panose="030F0702030302020204" pitchFamily="66" charset="0"/>
              </a:rPr>
              <a:t> will need to change.</a:t>
            </a:r>
            <a:endParaRPr lang="en-US" dirty="0">
              <a:latin typeface="Comic Sans MS" panose="030F0702030302020204" pitchFamily="66" charset="0"/>
            </a:endParaRPr>
          </a:p>
        </p:txBody>
      </p:sp>
    </p:spTree>
    <p:extLst>
      <p:ext uri="{BB962C8B-B14F-4D97-AF65-F5344CB8AC3E}">
        <p14:creationId xmlns:p14="http://schemas.microsoft.com/office/powerpoint/2010/main" val="4071089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4" y="31628"/>
            <a:ext cx="8520600" cy="893281"/>
          </a:xfrm>
        </p:spPr>
        <p:txBody>
          <a:bodyPr>
            <a:normAutofit/>
          </a:bodyPr>
          <a:lstStyle/>
          <a:p>
            <a:r>
              <a:rPr lang="en-US" sz="2400" dirty="0" err="1"/>
              <a:t>BasePlusCommissionEmployee</a:t>
            </a:r>
            <a:r>
              <a:rPr lang="en-US" sz="2400" dirty="0"/>
              <a:t> </a:t>
            </a:r>
            <a:r>
              <a:rPr lang="en-US" sz="2400" i="1" dirty="0"/>
              <a:t>Member </a:t>
            </a:r>
            <a:r>
              <a:rPr lang="en-US" sz="2400" i="1" dirty="0" smtClean="0"/>
              <a:t>Function </a:t>
            </a:r>
            <a:r>
              <a:rPr lang="en-US" sz="2400" dirty="0" smtClean="0"/>
              <a:t>earnings</a:t>
            </a:r>
            <a:endParaRPr lang="en-US" sz="2400" dirty="0"/>
          </a:p>
        </p:txBody>
      </p:sp>
      <p:sp>
        <p:nvSpPr>
          <p:cNvPr id="3" name="Text Placeholder 2"/>
          <p:cNvSpPr>
            <a:spLocks noGrp="1"/>
          </p:cNvSpPr>
          <p:nvPr>
            <p:ph type="body" idx="1"/>
          </p:nvPr>
        </p:nvSpPr>
        <p:spPr>
          <a:xfrm>
            <a:off x="48942" y="483637"/>
            <a:ext cx="9095058" cy="4414183"/>
          </a:xfrm>
        </p:spPr>
        <p:txBody>
          <a:bodyPr>
            <a:normAutofit fontScale="85000" lnSpcReduction="10000"/>
          </a:bodyPr>
          <a:lstStyle/>
          <a:p>
            <a:r>
              <a:rPr lang="en-US" sz="1700" dirty="0">
                <a:solidFill>
                  <a:srgbClr val="0070C0"/>
                </a:solidFill>
                <a:latin typeface="Comic Sans MS" panose="030F0702030302020204" pitchFamily="66" charset="0"/>
              </a:rPr>
              <a:t>Class </a:t>
            </a:r>
            <a:r>
              <a:rPr lang="en-US" sz="1700" dirty="0" err="1" smtClean="0">
                <a:solidFill>
                  <a:srgbClr val="0070C0"/>
                </a:solidFill>
                <a:latin typeface="Comic Sans MS" panose="030F0702030302020204" pitchFamily="66" charset="0"/>
              </a:rPr>
              <a:t>BasePlusCommissionEmployee’s</a:t>
            </a:r>
            <a:r>
              <a:rPr lang="en-US" sz="1700" dirty="0">
                <a:solidFill>
                  <a:srgbClr val="0070C0"/>
                </a:solidFill>
                <a:latin typeface="Comic Sans MS" panose="030F0702030302020204" pitchFamily="66" charset="0"/>
              </a:rPr>
              <a:t> </a:t>
            </a:r>
            <a:r>
              <a:rPr lang="en-US" sz="1700" dirty="0" smtClean="0">
                <a:solidFill>
                  <a:srgbClr val="0070C0"/>
                </a:solidFill>
                <a:latin typeface="Comic Sans MS" panose="030F0702030302020204" pitchFamily="66" charset="0"/>
              </a:rPr>
              <a:t>version </a:t>
            </a:r>
            <a:r>
              <a:rPr lang="en-US" sz="1700" dirty="0">
                <a:solidFill>
                  <a:srgbClr val="0070C0"/>
                </a:solidFill>
                <a:latin typeface="Comic Sans MS" panose="030F0702030302020204" pitchFamily="66" charset="0"/>
              </a:rPr>
              <a:t>of earnings obtains the portion of the employee’s earnings </a:t>
            </a:r>
            <a:r>
              <a:rPr lang="en-US" sz="1700" dirty="0" smtClean="0">
                <a:solidFill>
                  <a:srgbClr val="0070C0"/>
                </a:solidFill>
                <a:latin typeface="Comic Sans MS" panose="030F0702030302020204" pitchFamily="66" charset="0"/>
              </a:rPr>
              <a:t>based on </a:t>
            </a:r>
            <a:r>
              <a:rPr lang="en-US" sz="1700" dirty="0">
                <a:solidFill>
                  <a:srgbClr val="0070C0"/>
                </a:solidFill>
                <a:latin typeface="Comic Sans MS" panose="030F0702030302020204" pitchFamily="66" charset="0"/>
              </a:rPr>
              <a:t>commission alone by calling base-class </a:t>
            </a:r>
            <a:r>
              <a:rPr lang="en-US" sz="1700" dirty="0" err="1">
                <a:solidFill>
                  <a:srgbClr val="0070C0"/>
                </a:solidFill>
                <a:latin typeface="Comic Sans MS" panose="030F0702030302020204" pitchFamily="66" charset="0"/>
              </a:rPr>
              <a:t>CommissionEmployee’s</a:t>
            </a:r>
            <a:r>
              <a:rPr lang="en-US" sz="1700" dirty="0">
                <a:solidFill>
                  <a:srgbClr val="0070C0"/>
                </a:solidFill>
                <a:latin typeface="Comic Sans MS" panose="030F0702030302020204" pitchFamily="66" charset="0"/>
              </a:rPr>
              <a:t> earnings function </a:t>
            </a:r>
            <a:r>
              <a:rPr lang="en-US" sz="1700" dirty="0" smtClean="0">
                <a:solidFill>
                  <a:srgbClr val="0070C0"/>
                </a:solidFill>
                <a:latin typeface="Comic Sans MS" panose="030F0702030302020204" pitchFamily="66" charset="0"/>
              </a:rPr>
              <a:t>with the </a:t>
            </a:r>
            <a:r>
              <a:rPr lang="en-US" sz="1700" dirty="0">
                <a:solidFill>
                  <a:srgbClr val="0070C0"/>
                </a:solidFill>
                <a:latin typeface="Comic Sans MS" panose="030F0702030302020204" pitchFamily="66" charset="0"/>
              </a:rPr>
              <a:t>expression </a:t>
            </a:r>
            <a:r>
              <a:rPr lang="en-US" sz="1700" dirty="0" err="1">
                <a:solidFill>
                  <a:srgbClr val="0070C0"/>
                </a:solidFill>
                <a:latin typeface="Comic Sans MS" panose="030F0702030302020204" pitchFamily="66" charset="0"/>
              </a:rPr>
              <a:t>CommissionEmployee</a:t>
            </a:r>
            <a:r>
              <a:rPr lang="en-US" sz="1700" dirty="0">
                <a:solidFill>
                  <a:srgbClr val="0070C0"/>
                </a:solidFill>
                <a:latin typeface="Comic Sans MS" panose="030F0702030302020204" pitchFamily="66" charset="0"/>
              </a:rPr>
              <a:t>::earnings</a:t>
            </a:r>
            <a:r>
              <a:rPr lang="en-US" sz="1700" dirty="0" smtClean="0">
                <a:solidFill>
                  <a:srgbClr val="0070C0"/>
                </a:solidFill>
                <a:latin typeface="Comic Sans MS" panose="030F0702030302020204" pitchFamily="66" charset="0"/>
              </a:rPr>
              <a:t>().</a:t>
            </a:r>
          </a:p>
          <a:p>
            <a:pPr marL="114300" indent="0">
              <a:buNone/>
            </a:pPr>
            <a:endParaRPr lang="en-US" sz="1700" dirty="0" smtClean="0">
              <a:solidFill>
                <a:srgbClr val="0070C0"/>
              </a:solidFill>
              <a:latin typeface="Comic Sans MS" panose="030F0702030302020204" pitchFamily="66" charset="0"/>
            </a:endParaRPr>
          </a:p>
          <a:p>
            <a:r>
              <a:rPr lang="en-US" sz="1700" dirty="0" smtClean="0">
                <a:solidFill>
                  <a:srgbClr val="0070C0"/>
                </a:solidFill>
                <a:latin typeface="Comic Sans MS" panose="030F0702030302020204" pitchFamily="66" charset="0"/>
              </a:rPr>
              <a:t> </a:t>
            </a:r>
            <a:r>
              <a:rPr lang="en-US" sz="1700" dirty="0" err="1" smtClean="0">
                <a:solidFill>
                  <a:srgbClr val="0070C0"/>
                </a:solidFill>
                <a:latin typeface="Comic Sans MS" panose="030F0702030302020204" pitchFamily="66" charset="0"/>
              </a:rPr>
              <a:t>BasePlus-CommissionEmployee’s</a:t>
            </a:r>
            <a:r>
              <a:rPr lang="en-US" sz="1700" dirty="0" smtClean="0">
                <a:solidFill>
                  <a:srgbClr val="0070C0"/>
                </a:solidFill>
                <a:latin typeface="Comic Sans MS" panose="030F0702030302020204" pitchFamily="66" charset="0"/>
              </a:rPr>
              <a:t> </a:t>
            </a:r>
            <a:r>
              <a:rPr lang="en-US" sz="1700" dirty="0">
                <a:solidFill>
                  <a:srgbClr val="0070C0"/>
                </a:solidFill>
                <a:latin typeface="Comic Sans MS" panose="030F0702030302020204" pitchFamily="66" charset="0"/>
              </a:rPr>
              <a:t>earnings function then adds the base salary to this value to </a:t>
            </a:r>
            <a:r>
              <a:rPr lang="en-US" sz="1700" dirty="0" smtClean="0">
                <a:solidFill>
                  <a:srgbClr val="0070C0"/>
                </a:solidFill>
                <a:latin typeface="Comic Sans MS" panose="030F0702030302020204" pitchFamily="66" charset="0"/>
              </a:rPr>
              <a:t>calculate the </a:t>
            </a:r>
            <a:r>
              <a:rPr lang="en-US" sz="1700" dirty="0">
                <a:solidFill>
                  <a:srgbClr val="0070C0"/>
                </a:solidFill>
                <a:latin typeface="Comic Sans MS" panose="030F0702030302020204" pitchFamily="66" charset="0"/>
              </a:rPr>
              <a:t>total earnings of the </a:t>
            </a:r>
            <a:r>
              <a:rPr lang="en-US" sz="1700" dirty="0" smtClean="0">
                <a:solidFill>
                  <a:srgbClr val="0070C0"/>
                </a:solidFill>
                <a:latin typeface="Comic Sans MS" panose="030F0702030302020204" pitchFamily="66" charset="0"/>
              </a:rPr>
              <a:t>employee</a:t>
            </a:r>
          </a:p>
          <a:p>
            <a:pPr marL="114300" indent="0">
              <a:buNone/>
            </a:pPr>
            <a:endParaRPr lang="en-US" sz="1700" dirty="0" smtClean="0">
              <a:solidFill>
                <a:srgbClr val="0070C0"/>
              </a:solidFill>
              <a:latin typeface="Comic Sans MS" panose="030F0702030302020204" pitchFamily="66" charset="0"/>
            </a:endParaRPr>
          </a:p>
          <a:p>
            <a:r>
              <a:rPr lang="en-US" sz="1700" dirty="0">
                <a:solidFill>
                  <a:srgbClr val="0070C0"/>
                </a:solidFill>
                <a:latin typeface="Comic Sans MS" panose="030F0702030302020204" pitchFamily="66" charset="0"/>
              </a:rPr>
              <a:t>S</a:t>
            </a:r>
            <a:r>
              <a:rPr lang="en-US" sz="1700" dirty="0" smtClean="0">
                <a:solidFill>
                  <a:srgbClr val="0070C0"/>
                </a:solidFill>
                <a:latin typeface="Comic Sans MS" panose="030F0702030302020204" pitchFamily="66" charset="0"/>
              </a:rPr>
              <a:t>yntax </a:t>
            </a:r>
            <a:r>
              <a:rPr lang="en-US" sz="1700" dirty="0">
                <a:solidFill>
                  <a:srgbClr val="0070C0"/>
                </a:solidFill>
                <a:latin typeface="Comic Sans MS" panose="030F0702030302020204" pitchFamily="66" charset="0"/>
              </a:rPr>
              <a:t>used to invoke a redefined </a:t>
            </a:r>
            <a:r>
              <a:rPr lang="en-US" sz="1700" dirty="0" err="1" smtClean="0">
                <a:solidFill>
                  <a:srgbClr val="0070C0"/>
                </a:solidFill>
                <a:latin typeface="Comic Sans MS" panose="030F0702030302020204" pitchFamily="66" charset="0"/>
              </a:rPr>
              <a:t>baseclass</a:t>
            </a:r>
            <a:r>
              <a:rPr lang="en-US" sz="1700" dirty="0">
                <a:solidFill>
                  <a:srgbClr val="0070C0"/>
                </a:solidFill>
                <a:latin typeface="Comic Sans MS" panose="030F0702030302020204" pitchFamily="66" charset="0"/>
              </a:rPr>
              <a:t> </a:t>
            </a:r>
            <a:r>
              <a:rPr lang="en-US" sz="1700" dirty="0" smtClean="0">
                <a:solidFill>
                  <a:srgbClr val="0070C0"/>
                </a:solidFill>
                <a:latin typeface="Comic Sans MS" panose="030F0702030302020204" pitchFamily="66" charset="0"/>
              </a:rPr>
              <a:t>member </a:t>
            </a:r>
            <a:r>
              <a:rPr lang="en-US" sz="1700" dirty="0">
                <a:solidFill>
                  <a:srgbClr val="0070C0"/>
                </a:solidFill>
                <a:latin typeface="Comic Sans MS" panose="030F0702030302020204" pitchFamily="66" charset="0"/>
              </a:rPr>
              <a:t>function from a derived class—place the base-class name and the scope </a:t>
            </a:r>
            <a:r>
              <a:rPr lang="en-US" sz="1700" dirty="0" smtClean="0">
                <a:solidFill>
                  <a:srgbClr val="0070C0"/>
                </a:solidFill>
                <a:latin typeface="Comic Sans MS" panose="030F0702030302020204" pitchFamily="66" charset="0"/>
              </a:rPr>
              <a:t>resolution operator </a:t>
            </a:r>
            <a:r>
              <a:rPr lang="en-US" sz="1700" dirty="0">
                <a:solidFill>
                  <a:srgbClr val="0070C0"/>
                </a:solidFill>
                <a:latin typeface="Comic Sans MS" panose="030F0702030302020204" pitchFamily="66" charset="0"/>
              </a:rPr>
              <a:t>(::) before the base-class member-function name</a:t>
            </a:r>
            <a:r>
              <a:rPr lang="en-US" sz="1700" dirty="0" smtClean="0">
                <a:solidFill>
                  <a:srgbClr val="0070C0"/>
                </a:solidFill>
                <a:latin typeface="Comic Sans MS" panose="030F0702030302020204" pitchFamily="66" charset="0"/>
              </a:rPr>
              <a:t>.</a:t>
            </a:r>
          </a:p>
          <a:p>
            <a:pPr marL="114300" indent="0">
              <a:buNone/>
            </a:pPr>
            <a:endParaRPr lang="en-US" sz="1700" dirty="0" smtClean="0">
              <a:solidFill>
                <a:srgbClr val="0070C0"/>
              </a:solidFill>
              <a:latin typeface="Comic Sans MS" panose="030F0702030302020204" pitchFamily="66" charset="0"/>
            </a:endParaRPr>
          </a:p>
          <a:p>
            <a:r>
              <a:rPr lang="en-US" dirty="0">
                <a:solidFill>
                  <a:srgbClr val="0070C0"/>
                </a:solidFill>
                <a:latin typeface="Comic Sans MS" panose="030F0702030302020204" pitchFamily="66" charset="0"/>
              </a:rPr>
              <a:t>This </a:t>
            </a:r>
            <a:r>
              <a:rPr lang="en-US" dirty="0" smtClean="0">
                <a:solidFill>
                  <a:srgbClr val="0070C0"/>
                </a:solidFill>
                <a:latin typeface="Comic Sans MS" panose="030F0702030302020204" pitchFamily="66" charset="0"/>
              </a:rPr>
              <a:t>member-function invocation </a:t>
            </a:r>
            <a:r>
              <a:rPr lang="en-US" dirty="0">
                <a:solidFill>
                  <a:srgbClr val="0070C0"/>
                </a:solidFill>
                <a:latin typeface="Comic Sans MS" panose="030F0702030302020204" pitchFamily="66" charset="0"/>
              </a:rPr>
              <a:t>is a good software engineering </a:t>
            </a:r>
            <a:r>
              <a:rPr lang="en-US" dirty="0" smtClean="0">
                <a:solidFill>
                  <a:srgbClr val="0070C0"/>
                </a:solidFill>
                <a:latin typeface="Comic Sans MS" panose="030F0702030302020204" pitchFamily="66" charset="0"/>
              </a:rPr>
              <a:t>practice</a:t>
            </a:r>
            <a:endParaRPr lang="en-US" dirty="0">
              <a:solidFill>
                <a:srgbClr val="0070C0"/>
              </a:solidFill>
              <a:latin typeface="Comic Sans MS" panose="030F0702030302020204" pitchFamily="66" charset="0"/>
            </a:endParaRPr>
          </a:p>
          <a:p>
            <a:pPr marL="114300" indent="0">
              <a:buNone/>
            </a:pPr>
            <a:endParaRPr lang="en-US" dirty="0" smtClean="0">
              <a:solidFill>
                <a:srgbClr val="0070C0"/>
              </a:solidFill>
              <a:latin typeface="Comic Sans MS" panose="030F0702030302020204" pitchFamily="66" charset="0"/>
            </a:endParaRPr>
          </a:p>
          <a:p>
            <a:r>
              <a:rPr lang="en-US" dirty="0">
                <a:solidFill>
                  <a:srgbClr val="0070C0"/>
                </a:solidFill>
                <a:latin typeface="Comic Sans MS" panose="030F0702030302020204" pitchFamily="66" charset="0"/>
              </a:rPr>
              <a:t>I</a:t>
            </a:r>
            <a:r>
              <a:rPr lang="en-US" dirty="0" smtClean="0">
                <a:solidFill>
                  <a:srgbClr val="0070C0"/>
                </a:solidFill>
                <a:latin typeface="Comic Sans MS" panose="030F0702030302020204" pitchFamily="66" charset="0"/>
              </a:rPr>
              <a:t>f </a:t>
            </a:r>
            <a:r>
              <a:rPr lang="en-US" dirty="0">
                <a:solidFill>
                  <a:srgbClr val="0070C0"/>
                </a:solidFill>
                <a:latin typeface="Comic Sans MS" panose="030F0702030302020204" pitchFamily="66" charset="0"/>
              </a:rPr>
              <a:t>an </a:t>
            </a:r>
            <a:r>
              <a:rPr lang="en-US" dirty="0" smtClean="0">
                <a:solidFill>
                  <a:srgbClr val="0070C0"/>
                </a:solidFill>
                <a:latin typeface="Comic Sans MS" panose="030F0702030302020204" pitchFamily="66" charset="0"/>
              </a:rPr>
              <a:t>object’s member </a:t>
            </a:r>
            <a:r>
              <a:rPr lang="en-US" dirty="0">
                <a:solidFill>
                  <a:srgbClr val="0070C0"/>
                </a:solidFill>
                <a:latin typeface="Comic Sans MS" panose="030F0702030302020204" pitchFamily="66" charset="0"/>
              </a:rPr>
              <a:t>function performs the actions needed by another object, we should call that </a:t>
            </a:r>
            <a:r>
              <a:rPr lang="en-US" dirty="0" smtClean="0">
                <a:solidFill>
                  <a:srgbClr val="0070C0"/>
                </a:solidFill>
                <a:latin typeface="Comic Sans MS" panose="030F0702030302020204" pitchFamily="66" charset="0"/>
              </a:rPr>
              <a:t>member function </a:t>
            </a:r>
            <a:r>
              <a:rPr lang="en-US" dirty="0">
                <a:solidFill>
                  <a:srgbClr val="0070C0"/>
                </a:solidFill>
                <a:latin typeface="Comic Sans MS" panose="030F0702030302020204" pitchFamily="66" charset="0"/>
              </a:rPr>
              <a:t>rather than duplicating its code body</a:t>
            </a:r>
            <a:r>
              <a:rPr lang="en-US" dirty="0" smtClean="0">
                <a:solidFill>
                  <a:srgbClr val="0070C0"/>
                </a:solidFill>
                <a:latin typeface="Comic Sans MS" panose="030F0702030302020204" pitchFamily="66" charset="0"/>
              </a:rPr>
              <a:t>.</a:t>
            </a:r>
          </a:p>
          <a:p>
            <a:pPr marL="114300" indent="0">
              <a:buNone/>
            </a:pPr>
            <a:endParaRPr lang="en-US" dirty="0" smtClean="0">
              <a:solidFill>
                <a:srgbClr val="0070C0"/>
              </a:solidFill>
              <a:latin typeface="Comic Sans MS" panose="030F0702030302020204" pitchFamily="66" charset="0"/>
            </a:endParaRPr>
          </a:p>
          <a:p>
            <a:r>
              <a:rPr lang="en-US" dirty="0" smtClean="0">
                <a:solidFill>
                  <a:srgbClr val="0070C0"/>
                </a:solidFill>
                <a:latin typeface="Comic Sans MS" panose="030F0702030302020204" pitchFamily="66" charset="0"/>
              </a:rPr>
              <a:t>By </a:t>
            </a:r>
            <a:r>
              <a:rPr lang="en-US" dirty="0">
                <a:solidFill>
                  <a:srgbClr val="0070C0"/>
                </a:solidFill>
                <a:latin typeface="Comic Sans MS" panose="030F0702030302020204" pitchFamily="66" charset="0"/>
              </a:rPr>
              <a:t>having </a:t>
            </a:r>
            <a:r>
              <a:rPr lang="en-US" dirty="0" err="1" smtClean="0">
                <a:solidFill>
                  <a:srgbClr val="0070C0"/>
                </a:solidFill>
                <a:latin typeface="Comic Sans MS" panose="030F0702030302020204" pitchFamily="66" charset="0"/>
              </a:rPr>
              <a:t>BasePlusCommissionEmployee’s</a:t>
            </a:r>
            <a:r>
              <a:rPr lang="en-US" dirty="0" smtClean="0">
                <a:solidFill>
                  <a:srgbClr val="0070C0"/>
                </a:solidFill>
                <a:latin typeface="Comic Sans MS" panose="030F0702030302020204" pitchFamily="66" charset="0"/>
              </a:rPr>
              <a:t> earnings </a:t>
            </a:r>
            <a:r>
              <a:rPr lang="en-US" dirty="0">
                <a:solidFill>
                  <a:srgbClr val="0070C0"/>
                </a:solidFill>
                <a:latin typeface="Comic Sans MS" panose="030F0702030302020204" pitchFamily="66" charset="0"/>
              </a:rPr>
              <a:t>function invoke </a:t>
            </a:r>
            <a:r>
              <a:rPr lang="en-US" dirty="0" err="1">
                <a:solidFill>
                  <a:srgbClr val="0070C0"/>
                </a:solidFill>
                <a:latin typeface="Comic Sans MS" panose="030F0702030302020204" pitchFamily="66" charset="0"/>
              </a:rPr>
              <a:t>CommissionEmployee’s</a:t>
            </a:r>
            <a:r>
              <a:rPr lang="en-US" dirty="0">
                <a:solidFill>
                  <a:srgbClr val="0070C0"/>
                </a:solidFill>
                <a:latin typeface="Comic Sans MS" panose="030F0702030302020204" pitchFamily="66" charset="0"/>
              </a:rPr>
              <a:t> earnings function to </a:t>
            </a:r>
            <a:r>
              <a:rPr lang="en-US" dirty="0" smtClean="0">
                <a:solidFill>
                  <a:srgbClr val="0070C0"/>
                </a:solidFill>
                <a:latin typeface="Comic Sans MS" panose="030F0702030302020204" pitchFamily="66" charset="0"/>
              </a:rPr>
              <a:t>calculate part </a:t>
            </a:r>
            <a:r>
              <a:rPr lang="en-US" dirty="0">
                <a:solidFill>
                  <a:srgbClr val="0070C0"/>
                </a:solidFill>
                <a:latin typeface="Comic Sans MS" panose="030F0702030302020204" pitchFamily="66" charset="0"/>
              </a:rPr>
              <a:t>of a </a:t>
            </a:r>
            <a:r>
              <a:rPr lang="en-US" dirty="0" err="1">
                <a:solidFill>
                  <a:srgbClr val="0070C0"/>
                </a:solidFill>
                <a:latin typeface="Comic Sans MS" panose="030F0702030302020204" pitchFamily="66" charset="0"/>
              </a:rPr>
              <a:t>BasePlusCommissionEmployee</a:t>
            </a:r>
            <a:r>
              <a:rPr lang="en-US" dirty="0">
                <a:solidFill>
                  <a:srgbClr val="0070C0"/>
                </a:solidFill>
                <a:latin typeface="Comic Sans MS" panose="030F0702030302020204" pitchFamily="66" charset="0"/>
              </a:rPr>
              <a:t> object’s earnings, we avoid duplicating the </a:t>
            </a:r>
            <a:r>
              <a:rPr lang="en-US" dirty="0" smtClean="0">
                <a:solidFill>
                  <a:srgbClr val="0070C0"/>
                </a:solidFill>
                <a:latin typeface="Comic Sans MS" panose="030F0702030302020204" pitchFamily="66" charset="0"/>
              </a:rPr>
              <a:t>code and </a:t>
            </a:r>
            <a:r>
              <a:rPr lang="en-US" dirty="0">
                <a:solidFill>
                  <a:srgbClr val="0070C0"/>
                </a:solidFill>
                <a:latin typeface="Comic Sans MS" panose="030F0702030302020204" pitchFamily="66" charset="0"/>
              </a:rPr>
              <a:t>reduce code-maintenance problems.</a:t>
            </a:r>
            <a:endParaRPr lang="en-US" sz="1700" dirty="0">
              <a:solidFill>
                <a:srgbClr val="0070C0"/>
              </a:solidFill>
              <a:latin typeface="Comic Sans MS" panose="030F0702030302020204" pitchFamily="66" charset="0"/>
            </a:endParaRPr>
          </a:p>
        </p:txBody>
      </p:sp>
    </p:spTree>
    <p:extLst>
      <p:ext uri="{BB962C8B-B14F-4D97-AF65-F5344CB8AC3E}">
        <p14:creationId xmlns:p14="http://schemas.microsoft.com/office/powerpoint/2010/main" val="1566324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09" y="-10412"/>
            <a:ext cx="8520600" cy="607800"/>
          </a:xfrm>
        </p:spPr>
        <p:txBody>
          <a:bodyPr>
            <a:normAutofit fontScale="90000"/>
          </a:bodyPr>
          <a:lstStyle/>
          <a:p>
            <a:r>
              <a:rPr lang="en-US" dirty="0" err="1"/>
              <a:t>BasePlusCommissionEmployee</a:t>
            </a:r>
            <a:r>
              <a:rPr lang="en-US" dirty="0"/>
              <a:t> </a:t>
            </a:r>
            <a:r>
              <a:rPr lang="en-US" i="1" dirty="0"/>
              <a:t>Member Function </a:t>
            </a:r>
            <a:r>
              <a:rPr lang="en-US" dirty="0"/>
              <a:t>print</a:t>
            </a:r>
            <a:endParaRPr lang="en-US" dirty="0"/>
          </a:p>
        </p:txBody>
      </p:sp>
      <p:sp>
        <p:nvSpPr>
          <p:cNvPr id="3" name="Text Placeholder 2"/>
          <p:cNvSpPr>
            <a:spLocks noGrp="1"/>
          </p:cNvSpPr>
          <p:nvPr>
            <p:ph type="body" idx="1"/>
          </p:nvPr>
        </p:nvSpPr>
        <p:spPr>
          <a:xfrm>
            <a:off x="17409" y="597388"/>
            <a:ext cx="9126591" cy="4363495"/>
          </a:xfrm>
        </p:spPr>
        <p:txBody>
          <a:bodyPr>
            <a:normAutofit/>
          </a:bodyPr>
          <a:lstStyle/>
          <a:p>
            <a:r>
              <a:rPr lang="en-US" sz="1600" dirty="0" err="1">
                <a:solidFill>
                  <a:srgbClr val="0070C0"/>
                </a:solidFill>
                <a:latin typeface="Comic Sans MS" panose="030F0702030302020204" pitchFamily="66" charset="0"/>
              </a:rPr>
              <a:t>BasePlusCommissionEmployee’s</a:t>
            </a:r>
            <a:r>
              <a:rPr lang="en-US" sz="1600" dirty="0">
                <a:solidFill>
                  <a:srgbClr val="0070C0"/>
                </a:solidFill>
                <a:latin typeface="Comic Sans MS" panose="030F0702030302020204" pitchFamily="66" charset="0"/>
              </a:rPr>
              <a:t> print function </a:t>
            </a:r>
            <a:r>
              <a:rPr lang="en-US" sz="1600" dirty="0" smtClean="0">
                <a:solidFill>
                  <a:srgbClr val="0070C0"/>
                </a:solidFill>
                <a:latin typeface="Comic Sans MS" panose="030F0702030302020204" pitchFamily="66" charset="0"/>
              </a:rPr>
              <a:t> redefines class </a:t>
            </a:r>
            <a:r>
              <a:rPr lang="en-US" sz="1600" dirty="0" err="1" smtClean="0">
                <a:solidFill>
                  <a:srgbClr val="0070C0"/>
                </a:solidFill>
                <a:latin typeface="Comic Sans MS" panose="030F0702030302020204" pitchFamily="66" charset="0"/>
              </a:rPr>
              <a:t>CommissionEmployee’s</a:t>
            </a:r>
            <a:r>
              <a:rPr lang="en-US" sz="1600" dirty="0" smtClean="0">
                <a:solidFill>
                  <a:srgbClr val="0070C0"/>
                </a:solidFill>
                <a:latin typeface="Comic Sans MS" panose="030F0702030302020204" pitchFamily="66" charset="0"/>
              </a:rPr>
              <a:t> </a:t>
            </a:r>
            <a:r>
              <a:rPr lang="en-US" sz="1600" dirty="0">
                <a:solidFill>
                  <a:srgbClr val="0070C0"/>
                </a:solidFill>
                <a:latin typeface="Comic Sans MS" panose="030F0702030302020204" pitchFamily="66" charset="0"/>
              </a:rPr>
              <a:t>print function </a:t>
            </a:r>
            <a:r>
              <a:rPr lang="en-US" sz="1600" dirty="0" smtClean="0">
                <a:solidFill>
                  <a:srgbClr val="0070C0"/>
                </a:solidFill>
                <a:latin typeface="Comic Sans MS" panose="030F0702030302020204" pitchFamily="66" charset="0"/>
              </a:rPr>
              <a:t> </a:t>
            </a:r>
            <a:r>
              <a:rPr lang="en-US" sz="1600" dirty="0">
                <a:solidFill>
                  <a:srgbClr val="0070C0"/>
                </a:solidFill>
                <a:latin typeface="Comic Sans MS" panose="030F0702030302020204" pitchFamily="66" charset="0"/>
              </a:rPr>
              <a:t>to output the </a:t>
            </a:r>
            <a:r>
              <a:rPr lang="en-US" sz="1600" dirty="0" smtClean="0">
                <a:solidFill>
                  <a:srgbClr val="0070C0"/>
                </a:solidFill>
                <a:latin typeface="Comic Sans MS" panose="030F0702030302020204" pitchFamily="66" charset="0"/>
              </a:rPr>
              <a:t>appropriate </a:t>
            </a:r>
            <a:r>
              <a:rPr lang="en-US" sz="1600" dirty="0">
                <a:solidFill>
                  <a:srgbClr val="0070C0"/>
                </a:solidFill>
                <a:latin typeface="Comic Sans MS" panose="030F0702030302020204" pitchFamily="66" charset="0"/>
              </a:rPr>
              <a:t>base-salaried commission employee </a:t>
            </a:r>
            <a:r>
              <a:rPr lang="en-US" sz="1600" dirty="0" smtClean="0">
                <a:solidFill>
                  <a:srgbClr val="0070C0"/>
                </a:solidFill>
                <a:latin typeface="Comic Sans MS" panose="030F0702030302020204" pitchFamily="66" charset="0"/>
              </a:rPr>
              <a:t>information</a:t>
            </a:r>
          </a:p>
          <a:p>
            <a:pPr marL="114300" indent="0">
              <a:buNone/>
            </a:pPr>
            <a:endParaRPr lang="en-US" sz="1600" dirty="0" smtClean="0">
              <a:solidFill>
                <a:srgbClr val="0070C0"/>
              </a:solidFill>
              <a:latin typeface="Comic Sans MS" panose="030F0702030302020204" pitchFamily="66" charset="0"/>
            </a:endParaRPr>
          </a:p>
          <a:p>
            <a:r>
              <a:rPr lang="en-US" sz="1600" dirty="0">
                <a:solidFill>
                  <a:srgbClr val="0070C0"/>
                </a:solidFill>
                <a:latin typeface="Comic Sans MS" panose="030F0702030302020204" pitchFamily="66" charset="0"/>
              </a:rPr>
              <a:t>The new version displays part </a:t>
            </a:r>
            <a:r>
              <a:rPr lang="en-US" sz="1600" dirty="0" smtClean="0">
                <a:solidFill>
                  <a:srgbClr val="0070C0"/>
                </a:solidFill>
                <a:latin typeface="Comic Sans MS" panose="030F0702030302020204" pitchFamily="66" charset="0"/>
              </a:rPr>
              <a:t>of a </a:t>
            </a:r>
            <a:r>
              <a:rPr lang="en-US" sz="1600" dirty="0" err="1">
                <a:solidFill>
                  <a:srgbClr val="0070C0"/>
                </a:solidFill>
                <a:latin typeface="Comic Sans MS" panose="030F0702030302020204" pitchFamily="66" charset="0"/>
              </a:rPr>
              <a:t>BasePlusCommissionEmployee</a:t>
            </a:r>
            <a:r>
              <a:rPr lang="en-US" sz="1600" dirty="0">
                <a:solidFill>
                  <a:srgbClr val="0070C0"/>
                </a:solidFill>
                <a:latin typeface="Comic Sans MS" panose="030F0702030302020204" pitchFamily="66" charset="0"/>
              </a:rPr>
              <a:t> object’s information (i.e., the string "commission </a:t>
            </a:r>
            <a:r>
              <a:rPr lang="en-US" sz="1600" dirty="0" smtClean="0">
                <a:solidFill>
                  <a:srgbClr val="0070C0"/>
                </a:solidFill>
                <a:latin typeface="Comic Sans MS" panose="030F0702030302020204" pitchFamily="66" charset="0"/>
              </a:rPr>
              <a:t>employee“ and </a:t>
            </a:r>
            <a:r>
              <a:rPr lang="en-US" sz="1600" dirty="0">
                <a:solidFill>
                  <a:srgbClr val="0070C0"/>
                </a:solidFill>
                <a:latin typeface="Comic Sans MS" panose="030F0702030302020204" pitchFamily="66" charset="0"/>
              </a:rPr>
              <a:t>the values of class </a:t>
            </a:r>
            <a:r>
              <a:rPr lang="en-US" sz="1600" dirty="0" err="1">
                <a:solidFill>
                  <a:srgbClr val="0070C0"/>
                </a:solidFill>
                <a:latin typeface="Comic Sans MS" panose="030F0702030302020204" pitchFamily="66" charset="0"/>
              </a:rPr>
              <a:t>CommissionEmployee’s</a:t>
            </a:r>
            <a:r>
              <a:rPr lang="en-US" sz="1600" dirty="0">
                <a:solidFill>
                  <a:srgbClr val="0070C0"/>
                </a:solidFill>
                <a:latin typeface="Comic Sans MS" panose="030F0702030302020204" pitchFamily="66" charset="0"/>
              </a:rPr>
              <a:t> private data members) by </a:t>
            </a:r>
            <a:r>
              <a:rPr lang="en-US" sz="1600" dirty="0" smtClean="0">
                <a:solidFill>
                  <a:srgbClr val="0070C0"/>
                </a:solidFill>
                <a:latin typeface="Comic Sans MS" panose="030F0702030302020204" pitchFamily="66" charset="0"/>
              </a:rPr>
              <a:t>calling </a:t>
            </a:r>
            <a:r>
              <a:rPr lang="en-US" sz="1600" dirty="0" err="1" smtClean="0">
                <a:solidFill>
                  <a:srgbClr val="0070C0"/>
                </a:solidFill>
                <a:latin typeface="Comic Sans MS" panose="030F0702030302020204" pitchFamily="66" charset="0"/>
              </a:rPr>
              <a:t>CommissionEmployee’s</a:t>
            </a:r>
            <a:r>
              <a:rPr lang="en-US" sz="1600" dirty="0" smtClean="0">
                <a:solidFill>
                  <a:srgbClr val="0070C0"/>
                </a:solidFill>
                <a:latin typeface="Comic Sans MS" panose="030F0702030302020204" pitchFamily="66" charset="0"/>
              </a:rPr>
              <a:t> </a:t>
            </a:r>
            <a:r>
              <a:rPr lang="en-US" sz="1600" dirty="0">
                <a:solidFill>
                  <a:srgbClr val="0070C0"/>
                </a:solidFill>
                <a:latin typeface="Comic Sans MS" panose="030F0702030302020204" pitchFamily="66" charset="0"/>
              </a:rPr>
              <a:t>print member function with the qualified name </a:t>
            </a:r>
            <a:r>
              <a:rPr lang="en-US" sz="1600" dirty="0" err="1">
                <a:solidFill>
                  <a:srgbClr val="0070C0"/>
                </a:solidFill>
                <a:latin typeface="Comic Sans MS" panose="030F0702030302020204" pitchFamily="66" charset="0"/>
              </a:rPr>
              <a:t>CommissionEmployee</a:t>
            </a:r>
            <a:r>
              <a:rPr lang="en-US" sz="1600" dirty="0" smtClean="0">
                <a:solidFill>
                  <a:srgbClr val="0070C0"/>
                </a:solidFill>
                <a:latin typeface="Comic Sans MS" panose="030F0702030302020204" pitchFamily="66" charset="0"/>
              </a:rPr>
              <a:t>:: print</a:t>
            </a:r>
            <a:r>
              <a:rPr lang="en-US" sz="1600" dirty="0">
                <a:solidFill>
                  <a:srgbClr val="0070C0"/>
                </a:solidFill>
                <a:latin typeface="Comic Sans MS" panose="030F0702030302020204" pitchFamily="66" charset="0"/>
              </a:rPr>
              <a:t>() </a:t>
            </a:r>
            <a:endParaRPr lang="en-US" sz="1600" dirty="0" smtClean="0">
              <a:solidFill>
                <a:srgbClr val="0070C0"/>
              </a:solidFill>
              <a:latin typeface="Comic Sans MS" panose="030F0702030302020204" pitchFamily="66" charset="0"/>
            </a:endParaRPr>
          </a:p>
          <a:p>
            <a:pPr marL="114300" indent="0">
              <a:buNone/>
            </a:pPr>
            <a:endParaRPr lang="en-US" sz="1600" dirty="0" smtClean="0">
              <a:solidFill>
                <a:srgbClr val="0070C0"/>
              </a:solidFill>
              <a:latin typeface="Comic Sans MS" panose="030F0702030302020204" pitchFamily="66" charset="0"/>
            </a:endParaRPr>
          </a:p>
          <a:p>
            <a:r>
              <a:rPr lang="en-US" sz="1600" dirty="0" err="1" smtClean="0">
                <a:solidFill>
                  <a:srgbClr val="0070C0"/>
                </a:solidFill>
                <a:latin typeface="Comic Sans MS" panose="030F0702030302020204" pitchFamily="66" charset="0"/>
              </a:rPr>
              <a:t>BasePlusCommissionEmployee’s</a:t>
            </a:r>
            <a:r>
              <a:rPr lang="en-US" sz="1600" dirty="0" smtClean="0">
                <a:solidFill>
                  <a:srgbClr val="0070C0"/>
                </a:solidFill>
                <a:latin typeface="Comic Sans MS" panose="030F0702030302020204" pitchFamily="66" charset="0"/>
              </a:rPr>
              <a:t> </a:t>
            </a:r>
            <a:r>
              <a:rPr lang="en-US" sz="1600" dirty="0">
                <a:solidFill>
                  <a:srgbClr val="0070C0"/>
                </a:solidFill>
                <a:latin typeface="Comic Sans MS" panose="030F0702030302020204" pitchFamily="66" charset="0"/>
              </a:rPr>
              <a:t>print </a:t>
            </a:r>
            <a:r>
              <a:rPr lang="en-US" sz="1600" dirty="0" smtClean="0">
                <a:solidFill>
                  <a:srgbClr val="0070C0"/>
                </a:solidFill>
                <a:latin typeface="Comic Sans MS" panose="030F0702030302020204" pitchFamily="66" charset="0"/>
              </a:rPr>
              <a:t>function then </a:t>
            </a:r>
            <a:r>
              <a:rPr lang="en-US" sz="1600" dirty="0">
                <a:solidFill>
                  <a:srgbClr val="0070C0"/>
                </a:solidFill>
                <a:latin typeface="Comic Sans MS" panose="030F0702030302020204" pitchFamily="66" charset="0"/>
              </a:rPr>
              <a:t>outputs the remainder of a </a:t>
            </a:r>
            <a:r>
              <a:rPr lang="en-US" sz="1600" dirty="0" err="1">
                <a:solidFill>
                  <a:srgbClr val="0070C0"/>
                </a:solidFill>
                <a:latin typeface="Comic Sans MS" panose="030F0702030302020204" pitchFamily="66" charset="0"/>
              </a:rPr>
              <a:t>BasePlusCommissionEmployee</a:t>
            </a:r>
            <a:r>
              <a:rPr lang="en-US" sz="1600" dirty="0">
                <a:solidFill>
                  <a:srgbClr val="0070C0"/>
                </a:solidFill>
                <a:latin typeface="Comic Sans MS" panose="030F0702030302020204" pitchFamily="66" charset="0"/>
              </a:rPr>
              <a:t> object’s information (i.e</a:t>
            </a:r>
            <a:r>
              <a:rPr lang="en-US" sz="1600" dirty="0" smtClean="0">
                <a:solidFill>
                  <a:srgbClr val="0070C0"/>
                </a:solidFill>
                <a:latin typeface="Comic Sans MS" panose="030F0702030302020204" pitchFamily="66" charset="0"/>
              </a:rPr>
              <a:t>., the </a:t>
            </a:r>
            <a:r>
              <a:rPr lang="en-US" sz="1600" dirty="0">
                <a:solidFill>
                  <a:srgbClr val="0070C0"/>
                </a:solidFill>
                <a:latin typeface="Comic Sans MS" panose="030F0702030302020204" pitchFamily="66" charset="0"/>
              </a:rPr>
              <a:t>value of class </a:t>
            </a:r>
            <a:r>
              <a:rPr lang="en-US" sz="1600" dirty="0" err="1">
                <a:solidFill>
                  <a:srgbClr val="0070C0"/>
                </a:solidFill>
                <a:latin typeface="Comic Sans MS" panose="030F0702030302020204" pitchFamily="66" charset="0"/>
              </a:rPr>
              <a:t>BasePlusCommissionEmployee’s</a:t>
            </a:r>
            <a:r>
              <a:rPr lang="en-US" sz="1600" dirty="0">
                <a:solidFill>
                  <a:srgbClr val="0070C0"/>
                </a:solidFill>
                <a:latin typeface="Comic Sans MS" panose="030F0702030302020204" pitchFamily="66" charset="0"/>
              </a:rPr>
              <a:t> base salary).</a:t>
            </a:r>
            <a:endParaRPr lang="en-US" sz="1600" dirty="0" smtClean="0">
              <a:solidFill>
                <a:srgbClr val="0070C0"/>
              </a:solidFill>
              <a:latin typeface="Comic Sans MS" panose="030F0702030302020204" pitchFamily="66" charset="0"/>
            </a:endParaRPr>
          </a:p>
          <a:p>
            <a:endParaRPr lang="en-US" sz="1600" dirty="0">
              <a:solidFill>
                <a:srgbClr val="0070C0"/>
              </a:solidFill>
              <a:latin typeface="Comic Sans MS" panose="030F0702030302020204" pitchFamily="66" charset="0"/>
            </a:endParaRPr>
          </a:p>
        </p:txBody>
      </p:sp>
    </p:spTree>
    <p:extLst>
      <p:ext uri="{BB962C8B-B14F-4D97-AF65-F5344CB8AC3E}">
        <p14:creationId xmlns:p14="http://schemas.microsoft.com/office/powerpoint/2010/main" val="1670748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0" y="10613"/>
            <a:ext cx="8520600" cy="607800"/>
          </a:xfrm>
        </p:spPr>
        <p:txBody>
          <a:bodyPr>
            <a:normAutofit fontScale="90000"/>
          </a:bodyPr>
          <a:lstStyle/>
          <a:p>
            <a:r>
              <a:rPr lang="en-US" dirty="0" smtClean="0"/>
              <a:t>Destructors</a:t>
            </a:r>
            <a:endParaRPr lang="en-US" dirty="0"/>
          </a:p>
        </p:txBody>
      </p:sp>
      <p:sp>
        <p:nvSpPr>
          <p:cNvPr id="3" name="Text Placeholder 2"/>
          <p:cNvSpPr>
            <a:spLocks noGrp="1"/>
          </p:cNvSpPr>
          <p:nvPr>
            <p:ph type="body" idx="1"/>
          </p:nvPr>
        </p:nvSpPr>
        <p:spPr>
          <a:xfrm>
            <a:off x="6904" y="525681"/>
            <a:ext cx="9137096" cy="4393159"/>
          </a:xfrm>
        </p:spPr>
        <p:txBody>
          <a:bodyPr>
            <a:normAutofit lnSpcReduction="10000"/>
          </a:bodyPr>
          <a:lstStyle/>
          <a:p>
            <a:r>
              <a:rPr lang="en-US" sz="1500" dirty="0" smtClean="0">
                <a:latin typeface="Comic Sans MS" panose="030F0702030302020204" pitchFamily="66" charset="0"/>
              </a:rPr>
              <a:t>Another type of special member function</a:t>
            </a:r>
          </a:p>
          <a:p>
            <a:pPr marL="114300" indent="0">
              <a:buNone/>
            </a:pPr>
            <a:endParaRPr lang="en-US" sz="1500" dirty="0" smtClean="0">
              <a:latin typeface="Comic Sans MS" panose="030F0702030302020204" pitchFamily="66" charset="0"/>
            </a:endParaRPr>
          </a:p>
          <a:p>
            <a:r>
              <a:rPr lang="en-US" sz="1500" dirty="0" smtClean="0">
                <a:latin typeface="Comic Sans MS" panose="030F0702030302020204" pitchFamily="66" charset="0"/>
              </a:rPr>
              <a:t>Naming Convention: tilde character followed </a:t>
            </a:r>
            <a:r>
              <a:rPr lang="en-US" sz="1500" dirty="0">
                <a:latin typeface="Comic Sans MS" panose="030F0702030302020204" pitchFamily="66" charset="0"/>
              </a:rPr>
              <a:t>by the class </a:t>
            </a:r>
            <a:r>
              <a:rPr lang="en-US" sz="1500" dirty="0" smtClean="0">
                <a:latin typeface="Comic Sans MS" panose="030F0702030302020204" pitchFamily="66" charset="0"/>
              </a:rPr>
              <a:t>name</a:t>
            </a:r>
          </a:p>
          <a:p>
            <a:pPr marL="114300" indent="0">
              <a:buNone/>
            </a:pPr>
            <a:endParaRPr lang="en-US" sz="1500" dirty="0" smtClean="0">
              <a:latin typeface="Comic Sans MS" panose="030F0702030302020204" pitchFamily="66" charset="0"/>
            </a:endParaRPr>
          </a:p>
          <a:p>
            <a:r>
              <a:rPr lang="en-US" sz="1500" dirty="0" smtClean="0">
                <a:latin typeface="Comic Sans MS" panose="030F0702030302020204" pitchFamily="66" charset="0"/>
              </a:rPr>
              <a:t>A destructor is a complement to constructor</a:t>
            </a:r>
          </a:p>
          <a:p>
            <a:pPr marL="114300" indent="0">
              <a:buNone/>
            </a:pPr>
            <a:endParaRPr lang="en-US" sz="1500" dirty="0" smtClean="0">
              <a:latin typeface="Comic Sans MS" panose="030F0702030302020204" pitchFamily="66" charset="0"/>
            </a:endParaRPr>
          </a:p>
          <a:p>
            <a:r>
              <a:rPr lang="en-US" sz="1500" dirty="0" smtClean="0">
                <a:latin typeface="Comic Sans MS" panose="030F0702030302020204" pitchFamily="66" charset="0"/>
              </a:rPr>
              <a:t>May not specify parameters or return type.</a:t>
            </a:r>
          </a:p>
          <a:p>
            <a:pPr marL="114300" indent="0">
              <a:buNone/>
            </a:pPr>
            <a:endParaRPr lang="en-US" sz="1500" dirty="0" smtClean="0">
              <a:latin typeface="Comic Sans MS" panose="030F0702030302020204" pitchFamily="66" charset="0"/>
            </a:endParaRPr>
          </a:p>
          <a:p>
            <a:r>
              <a:rPr lang="en-US" sz="1500" dirty="0" smtClean="0">
                <a:latin typeface="Comic Sans MS" panose="030F0702030302020204" pitchFamily="66" charset="0"/>
              </a:rPr>
              <a:t>A class’s destructor is called implicitly when an object is destroyed.</a:t>
            </a:r>
          </a:p>
          <a:p>
            <a:endParaRPr lang="en-US" sz="1500" dirty="0" smtClean="0">
              <a:latin typeface="Comic Sans MS" panose="030F0702030302020204" pitchFamily="66" charset="0"/>
            </a:endParaRPr>
          </a:p>
          <a:p>
            <a:r>
              <a:rPr lang="en-US" sz="1500" dirty="0" smtClean="0">
                <a:latin typeface="Comic Sans MS" panose="030F0702030302020204" pitchFamily="66" charset="0"/>
              </a:rPr>
              <a:t>For example, when program execution leaves the scope in which object was instantiated, object is destroyed.</a:t>
            </a:r>
          </a:p>
          <a:p>
            <a:pPr marL="114300" indent="0">
              <a:buNone/>
            </a:pPr>
            <a:endParaRPr lang="en-US" sz="1500" dirty="0" smtClean="0">
              <a:latin typeface="Comic Sans MS" panose="030F0702030302020204" pitchFamily="66" charset="0"/>
            </a:endParaRPr>
          </a:p>
          <a:p>
            <a:r>
              <a:rPr lang="en-US" sz="1500" dirty="0" smtClean="0">
                <a:latin typeface="Comic Sans MS" panose="030F0702030302020204" pitchFamily="66" charset="0"/>
              </a:rPr>
              <a:t>Destructor does not release the object’s memory – it performs termination housekeeping before the object’s memory is reclaimed, which can be re-used to hold new object.</a:t>
            </a:r>
          </a:p>
          <a:p>
            <a:pPr marL="114300" indent="0">
              <a:buNone/>
            </a:pPr>
            <a:endParaRPr lang="en-US" sz="1500" dirty="0" smtClean="0">
              <a:latin typeface="Comic Sans MS" panose="030F0702030302020204" pitchFamily="66" charset="0"/>
            </a:endParaRPr>
          </a:p>
          <a:p>
            <a:r>
              <a:rPr lang="en-US" sz="1500" dirty="0" smtClean="0">
                <a:latin typeface="Comic Sans MS" panose="030F0702030302020204" pitchFamily="66" charset="0"/>
              </a:rPr>
              <a:t>Every class has one destructor.</a:t>
            </a:r>
          </a:p>
        </p:txBody>
      </p:sp>
    </p:spTree>
    <p:extLst>
      <p:ext uri="{BB962C8B-B14F-4D97-AF65-F5344CB8AC3E}">
        <p14:creationId xmlns:p14="http://schemas.microsoft.com/office/powerpoint/2010/main" val="2490622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1" y="10607"/>
            <a:ext cx="8520600" cy="607800"/>
          </a:xfrm>
        </p:spPr>
        <p:txBody>
          <a:bodyPr>
            <a:normAutofit fontScale="90000"/>
          </a:bodyPr>
          <a:lstStyle/>
          <a:p>
            <a:r>
              <a:rPr lang="en-US" dirty="0" smtClean="0"/>
              <a:t>When the Constructors and Destructors are Called?</a:t>
            </a:r>
            <a:endParaRPr lang="en-US" dirty="0"/>
          </a:p>
        </p:txBody>
      </p:sp>
      <p:sp>
        <p:nvSpPr>
          <p:cNvPr id="3" name="Text Placeholder 2"/>
          <p:cNvSpPr>
            <a:spLocks noGrp="1"/>
          </p:cNvSpPr>
          <p:nvPr>
            <p:ph type="body" idx="1"/>
          </p:nvPr>
        </p:nvSpPr>
        <p:spPr>
          <a:xfrm>
            <a:off x="17416" y="788445"/>
            <a:ext cx="9126584" cy="4130395"/>
          </a:xfrm>
        </p:spPr>
        <p:txBody>
          <a:bodyPr/>
          <a:lstStyle/>
          <a:p>
            <a:r>
              <a:rPr lang="en-US" dirty="0" smtClean="0">
                <a:latin typeface="Comic Sans MS" panose="030F0702030302020204" pitchFamily="66" charset="0"/>
              </a:rPr>
              <a:t>Compiler calls Constructors and Destructors implicitly.</a:t>
            </a:r>
          </a:p>
          <a:p>
            <a:pPr marL="114300" indent="0">
              <a:buNone/>
            </a:pPr>
            <a:endParaRPr lang="en-US" dirty="0" smtClean="0">
              <a:latin typeface="Comic Sans MS" panose="030F0702030302020204" pitchFamily="66" charset="0"/>
            </a:endParaRPr>
          </a:p>
          <a:p>
            <a:r>
              <a:rPr lang="en-US" dirty="0">
                <a:latin typeface="Comic Sans MS" panose="030F0702030302020204" pitchFamily="66" charset="0"/>
              </a:rPr>
              <a:t>The order in </a:t>
            </a:r>
            <a:r>
              <a:rPr lang="en-US" dirty="0" smtClean="0">
                <a:latin typeface="Comic Sans MS" panose="030F0702030302020204" pitchFamily="66" charset="0"/>
              </a:rPr>
              <a:t>which these </a:t>
            </a:r>
            <a:r>
              <a:rPr lang="en-US" dirty="0">
                <a:latin typeface="Comic Sans MS" panose="030F0702030302020204" pitchFamily="66" charset="0"/>
              </a:rPr>
              <a:t>function calls occur depends on the order in which execution enters and leaves </a:t>
            </a:r>
            <a:r>
              <a:rPr lang="en-US" dirty="0" smtClean="0">
                <a:latin typeface="Comic Sans MS" panose="030F0702030302020204" pitchFamily="66" charset="0"/>
              </a:rPr>
              <a:t>the scopes </a:t>
            </a:r>
            <a:r>
              <a:rPr lang="en-US" dirty="0">
                <a:latin typeface="Comic Sans MS" panose="030F0702030302020204" pitchFamily="66" charset="0"/>
              </a:rPr>
              <a:t>where the objects are </a:t>
            </a:r>
            <a:r>
              <a:rPr lang="en-US" dirty="0" smtClean="0">
                <a:latin typeface="Comic Sans MS" panose="030F0702030302020204" pitchFamily="66" charset="0"/>
              </a:rPr>
              <a:t>instantiated</a:t>
            </a:r>
          </a:p>
          <a:p>
            <a:endParaRPr lang="en-US" dirty="0" smtClean="0">
              <a:latin typeface="Comic Sans MS" panose="030F0702030302020204" pitchFamily="66" charset="0"/>
            </a:endParaRPr>
          </a:p>
          <a:p>
            <a:r>
              <a:rPr lang="en-US" dirty="0" smtClean="0">
                <a:latin typeface="Comic Sans MS" panose="030F0702030302020204" pitchFamily="66" charset="0"/>
              </a:rPr>
              <a:t>As a general rule, destructors are called in the reverse order of the corresponding calls.</a:t>
            </a:r>
          </a:p>
          <a:p>
            <a:pPr marL="114300" indent="0">
              <a:buNone/>
            </a:pPr>
            <a:endParaRPr lang="en-US" dirty="0" smtClean="0">
              <a:latin typeface="Comic Sans MS" panose="030F0702030302020204" pitchFamily="66" charset="0"/>
            </a:endParaRPr>
          </a:p>
          <a:p>
            <a:r>
              <a:rPr lang="en-US" dirty="0" smtClean="0">
                <a:latin typeface="Comic Sans MS" panose="030F0702030302020204" pitchFamily="66" charset="0"/>
              </a:rPr>
              <a:t>However, storage classes of objects can alter the order in which destructors are called.</a:t>
            </a:r>
          </a:p>
          <a:p>
            <a:pPr marL="114300" indent="0">
              <a:buNone/>
            </a:pPr>
            <a:endParaRPr lang="en-US" dirty="0" smtClean="0">
              <a:latin typeface="Comic Sans MS" panose="030F0702030302020204" pitchFamily="66" charset="0"/>
            </a:endParaRPr>
          </a:p>
          <a:p>
            <a:endParaRPr lang="en-US" dirty="0">
              <a:latin typeface="Comic Sans MS" panose="030F0702030302020204" pitchFamily="66" charset="0"/>
            </a:endParaRPr>
          </a:p>
        </p:txBody>
      </p:sp>
    </p:spTree>
    <p:extLst>
      <p:ext uri="{BB962C8B-B14F-4D97-AF65-F5344CB8AC3E}">
        <p14:creationId xmlns:p14="http://schemas.microsoft.com/office/powerpoint/2010/main" val="595587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idea behind Inheritance</a:t>
            </a:r>
            <a:endParaRPr/>
          </a:p>
        </p:txBody>
      </p:sp>
      <p:sp>
        <p:nvSpPr>
          <p:cNvPr id="98" name="Google Shape;98;p15"/>
          <p:cNvSpPr txBox="1">
            <a:spLocks noGrp="1"/>
          </p:cNvSpPr>
          <p:nvPr>
            <p:ph type="body" idx="1"/>
          </p:nvPr>
        </p:nvSpPr>
        <p:spPr>
          <a:xfrm>
            <a:off x="6900" y="804450"/>
            <a:ext cx="9144000" cy="41019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A form of Software Reuse.</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latin typeface="Comic Sans MS"/>
                <a:ea typeface="Comic Sans MS"/>
                <a:cs typeface="Comic Sans MS"/>
                <a:sym typeface="Comic Sans MS"/>
              </a:rPr>
              <a:t>Idea is that instead of redefining members of a new class, make use of the capabilities of the existing class, if they have some sort of relationship,</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latin typeface="Comic Sans MS"/>
                <a:ea typeface="Comic Sans MS"/>
                <a:cs typeface="Comic Sans MS"/>
                <a:sym typeface="Comic Sans MS"/>
              </a:rPr>
              <a:t>Software Reuse saves times during program development, by making use of proven, high quality software.</a:t>
            </a:r>
            <a:endParaRPr sz="2000">
              <a:latin typeface="Comic Sans MS"/>
              <a:ea typeface="Comic Sans MS"/>
              <a:cs typeface="Comic Sans MS"/>
              <a:sym typeface="Comic Sans MS"/>
            </a:endParaRPr>
          </a:p>
          <a:p>
            <a:pPr marL="457200" lvl="0" indent="0" algn="l" rtl="0">
              <a:spcBef>
                <a:spcPts val="1200"/>
              </a:spcBef>
              <a:spcAft>
                <a:spcPts val="1200"/>
              </a:spcAft>
              <a:buNone/>
            </a:pPr>
            <a:endParaRPr sz="2000">
              <a:latin typeface="Comic Sans MS"/>
              <a:ea typeface="Comic Sans MS"/>
              <a:cs typeface="Comic Sans MS"/>
              <a:sym typeface="Comic Sans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7" y="10612"/>
            <a:ext cx="8520600" cy="966850"/>
          </a:xfrm>
        </p:spPr>
        <p:txBody>
          <a:bodyPr>
            <a:normAutofit fontScale="90000"/>
          </a:bodyPr>
          <a:lstStyle/>
          <a:p>
            <a:r>
              <a:rPr lang="en-US" i="1" dirty="0"/>
              <a:t>Constructors and Destructors for Objects in Global Scope</a:t>
            </a:r>
            <a:endParaRPr lang="en-US" dirty="0"/>
          </a:p>
        </p:txBody>
      </p:sp>
      <p:sp>
        <p:nvSpPr>
          <p:cNvPr id="3" name="Text Placeholder 2"/>
          <p:cNvSpPr>
            <a:spLocks noGrp="1"/>
          </p:cNvSpPr>
          <p:nvPr>
            <p:ph type="body" idx="1"/>
          </p:nvPr>
        </p:nvSpPr>
        <p:spPr>
          <a:xfrm>
            <a:off x="0" y="977462"/>
            <a:ext cx="9144000" cy="3930869"/>
          </a:xfrm>
        </p:spPr>
        <p:txBody>
          <a:bodyPr>
            <a:normAutofit lnSpcReduction="10000"/>
          </a:bodyPr>
          <a:lstStyle/>
          <a:p>
            <a:r>
              <a:rPr lang="en-US" dirty="0">
                <a:solidFill>
                  <a:srgbClr val="002060"/>
                </a:solidFill>
                <a:latin typeface="Comic Sans MS" panose="030F0702030302020204" pitchFamily="66" charset="0"/>
              </a:rPr>
              <a:t>Constructors are called for objects defined in global scope (also called global </a:t>
            </a:r>
            <a:r>
              <a:rPr lang="en-US" dirty="0" smtClean="0">
                <a:solidFill>
                  <a:srgbClr val="002060"/>
                </a:solidFill>
                <a:latin typeface="Comic Sans MS" panose="030F0702030302020204" pitchFamily="66" charset="0"/>
              </a:rPr>
              <a:t>namespace scope</a:t>
            </a:r>
            <a:r>
              <a:rPr lang="en-US" dirty="0">
                <a:solidFill>
                  <a:srgbClr val="002060"/>
                </a:solidFill>
                <a:latin typeface="Comic Sans MS" panose="030F0702030302020204" pitchFamily="66" charset="0"/>
              </a:rPr>
              <a:t>) </a:t>
            </a:r>
            <a:r>
              <a:rPr lang="en-US" i="1" dirty="0">
                <a:solidFill>
                  <a:srgbClr val="002060"/>
                </a:solidFill>
                <a:latin typeface="Comic Sans MS" panose="030F0702030302020204" pitchFamily="66" charset="0"/>
              </a:rPr>
              <a:t>before </a:t>
            </a:r>
            <a:r>
              <a:rPr lang="en-US" dirty="0">
                <a:solidFill>
                  <a:srgbClr val="002060"/>
                </a:solidFill>
                <a:latin typeface="Comic Sans MS" panose="030F0702030302020204" pitchFamily="66" charset="0"/>
              </a:rPr>
              <a:t>any other function (including main) in that program begins execution (</a:t>
            </a:r>
            <a:r>
              <a:rPr lang="en-US" dirty="0" smtClean="0">
                <a:solidFill>
                  <a:srgbClr val="002060"/>
                </a:solidFill>
                <a:latin typeface="Comic Sans MS" panose="030F0702030302020204" pitchFamily="66" charset="0"/>
              </a:rPr>
              <a:t>although the </a:t>
            </a:r>
            <a:r>
              <a:rPr lang="en-US" dirty="0">
                <a:solidFill>
                  <a:srgbClr val="002060"/>
                </a:solidFill>
                <a:latin typeface="Comic Sans MS" panose="030F0702030302020204" pitchFamily="66" charset="0"/>
              </a:rPr>
              <a:t>order of execution of global object constructors between files is </a:t>
            </a:r>
            <a:r>
              <a:rPr lang="en-US" i="1" dirty="0">
                <a:solidFill>
                  <a:srgbClr val="002060"/>
                </a:solidFill>
                <a:latin typeface="Comic Sans MS" panose="030F0702030302020204" pitchFamily="66" charset="0"/>
              </a:rPr>
              <a:t>not </a:t>
            </a:r>
            <a:r>
              <a:rPr lang="en-US" dirty="0">
                <a:solidFill>
                  <a:srgbClr val="002060"/>
                </a:solidFill>
                <a:latin typeface="Comic Sans MS" panose="030F0702030302020204" pitchFamily="66" charset="0"/>
              </a:rPr>
              <a:t>guaranteed</a:t>
            </a:r>
            <a:r>
              <a:rPr lang="en-US" dirty="0" smtClean="0">
                <a:solidFill>
                  <a:srgbClr val="002060"/>
                </a:solidFill>
                <a:latin typeface="Comic Sans MS" panose="030F0702030302020204" pitchFamily="66" charset="0"/>
              </a:rPr>
              <a:t>).</a:t>
            </a:r>
            <a:endParaRPr lang="en-US" dirty="0">
              <a:solidFill>
                <a:srgbClr val="002060"/>
              </a:solidFill>
              <a:latin typeface="Comic Sans MS" panose="030F0702030302020204" pitchFamily="66" charset="0"/>
            </a:endParaRPr>
          </a:p>
          <a:p>
            <a:r>
              <a:rPr lang="en-US" dirty="0">
                <a:solidFill>
                  <a:srgbClr val="002060"/>
                </a:solidFill>
                <a:latin typeface="Comic Sans MS" panose="030F0702030302020204" pitchFamily="66" charset="0"/>
              </a:rPr>
              <a:t>The corresponding destructors are called when main terminates</a:t>
            </a:r>
            <a:r>
              <a:rPr lang="en-US" dirty="0" smtClean="0">
                <a:solidFill>
                  <a:srgbClr val="002060"/>
                </a:solidFill>
                <a:latin typeface="Comic Sans MS" panose="030F0702030302020204" pitchFamily="66" charset="0"/>
              </a:rPr>
              <a:t>.</a:t>
            </a:r>
          </a:p>
          <a:p>
            <a:r>
              <a:rPr lang="en-US" dirty="0">
                <a:solidFill>
                  <a:srgbClr val="002060"/>
                </a:solidFill>
                <a:latin typeface="Comic Sans MS" panose="030F0702030302020204" pitchFamily="66" charset="0"/>
              </a:rPr>
              <a:t>Function exit forces </a:t>
            </a:r>
            <a:r>
              <a:rPr lang="en-US" dirty="0" smtClean="0">
                <a:solidFill>
                  <a:srgbClr val="002060"/>
                </a:solidFill>
                <a:latin typeface="Comic Sans MS" panose="030F0702030302020204" pitchFamily="66" charset="0"/>
              </a:rPr>
              <a:t>a program </a:t>
            </a:r>
            <a:r>
              <a:rPr lang="en-US" dirty="0">
                <a:solidFill>
                  <a:srgbClr val="002060"/>
                </a:solidFill>
                <a:latin typeface="Comic Sans MS" panose="030F0702030302020204" pitchFamily="66" charset="0"/>
              </a:rPr>
              <a:t>to terminate immediately and does </a:t>
            </a:r>
            <a:r>
              <a:rPr lang="en-US" i="1" dirty="0">
                <a:solidFill>
                  <a:srgbClr val="002060"/>
                </a:solidFill>
                <a:latin typeface="Comic Sans MS" panose="030F0702030302020204" pitchFamily="66" charset="0"/>
              </a:rPr>
              <a:t>not </a:t>
            </a:r>
            <a:r>
              <a:rPr lang="en-US" dirty="0">
                <a:solidFill>
                  <a:srgbClr val="002060"/>
                </a:solidFill>
                <a:latin typeface="Comic Sans MS" panose="030F0702030302020204" pitchFamily="66" charset="0"/>
              </a:rPr>
              <a:t>execute the destructors of local </a:t>
            </a:r>
            <a:r>
              <a:rPr lang="en-US" dirty="0" smtClean="0">
                <a:solidFill>
                  <a:srgbClr val="002060"/>
                </a:solidFill>
                <a:latin typeface="Comic Sans MS" panose="030F0702030302020204" pitchFamily="66" charset="0"/>
              </a:rPr>
              <a:t>objects</a:t>
            </a:r>
          </a:p>
          <a:p>
            <a:r>
              <a:rPr lang="en-US" dirty="0">
                <a:solidFill>
                  <a:srgbClr val="002060"/>
                </a:solidFill>
                <a:latin typeface="Comic Sans MS" panose="030F0702030302020204" pitchFamily="66" charset="0"/>
              </a:rPr>
              <a:t>The exit function often is used to terminate a program when a fatal unrecoverable </a:t>
            </a:r>
            <a:r>
              <a:rPr lang="en-US" dirty="0" smtClean="0">
                <a:solidFill>
                  <a:srgbClr val="002060"/>
                </a:solidFill>
                <a:latin typeface="Comic Sans MS" panose="030F0702030302020204" pitchFamily="66" charset="0"/>
              </a:rPr>
              <a:t>error occurs</a:t>
            </a:r>
            <a:r>
              <a:rPr lang="en-US" dirty="0">
                <a:solidFill>
                  <a:srgbClr val="002060"/>
                </a:solidFill>
                <a:latin typeface="Comic Sans MS" panose="030F0702030302020204" pitchFamily="66" charset="0"/>
              </a:rPr>
              <a:t>. </a:t>
            </a:r>
            <a:endParaRPr lang="en-US" dirty="0" smtClean="0">
              <a:solidFill>
                <a:srgbClr val="002060"/>
              </a:solidFill>
              <a:latin typeface="Comic Sans MS" panose="030F0702030302020204" pitchFamily="66" charset="0"/>
            </a:endParaRPr>
          </a:p>
          <a:p>
            <a:r>
              <a:rPr lang="en-US" dirty="0" smtClean="0">
                <a:solidFill>
                  <a:srgbClr val="002060"/>
                </a:solidFill>
                <a:latin typeface="Comic Sans MS" panose="030F0702030302020204" pitchFamily="66" charset="0"/>
              </a:rPr>
              <a:t>Function </a:t>
            </a:r>
            <a:r>
              <a:rPr lang="en-US" dirty="0">
                <a:solidFill>
                  <a:srgbClr val="002060"/>
                </a:solidFill>
                <a:latin typeface="Comic Sans MS" panose="030F0702030302020204" pitchFamily="66" charset="0"/>
              </a:rPr>
              <a:t>abort performs similarly to function exit but forces the program to </a:t>
            </a:r>
            <a:r>
              <a:rPr lang="en-US" dirty="0" smtClean="0">
                <a:solidFill>
                  <a:srgbClr val="002060"/>
                </a:solidFill>
                <a:latin typeface="Comic Sans MS" panose="030F0702030302020204" pitchFamily="66" charset="0"/>
              </a:rPr>
              <a:t>terminate </a:t>
            </a:r>
            <a:r>
              <a:rPr lang="en-US" i="1" dirty="0" smtClean="0">
                <a:solidFill>
                  <a:srgbClr val="002060"/>
                </a:solidFill>
                <a:latin typeface="Comic Sans MS" panose="030F0702030302020204" pitchFamily="66" charset="0"/>
              </a:rPr>
              <a:t>immediately</a:t>
            </a:r>
            <a:r>
              <a:rPr lang="en-US" dirty="0">
                <a:solidFill>
                  <a:srgbClr val="002060"/>
                </a:solidFill>
                <a:latin typeface="Comic Sans MS" panose="030F0702030302020204" pitchFamily="66" charset="0"/>
              </a:rPr>
              <a:t>, without allowing the destructors of any objects to be </a:t>
            </a:r>
            <a:r>
              <a:rPr lang="en-US" dirty="0" smtClean="0">
                <a:solidFill>
                  <a:srgbClr val="002060"/>
                </a:solidFill>
                <a:latin typeface="Comic Sans MS" panose="030F0702030302020204" pitchFamily="66" charset="0"/>
              </a:rPr>
              <a:t>called</a:t>
            </a:r>
          </a:p>
          <a:p>
            <a:r>
              <a:rPr lang="en-US" dirty="0" smtClean="0">
                <a:solidFill>
                  <a:srgbClr val="002060"/>
                </a:solidFill>
                <a:latin typeface="Comic Sans MS" panose="030F0702030302020204" pitchFamily="66" charset="0"/>
              </a:rPr>
              <a:t>Function abort is usually used to indicate abnormal termination of a program.</a:t>
            </a:r>
            <a:endParaRPr lang="en-US" dirty="0">
              <a:solidFill>
                <a:srgbClr val="002060"/>
              </a:solidFill>
              <a:latin typeface="Comic Sans MS" panose="030F0702030302020204" pitchFamily="66" charset="0"/>
            </a:endParaRPr>
          </a:p>
        </p:txBody>
      </p:sp>
    </p:spTree>
    <p:extLst>
      <p:ext uri="{BB962C8B-B14F-4D97-AF65-F5344CB8AC3E}">
        <p14:creationId xmlns:p14="http://schemas.microsoft.com/office/powerpoint/2010/main" val="1132996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0" y="-10413"/>
            <a:ext cx="8520600" cy="607800"/>
          </a:xfrm>
        </p:spPr>
        <p:txBody>
          <a:bodyPr>
            <a:normAutofit fontScale="90000"/>
          </a:bodyPr>
          <a:lstStyle/>
          <a:p>
            <a:r>
              <a:rPr lang="en-US" dirty="0" smtClean="0"/>
              <a:t>Constructors and Destructors for Local Objects</a:t>
            </a:r>
            <a:endParaRPr lang="en-US" dirty="0"/>
          </a:p>
        </p:txBody>
      </p:sp>
      <p:sp>
        <p:nvSpPr>
          <p:cNvPr id="3" name="Text Placeholder 2"/>
          <p:cNvSpPr>
            <a:spLocks noGrp="1"/>
          </p:cNvSpPr>
          <p:nvPr>
            <p:ph type="body" idx="1"/>
          </p:nvPr>
        </p:nvSpPr>
        <p:spPr>
          <a:xfrm>
            <a:off x="-3610" y="1009155"/>
            <a:ext cx="8520600" cy="3339000"/>
          </a:xfrm>
        </p:spPr>
        <p:txBody>
          <a:bodyPr>
            <a:normAutofit fontScale="92500" lnSpcReduction="10000"/>
          </a:bodyPr>
          <a:lstStyle/>
          <a:p>
            <a:r>
              <a:rPr lang="en-US" dirty="0">
                <a:latin typeface="Comic Sans MS" panose="030F0702030302020204" pitchFamily="66" charset="0"/>
              </a:rPr>
              <a:t>The constructor for an local object is called when execution reaches the point where </a:t>
            </a:r>
            <a:r>
              <a:rPr lang="en-US" dirty="0" smtClean="0">
                <a:latin typeface="Comic Sans MS" panose="030F0702030302020204" pitchFamily="66" charset="0"/>
              </a:rPr>
              <a:t>that object </a:t>
            </a:r>
            <a:r>
              <a:rPr lang="en-US" dirty="0">
                <a:latin typeface="Comic Sans MS" panose="030F0702030302020204" pitchFamily="66" charset="0"/>
              </a:rPr>
              <a:t>is </a:t>
            </a:r>
            <a:r>
              <a:rPr lang="en-US" dirty="0" smtClean="0">
                <a:latin typeface="Comic Sans MS" panose="030F0702030302020204" pitchFamily="66" charset="0"/>
              </a:rPr>
              <a:t>defined</a:t>
            </a:r>
          </a:p>
          <a:p>
            <a:pPr marL="114300" indent="0">
              <a:buNone/>
            </a:pPr>
            <a:endParaRPr lang="en-US" dirty="0" smtClean="0">
              <a:latin typeface="Comic Sans MS" panose="030F0702030302020204" pitchFamily="66" charset="0"/>
            </a:endParaRPr>
          </a:p>
          <a:p>
            <a:r>
              <a:rPr lang="en-US" dirty="0">
                <a:latin typeface="Comic Sans MS" panose="030F0702030302020204" pitchFamily="66" charset="0"/>
              </a:rPr>
              <a:t>T</a:t>
            </a:r>
            <a:r>
              <a:rPr lang="en-US" dirty="0" smtClean="0">
                <a:latin typeface="Comic Sans MS" panose="030F0702030302020204" pitchFamily="66" charset="0"/>
              </a:rPr>
              <a:t>he </a:t>
            </a:r>
            <a:r>
              <a:rPr lang="en-US" dirty="0">
                <a:latin typeface="Comic Sans MS" panose="030F0702030302020204" pitchFamily="66" charset="0"/>
              </a:rPr>
              <a:t>corresponding destructor is called when execution leaves the object’s</a:t>
            </a:r>
          </a:p>
          <a:p>
            <a:r>
              <a:rPr lang="en-US" dirty="0">
                <a:latin typeface="Comic Sans MS" panose="030F0702030302020204" pitchFamily="66" charset="0"/>
              </a:rPr>
              <a:t>scope (i.e., the block in which that object is defined has finished executing). </a:t>
            </a:r>
            <a:endParaRPr lang="en-US" dirty="0" smtClean="0">
              <a:latin typeface="Comic Sans MS" panose="030F0702030302020204" pitchFamily="66" charset="0"/>
            </a:endParaRPr>
          </a:p>
          <a:p>
            <a:pPr marL="114300" indent="0">
              <a:buNone/>
            </a:pPr>
            <a:endParaRPr lang="en-US" dirty="0" smtClean="0">
              <a:latin typeface="Comic Sans MS" panose="030F0702030302020204" pitchFamily="66" charset="0"/>
            </a:endParaRPr>
          </a:p>
          <a:p>
            <a:r>
              <a:rPr lang="en-US" dirty="0" smtClean="0">
                <a:latin typeface="Comic Sans MS" panose="030F0702030302020204" pitchFamily="66" charset="0"/>
              </a:rPr>
              <a:t>Constructors</a:t>
            </a:r>
            <a:r>
              <a:rPr lang="en-US" dirty="0">
                <a:latin typeface="Comic Sans MS" panose="030F0702030302020204" pitchFamily="66" charset="0"/>
              </a:rPr>
              <a:t> </a:t>
            </a:r>
            <a:r>
              <a:rPr lang="en-US" dirty="0" smtClean="0">
                <a:latin typeface="Comic Sans MS" panose="030F0702030302020204" pitchFamily="66" charset="0"/>
              </a:rPr>
              <a:t>and </a:t>
            </a:r>
            <a:r>
              <a:rPr lang="en-US" dirty="0">
                <a:latin typeface="Comic Sans MS" panose="030F0702030302020204" pitchFamily="66" charset="0"/>
              </a:rPr>
              <a:t>destructors for local objects are called each time execution enters and </a:t>
            </a:r>
            <a:r>
              <a:rPr lang="en-US" dirty="0" smtClean="0">
                <a:latin typeface="Comic Sans MS" panose="030F0702030302020204" pitchFamily="66" charset="0"/>
              </a:rPr>
              <a:t>leaves the </a:t>
            </a:r>
            <a:r>
              <a:rPr lang="en-US" dirty="0">
                <a:latin typeface="Comic Sans MS" panose="030F0702030302020204" pitchFamily="66" charset="0"/>
              </a:rPr>
              <a:t>scope of the object. </a:t>
            </a:r>
            <a:endParaRPr lang="en-US" dirty="0" smtClean="0">
              <a:latin typeface="Comic Sans MS" panose="030F0702030302020204" pitchFamily="66" charset="0"/>
            </a:endParaRPr>
          </a:p>
          <a:p>
            <a:endParaRPr lang="en-US" dirty="0">
              <a:latin typeface="Comic Sans MS" panose="030F0702030302020204" pitchFamily="66" charset="0"/>
            </a:endParaRPr>
          </a:p>
          <a:p>
            <a:r>
              <a:rPr lang="en-US" dirty="0" smtClean="0">
                <a:latin typeface="Comic Sans MS" panose="030F0702030302020204" pitchFamily="66" charset="0"/>
              </a:rPr>
              <a:t>Destructors </a:t>
            </a:r>
            <a:r>
              <a:rPr lang="en-US" dirty="0">
                <a:latin typeface="Comic Sans MS" panose="030F0702030302020204" pitchFamily="66" charset="0"/>
              </a:rPr>
              <a:t>are not called for local objects if the program terminates</a:t>
            </a:r>
          </a:p>
          <a:p>
            <a:r>
              <a:rPr lang="en-US" dirty="0">
                <a:latin typeface="Comic Sans MS" panose="030F0702030302020204" pitchFamily="66" charset="0"/>
              </a:rPr>
              <a:t>with a call to function exit or function abort.</a:t>
            </a:r>
            <a:endParaRPr lang="en-US" dirty="0">
              <a:latin typeface="Comic Sans MS" panose="030F0702030302020204" pitchFamily="66" charset="0"/>
            </a:endParaRPr>
          </a:p>
        </p:txBody>
      </p:sp>
    </p:spTree>
    <p:extLst>
      <p:ext uri="{BB962C8B-B14F-4D97-AF65-F5344CB8AC3E}">
        <p14:creationId xmlns:p14="http://schemas.microsoft.com/office/powerpoint/2010/main" val="269509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0" y="10606"/>
            <a:ext cx="8520600" cy="607800"/>
          </a:xfrm>
        </p:spPr>
        <p:txBody>
          <a:bodyPr>
            <a:normAutofit fontScale="90000"/>
          </a:bodyPr>
          <a:lstStyle/>
          <a:p>
            <a:r>
              <a:rPr lang="en-US" dirty="0" smtClean="0"/>
              <a:t>Constructor and Destructors for static Local Objects</a:t>
            </a:r>
            <a:endParaRPr lang="en-US" dirty="0"/>
          </a:p>
        </p:txBody>
      </p:sp>
      <p:sp>
        <p:nvSpPr>
          <p:cNvPr id="3" name="Text Placeholder 2"/>
          <p:cNvSpPr>
            <a:spLocks noGrp="1"/>
          </p:cNvSpPr>
          <p:nvPr>
            <p:ph type="body" idx="1"/>
          </p:nvPr>
        </p:nvSpPr>
        <p:spPr>
          <a:xfrm>
            <a:off x="311700" y="618406"/>
            <a:ext cx="8520600" cy="3950469"/>
          </a:xfrm>
        </p:spPr>
        <p:txBody>
          <a:bodyPr/>
          <a:lstStyle/>
          <a:p>
            <a:r>
              <a:rPr lang="en-US" dirty="0" smtClean="0">
                <a:latin typeface="Comic Sans MS" panose="030F0702030302020204" pitchFamily="66" charset="0"/>
              </a:rPr>
              <a:t>The </a:t>
            </a:r>
            <a:r>
              <a:rPr lang="en-US" dirty="0">
                <a:latin typeface="Comic Sans MS" panose="030F0702030302020204" pitchFamily="66" charset="0"/>
              </a:rPr>
              <a:t>constructor for a static local object is called only </a:t>
            </a:r>
            <a:r>
              <a:rPr lang="en-US" i="1" dirty="0">
                <a:latin typeface="Comic Sans MS" panose="030F0702030302020204" pitchFamily="66" charset="0"/>
              </a:rPr>
              <a:t>once</a:t>
            </a:r>
            <a:r>
              <a:rPr lang="en-US" dirty="0">
                <a:latin typeface="Comic Sans MS" panose="030F0702030302020204" pitchFamily="66" charset="0"/>
              </a:rPr>
              <a:t>, when execution first </a:t>
            </a:r>
            <a:r>
              <a:rPr lang="en-US" dirty="0" smtClean="0">
                <a:latin typeface="Comic Sans MS" panose="030F0702030302020204" pitchFamily="66" charset="0"/>
              </a:rPr>
              <a:t>reaches the </a:t>
            </a:r>
            <a:r>
              <a:rPr lang="en-US" dirty="0">
                <a:latin typeface="Comic Sans MS" panose="030F0702030302020204" pitchFamily="66" charset="0"/>
              </a:rPr>
              <a:t>point where the object is </a:t>
            </a:r>
            <a:r>
              <a:rPr lang="en-US" dirty="0" smtClean="0">
                <a:latin typeface="Comic Sans MS" panose="030F0702030302020204" pitchFamily="66" charset="0"/>
              </a:rPr>
              <a:t>defined</a:t>
            </a:r>
          </a:p>
          <a:p>
            <a:pPr marL="114300" indent="0">
              <a:buNone/>
            </a:pPr>
            <a:endParaRPr lang="en-US" dirty="0" smtClean="0">
              <a:latin typeface="Comic Sans MS" panose="030F0702030302020204" pitchFamily="66" charset="0"/>
            </a:endParaRPr>
          </a:p>
          <a:p>
            <a:r>
              <a:rPr lang="en-US" dirty="0">
                <a:latin typeface="Comic Sans MS" panose="030F0702030302020204" pitchFamily="66" charset="0"/>
              </a:rPr>
              <a:t>T</a:t>
            </a:r>
            <a:r>
              <a:rPr lang="en-US" dirty="0" smtClean="0">
                <a:latin typeface="Comic Sans MS" panose="030F0702030302020204" pitchFamily="66" charset="0"/>
              </a:rPr>
              <a:t>he </a:t>
            </a:r>
            <a:r>
              <a:rPr lang="en-US" dirty="0">
                <a:latin typeface="Comic Sans MS" panose="030F0702030302020204" pitchFamily="66" charset="0"/>
              </a:rPr>
              <a:t>corresponding destructor is called when </a:t>
            </a:r>
            <a:r>
              <a:rPr lang="en-US" dirty="0" smtClean="0">
                <a:latin typeface="Comic Sans MS" panose="030F0702030302020204" pitchFamily="66" charset="0"/>
              </a:rPr>
              <a:t>main terminates </a:t>
            </a:r>
            <a:r>
              <a:rPr lang="en-US" dirty="0">
                <a:latin typeface="Comic Sans MS" panose="030F0702030302020204" pitchFamily="66" charset="0"/>
              </a:rPr>
              <a:t>or the program calls function exit. </a:t>
            </a:r>
            <a:endParaRPr lang="en-US" dirty="0" smtClean="0">
              <a:latin typeface="Comic Sans MS" panose="030F0702030302020204" pitchFamily="66" charset="0"/>
            </a:endParaRPr>
          </a:p>
          <a:p>
            <a:endParaRPr lang="en-US" dirty="0" smtClean="0">
              <a:latin typeface="Comic Sans MS" panose="030F0702030302020204" pitchFamily="66" charset="0"/>
            </a:endParaRPr>
          </a:p>
          <a:p>
            <a:r>
              <a:rPr lang="en-US" dirty="0" smtClean="0">
                <a:latin typeface="Comic Sans MS" panose="030F0702030302020204" pitchFamily="66" charset="0"/>
              </a:rPr>
              <a:t>Global </a:t>
            </a:r>
            <a:r>
              <a:rPr lang="en-US" dirty="0">
                <a:latin typeface="Comic Sans MS" panose="030F0702030302020204" pitchFamily="66" charset="0"/>
              </a:rPr>
              <a:t>and static objects are destroyed </a:t>
            </a:r>
            <a:r>
              <a:rPr lang="en-US" dirty="0" smtClean="0">
                <a:latin typeface="Comic Sans MS" panose="030F0702030302020204" pitchFamily="66" charset="0"/>
              </a:rPr>
              <a:t>in the </a:t>
            </a:r>
            <a:r>
              <a:rPr lang="en-US" i="1" dirty="0">
                <a:latin typeface="Comic Sans MS" panose="030F0702030302020204" pitchFamily="66" charset="0"/>
              </a:rPr>
              <a:t>reverse </a:t>
            </a:r>
            <a:r>
              <a:rPr lang="en-US" dirty="0">
                <a:latin typeface="Comic Sans MS" panose="030F0702030302020204" pitchFamily="66" charset="0"/>
              </a:rPr>
              <a:t>order of their </a:t>
            </a:r>
            <a:r>
              <a:rPr lang="en-US" dirty="0" smtClean="0">
                <a:latin typeface="Comic Sans MS" panose="030F0702030302020204" pitchFamily="66" charset="0"/>
              </a:rPr>
              <a:t>creation</a:t>
            </a:r>
          </a:p>
          <a:p>
            <a:pPr marL="114300" indent="0">
              <a:buNone/>
            </a:pPr>
            <a:endParaRPr lang="en-US" dirty="0" smtClean="0">
              <a:latin typeface="Comic Sans MS" panose="030F0702030302020204" pitchFamily="66" charset="0"/>
            </a:endParaRPr>
          </a:p>
          <a:p>
            <a:r>
              <a:rPr lang="en-US" dirty="0" smtClean="0">
                <a:latin typeface="Comic Sans MS" panose="030F0702030302020204" pitchFamily="66" charset="0"/>
              </a:rPr>
              <a:t>. </a:t>
            </a:r>
            <a:r>
              <a:rPr lang="en-US" dirty="0">
                <a:latin typeface="Comic Sans MS" panose="030F0702030302020204" pitchFamily="66" charset="0"/>
              </a:rPr>
              <a:t>Destructors are </a:t>
            </a:r>
            <a:r>
              <a:rPr lang="en-US" i="1" dirty="0">
                <a:latin typeface="Comic Sans MS" panose="030F0702030302020204" pitchFamily="66" charset="0"/>
              </a:rPr>
              <a:t>not </a:t>
            </a:r>
            <a:r>
              <a:rPr lang="en-US" dirty="0">
                <a:latin typeface="Comic Sans MS" panose="030F0702030302020204" pitchFamily="66" charset="0"/>
              </a:rPr>
              <a:t>called for static objects if the </a:t>
            </a:r>
            <a:r>
              <a:rPr lang="en-US" dirty="0" smtClean="0">
                <a:latin typeface="Comic Sans MS" panose="030F0702030302020204" pitchFamily="66" charset="0"/>
              </a:rPr>
              <a:t>program terminates </a:t>
            </a:r>
            <a:r>
              <a:rPr lang="en-US" dirty="0">
                <a:latin typeface="Comic Sans MS" panose="030F0702030302020204" pitchFamily="66" charset="0"/>
              </a:rPr>
              <a:t>with a call to function abort.</a:t>
            </a:r>
            <a:endParaRPr lang="en-US" dirty="0">
              <a:latin typeface="Comic Sans MS" panose="030F0702030302020204" pitchFamily="66" charset="0"/>
            </a:endParaRPr>
          </a:p>
        </p:txBody>
      </p:sp>
    </p:spTree>
    <p:extLst>
      <p:ext uri="{BB962C8B-B14F-4D97-AF65-F5344CB8AC3E}">
        <p14:creationId xmlns:p14="http://schemas.microsoft.com/office/powerpoint/2010/main" val="1240837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9" y="31632"/>
            <a:ext cx="8520600" cy="607800"/>
          </a:xfrm>
        </p:spPr>
        <p:txBody>
          <a:bodyPr>
            <a:normAutofit fontScale="90000"/>
          </a:bodyPr>
          <a:lstStyle/>
          <a:p>
            <a:r>
              <a:rPr lang="en-US" dirty="0" smtClean="0"/>
              <a:t>Constructor in Derived Classes</a:t>
            </a:r>
            <a:endParaRPr lang="en-US" dirty="0"/>
          </a:p>
        </p:txBody>
      </p:sp>
      <p:sp>
        <p:nvSpPr>
          <p:cNvPr id="3" name="Text Placeholder 2"/>
          <p:cNvSpPr>
            <a:spLocks noGrp="1"/>
          </p:cNvSpPr>
          <p:nvPr>
            <p:ph type="body" idx="1"/>
          </p:nvPr>
        </p:nvSpPr>
        <p:spPr>
          <a:xfrm>
            <a:off x="6904" y="620275"/>
            <a:ext cx="9137095" cy="4277545"/>
          </a:xfrm>
        </p:spPr>
        <p:txBody>
          <a:bodyPr/>
          <a:lstStyle/>
          <a:p>
            <a:r>
              <a:rPr lang="en-US" dirty="0">
                <a:latin typeface="Comic Sans MS" panose="030F0702030302020204" pitchFamily="66" charset="0"/>
              </a:rPr>
              <a:t>I</a:t>
            </a:r>
            <a:r>
              <a:rPr lang="en-US" dirty="0" smtClean="0">
                <a:latin typeface="Comic Sans MS" panose="030F0702030302020204" pitchFamily="66" charset="0"/>
              </a:rPr>
              <a:t>nstantiating </a:t>
            </a:r>
            <a:r>
              <a:rPr lang="en-US" dirty="0">
                <a:latin typeface="Comic Sans MS" panose="030F0702030302020204" pitchFamily="66" charset="0"/>
              </a:rPr>
              <a:t>a derived-class object begins a </a:t>
            </a:r>
            <a:r>
              <a:rPr lang="en-US" i="1" dirty="0" smtClean="0">
                <a:latin typeface="Comic Sans MS" panose="030F0702030302020204" pitchFamily="66" charset="0"/>
              </a:rPr>
              <a:t>chain </a:t>
            </a:r>
            <a:r>
              <a:rPr lang="en-US" dirty="0" smtClean="0">
                <a:latin typeface="Comic Sans MS" panose="030F0702030302020204" pitchFamily="66" charset="0"/>
              </a:rPr>
              <a:t>of </a:t>
            </a:r>
            <a:r>
              <a:rPr lang="en-US" dirty="0">
                <a:latin typeface="Comic Sans MS" panose="030F0702030302020204" pitchFamily="66" charset="0"/>
              </a:rPr>
              <a:t>constructor calls in which the derived-class constructor, before performing its own </a:t>
            </a:r>
            <a:r>
              <a:rPr lang="en-US" dirty="0" smtClean="0">
                <a:latin typeface="Comic Sans MS" panose="030F0702030302020204" pitchFamily="66" charset="0"/>
              </a:rPr>
              <a:t>tasks, invokes </a:t>
            </a:r>
            <a:r>
              <a:rPr lang="en-US" dirty="0">
                <a:latin typeface="Comic Sans MS" panose="030F0702030302020204" pitchFamily="66" charset="0"/>
              </a:rPr>
              <a:t>its direct base class’s constructor either explicitly (via a base-class member </a:t>
            </a:r>
            <a:r>
              <a:rPr lang="en-US" dirty="0" smtClean="0">
                <a:latin typeface="Comic Sans MS" panose="030F0702030302020204" pitchFamily="66" charset="0"/>
              </a:rPr>
              <a:t>initializer) or </a:t>
            </a:r>
            <a:r>
              <a:rPr lang="en-US" dirty="0">
                <a:latin typeface="Comic Sans MS" panose="030F0702030302020204" pitchFamily="66" charset="0"/>
              </a:rPr>
              <a:t>implicitly (calling the base class’s default constructor</a:t>
            </a:r>
            <a:r>
              <a:rPr lang="en-US" dirty="0" smtClean="0">
                <a:latin typeface="Comic Sans MS" panose="030F0702030302020204" pitchFamily="66" charset="0"/>
              </a:rPr>
              <a:t>).</a:t>
            </a:r>
          </a:p>
          <a:p>
            <a:r>
              <a:rPr lang="en-US" dirty="0" smtClean="0">
                <a:latin typeface="Comic Sans MS" panose="030F0702030302020204" pitchFamily="66" charset="0"/>
              </a:rPr>
              <a:t>If </a:t>
            </a:r>
            <a:r>
              <a:rPr lang="en-US" dirty="0">
                <a:latin typeface="Comic Sans MS" panose="030F0702030302020204" pitchFamily="66" charset="0"/>
              </a:rPr>
              <a:t>the base class </a:t>
            </a:r>
            <a:r>
              <a:rPr lang="en-US" dirty="0" smtClean="0">
                <a:latin typeface="Comic Sans MS" panose="030F0702030302020204" pitchFamily="66" charset="0"/>
              </a:rPr>
              <a:t>is derived </a:t>
            </a:r>
            <a:r>
              <a:rPr lang="en-US" dirty="0">
                <a:latin typeface="Comic Sans MS" panose="030F0702030302020204" pitchFamily="66" charset="0"/>
              </a:rPr>
              <a:t>from another class, the base-class constructor is required to invoke the </a:t>
            </a:r>
            <a:r>
              <a:rPr lang="en-US" dirty="0" smtClean="0">
                <a:latin typeface="Comic Sans MS" panose="030F0702030302020204" pitchFamily="66" charset="0"/>
              </a:rPr>
              <a:t>constructor of </a:t>
            </a:r>
            <a:r>
              <a:rPr lang="en-US" dirty="0">
                <a:latin typeface="Comic Sans MS" panose="030F0702030302020204" pitchFamily="66" charset="0"/>
              </a:rPr>
              <a:t>the next class up in the hierarchy, and so on</a:t>
            </a:r>
            <a:r>
              <a:rPr lang="en-US" dirty="0" smtClean="0">
                <a:latin typeface="Comic Sans MS" panose="030F0702030302020204" pitchFamily="66" charset="0"/>
              </a:rPr>
              <a:t>.</a:t>
            </a:r>
          </a:p>
          <a:p>
            <a:r>
              <a:rPr lang="en-US" dirty="0">
                <a:latin typeface="Comic Sans MS" panose="030F0702030302020204" pitchFamily="66" charset="0"/>
              </a:rPr>
              <a:t>The last constructor called in this chain </a:t>
            </a:r>
            <a:r>
              <a:rPr lang="en-US" dirty="0" smtClean="0">
                <a:latin typeface="Comic Sans MS" panose="030F0702030302020204" pitchFamily="66" charset="0"/>
              </a:rPr>
              <a:t>is the </a:t>
            </a:r>
            <a:r>
              <a:rPr lang="en-US" dirty="0">
                <a:latin typeface="Comic Sans MS" panose="030F0702030302020204" pitchFamily="66" charset="0"/>
              </a:rPr>
              <a:t>one of the class at the base of the hierarchy, whose body actually finishes executing </a:t>
            </a:r>
            <a:r>
              <a:rPr lang="en-US" i="1" dirty="0">
                <a:latin typeface="Comic Sans MS" panose="030F0702030302020204" pitchFamily="66" charset="0"/>
              </a:rPr>
              <a:t>first</a:t>
            </a:r>
            <a:r>
              <a:rPr lang="en-US" dirty="0" smtClean="0">
                <a:latin typeface="Comic Sans MS" panose="030F0702030302020204" pitchFamily="66" charset="0"/>
              </a:rPr>
              <a:t>.</a:t>
            </a:r>
          </a:p>
          <a:p>
            <a:r>
              <a:rPr lang="en-US" dirty="0">
                <a:latin typeface="Comic Sans MS" panose="030F0702030302020204" pitchFamily="66" charset="0"/>
              </a:rPr>
              <a:t>The most derived-class constructor’s body finishes executing </a:t>
            </a:r>
            <a:r>
              <a:rPr lang="en-US" i="1" dirty="0">
                <a:latin typeface="Comic Sans MS" panose="030F0702030302020204" pitchFamily="66" charset="0"/>
              </a:rPr>
              <a:t>last</a:t>
            </a:r>
            <a:r>
              <a:rPr lang="en-US" dirty="0">
                <a:latin typeface="Comic Sans MS" panose="030F0702030302020204" pitchFamily="66" charset="0"/>
              </a:rPr>
              <a:t>. Each base-class </a:t>
            </a:r>
            <a:r>
              <a:rPr lang="en-US" dirty="0" smtClean="0">
                <a:latin typeface="Comic Sans MS" panose="030F0702030302020204" pitchFamily="66" charset="0"/>
              </a:rPr>
              <a:t>constructor initializes </a:t>
            </a:r>
            <a:r>
              <a:rPr lang="en-US" dirty="0">
                <a:latin typeface="Comic Sans MS" panose="030F0702030302020204" pitchFamily="66" charset="0"/>
              </a:rPr>
              <a:t>the base-class data members that the derived-class object inherits</a:t>
            </a:r>
            <a:endParaRPr lang="en-US" dirty="0">
              <a:latin typeface="Comic Sans MS" panose="030F0702030302020204" pitchFamily="66" charset="0"/>
            </a:endParaRPr>
          </a:p>
        </p:txBody>
      </p:sp>
    </p:spTree>
    <p:extLst>
      <p:ext uri="{BB962C8B-B14F-4D97-AF65-F5344CB8AC3E}">
        <p14:creationId xmlns:p14="http://schemas.microsoft.com/office/powerpoint/2010/main" val="3925691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1" y="10610"/>
            <a:ext cx="8520600" cy="607800"/>
          </a:xfrm>
        </p:spPr>
        <p:txBody>
          <a:bodyPr>
            <a:noAutofit/>
          </a:bodyPr>
          <a:lstStyle/>
          <a:p>
            <a:r>
              <a:rPr lang="en-US" sz="2000" dirty="0" smtClean="0">
                <a:latin typeface="Comic Sans MS" panose="030F0702030302020204" pitchFamily="66" charset="0"/>
              </a:rPr>
              <a:t>Constructors and Destructors in </a:t>
            </a:r>
            <a:r>
              <a:rPr lang="en-US" sz="2000" dirty="0" err="1" smtClean="0">
                <a:latin typeface="Comic Sans MS" panose="030F0702030302020204" pitchFamily="66" charset="0"/>
              </a:rPr>
              <a:t>CommissionEmployee</a:t>
            </a:r>
            <a:r>
              <a:rPr lang="en-US" sz="2000" dirty="0" smtClean="0">
                <a:latin typeface="Comic Sans MS" panose="030F0702030302020204" pitchFamily="66" charset="0"/>
              </a:rPr>
              <a:t> and </a:t>
            </a:r>
            <a:r>
              <a:rPr lang="en-US" sz="2000" dirty="0" err="1" smtClean="0">
                <a:latin typeface="Comic Sans MS" panose="030F0702030302020204" pitchFamily="66" charset="0"/>
              </a:rPr>
              <a:t>BasePlusCommissionEmployee</a:t>
            </a:r>
            <a:r>
              <a:rPr lang="en-US" sz="2000" dirty="0" smtClean="0">
                <a:latin typeface="Comic Sans MS" panose="030F0702030302020204" pitchFamily="66" charset="0"/>
              </a:rPr>
              <a:t> class</a:t>
            </a:r>
            <a:endParaRPr lang="en-US" sz="2000" dirty="0">
              <a:latin typeface="Comic Sans MS" panose="030F0702030302020204" pitchFamily="66" charset="0"/>
            </a:endParaRPr>
          </a:p>
        </p:txBody>
      </p:sp>
      <p:sp>
        <p:nvSpPr>
          <p:cNvPr id="3" name="Text Placeholder 2"/>
          <p:cNvSpPr>
            <a:spLocks noGrp="1"/>
          </p:cNvSpPr>
          <p:nvPr>
            <p:ph type="body" idx="1"/>
          </p:nvPr>
        </p:nvSpPr>
        <p:spPr>
          <a:xfrm>
            <a:off x="0" y="882869"/>
            <a:ext cx="9144000" cy="4025462"/>
          </a:xfrm>
        </p:spPr>
        <p:txBody>
          <a:bodyPr>
            <a:normAutofit fontScale="92500" lnSpcReduction="10000"/>
          </a:bodyPr>
          <a:lstStyle/>
          <a:p>
            <a:r>
              <a:rPr lang="en-US" sz="1700" dirty="0">
                <a:latin typeface="Comic Sans MS" panose="030F0702030302020204" pitchFamily="66" charset="0"/>
              </a:rPr>
              <a:t>W</a:t>
            </a:r>
            <a:r>
              <a:rPr lang="en-US" sz="1700" dirty="0" smtClean="0">
                <a:latin typeface="Comic Sans MS" panose="030F0702030302020204" pitchFamily="66" charset="0"/>
              </a:rPr>
              <a:t>hen </a:t>
            </a:r>
            <a:r>
              <a:rPr lang="en-US" sz="1700" dirty="0" err="1" smtClean="0">
                <a:latin typeface="Comic Sans MS" panose="030F0702030302020204" pitchFamily="66" charset="0"/>
              </a:rPr>
              <a:t>BasePlusCommissionEmployee</a:t>
            </a:r>
            <a:r>
              <a:rPr lang="en-US" sz="1700" dirty="0" smtClean="0">
                <a:latin typeface="Comic Sans MS" panose="030F0702030302020204" pitchFamily="66" charset="0"/>
              </a:rPr>
              <a:t> object is created, the </a:t>
            </a:r>
            <a:r>
              <a:rPr lang="en-US" sz="1700" dirty="0" err="1" smtClean="0">
                <a:latin typeface="Comic Sans MS" panose="030F0702030302020204" pitchFamily="66" charset="0"/>
              </a:rPr>
              <a:t>CommissionEmployee</a:t>
            </a:r>
            <a:endParaRPr lang="en-US" sz="1700" dirty="0" smtClean="0">
              <a:latin typeface="Comic Sans MS" panose="030F0702030302020204" pitchFamily="66" charset="0"/>
            </a:endParaRPr>
          </a:p>
          <a:p>
            <a:pPr marL="114300" indent="0">
              <a:buNone/>
            </a:pPr>
            <a:r>
              <a:rPr lang="en-US" sz="1700" dirty="0" smtClean="0">
                <a:latin typeface="Comic Sans MS" panose="030F0702030302020204" pitchFamily="66" charset="0"/>
              </a:rPr>
              <a:t>      constructor gets called. </a:t>
            </a:r>
          </a:p>
          <a:p>
            <a:pPr marL="114300" indent="0">
              <a:buNone/>
            </a:pPr>
            <a:endParaRPr lang="en-US" sz="1700" dirty="0" smtClean="0">
              <a:latin typeface="Comic Sans MS" panose="030F0702030302020204" pitchFamily="66" charset="0"/>
            </a:endParaRPr>
          </a:p>
          <a:p>
            <a:r>
              <a:rPr lang="en-US" sz="1700" dirty="0" smtClean="0">
                <a:latin typeface="Comic Sans MS" panose="030F0702030302020204" pitchFamily="66" charset="0"/>
              </a:rPr>
              <a:t>The constructor of </a:t>
            </a:r>
            <a:r>
              <a:rPr lang="en-US" sz="1700" dirty="0" err="1" smtClean="0">
                <a:latin typeface="Comic Sans MS" panose="030F0702030302020204" pitchFamily="66" charset="0"/>
              </a:rPr>
              <a:t>CommissionEmployee</a:t>
            </a:r>
            <a:r>
              <a:rPr lang="en-US" sz="1700" dirty="0" smtClean="0">
                <a:latin typeface="Comic Sans MS" panose="030F0702030302020204" pitchFamily="66" charset="0"/>
              </a:rPr>
              <a:t> executes, as it is at the base of the hierarchy. </a:t>
            </a:r>
          </a:p>
          <a:p>
            <a:pPr marL="114300" indent="0">
              <a:buNone/>
            </a:pPr>
            <a:endParaRPr lang="en-US" sz="1700" dirty="0" smtClean="0">
              <a:latin typeface="Comic Sans MS" panose="030F0702030302020204" pitchFamily="66" charset="0"/>
            </a:endParaRPr>
          </a:p>
          <a:p>
            <a:r>
              <a:rPr lang="en-US" sz="1700" dirty="0" smtClean="0">
                <a:latin typeface="Comic Sans MS" panose="030F0702030302020204" pitchFamily="66" charset="0"/>
              </a:rPr>
              <a:t>This constructor initializes the private data members of </a:t>
            </a:r>
            <a:r>
              <a:rPr lang="en-US" sz="1700" dirty="0" err="1" smtClean="0">
                <a:latin typeface="Comic Sans MS" panose="030F0702030302020204" pitchFamily="66" charset="0"/>
              </a:rPr>
              <a:t>CommissionEmployee</a:t>
            </a:r>
            <a:r>
              <a:rPr lang="en-US" sz="1700" dirty="0" smtClean="0">
                <a:latin typeface="Comic Sans MS" panose="030F0702030302020204" pitchFamily="66" charset="0"/>
              </a:rPr>
              <a:t>, that are part of </a:t>
            </a:r>
            <a:r>
              <a:rPr lang="en-US" sz="1700" dirty="0" err="1" smtClean="0">
                <a:latin typeface="Comic Sans MS" panose="030F0702030302020204" pitchFamily="66" charset="0"/>
              </a:rPr>
              <a:t>BasePlusCommissionEmployee</a:t>
            </a:r>
            <a:r>
              <a:rPr lang="en-US" sz="1700" dirty="0" smtClean="0">
                <a:latin typeface="Comic Sans MS" panose="030F0702030302020204" pitchFamily="66" charset="0"/>
              </a:rPr>
              <a:t> object.</a:t>
            </a:r>
          </a:p>
          <a:p>
            <a:pPr marL="114300" indent="0">
              <a:buNone/>
            </a:pPr>
            <a:endParaRPr lang="en-US" sz="1700" dirty="0" smtClean="0">
              <a:latin typeface="Comic Sans MS" panose="030F0702030302020204" pitchFamily="66" charset="0"/>
            </a:endParaRPr>
          </a:p>
          <a:p>
            <a:r>
              <a:rPr lang="en-US" sz="1700" dirty="0" smtClean="0">
                <a:latin typeface="Comic Sans MS" panose="030F0702030302020204" pitchFamily="66" charset="0"/>
              </a:rPr>
              <a:t>Since </a:t>
            </a:r>
            <a:r>
              <a:rPr lang="en-US" sz="1700" dirty="0">
                <a:latin typeface="Comic Sans MS" panose="030F0702030302020204" pitchFamily="66" charset="0"/>
              </a:rPr>
              <a:t>class </a:t>
            </a:r>
            <a:r>
              <a:rPr lang="en-US" sz="1700" dirty="0" err="1">
                <a:latin typeface="Comic Sans MS" panose="030F0702030302020204" pitchFamily="66" charset="0"/>
              </a:rPr>
              <a:t>CommissionEmployee</a:t>
            </a:r>
            <a:r>
              <a:rPr lang="en-US" sz="1700" dirty="0">
                <a:latin typeface="Comic Sans MS" panose="030F0702030302020204" pitchFamily="66" charset="0"/>
              </a:rPr>
              <a:t> is at the base of the hierarchy, </a:t>
            </a:r>
            <a:r>
              <a:rPr lang="en-US" sz="1700" dirty="0" smtClean="0">
                <a:latin typeface="Comic Sans MS" panose="030F0702030302020204" pitchFamily="66" charset="0"/>
              </a:rPr>
              <a:t>its constructor </a:t>
            </a:r>
            <a:r>
              <a:rPr lang="en-US" sz="1700" dirty="0">
                <a:latin typeface="Comic Sans MS" panose="030F0702030302020204" pitchFamily="66" charset="0"/>
              </a:rPr>
              <a:t>executes, initializing the private </a:t>
            </a:r>
            <a:r>
              <a:rPr lang="en-US" sz="1700" dirty="0" err="1">
                <a:latin typeface="Comic Sans MS" panose="030F0702030302020204" pitchFamily="66" charset="0"/>
              </a:rPr>
              <a:t>CommissionEmployee</a:t>
            </a:r>
            <a:r>
              <a:rPr lang="en-US" sz="1700" dirty="0">
                <a:latin typeface="Comic Sans MS" panose="030F0702030302020204" pitchFamily="66" charset="0"/>
              </a:rPr>
              <a:t> data members that </a:t>
            </a:r>
            <a:r>
              <a:rPr lang="en-US" sz="1700" dirty="0" smtClean="0">
                <a:latin typeface="Comic Sans MS" panose="030F0702030302020204" pitchFamily="66" charset="0"/>
              </a:rPr>
              <a:t>are part </a:t>
            </a:r>
            <a:r>
              <a:rPr lang="en-US" sz="1700" dirty="0">
                <a:latin typeface="Comic Sans MS" panose="030F0702030302020204" pitchFamily="66" charset="0"/>
              </a:rPr>
              <a:t>of the </a:t>
            </a:r>
            <a:r>
              <a:rPr lang="en-US" sz="1700" dirty="0" err="1">
                <a:latin typeface="Comic Sans MS" panose="030F0702030302020204" pitchFamily="66" charset="0"/>
              </a:rPr>
              <a:t>BasePlusCommissionEmployee</a:t>
            </a:r>
            <a:r>
              <a:rPr lang="en-US" sz="1700" dirty="0">
                <a:latin typeface="Comic Sans MS" panose="030F0702030302020204" pitchFamily="66" charset="0"/>
              </a:rPr>
              <a:t> object. </a:t>
            </a:r>
            <a:endParaRPr lang="en-US" sz="1700" dirty="0" smtClean="0">
              <a:latin typeface="Comic Sans MS" panose="030F0702030302020204" pitchFamily="66" charset="0"/>
            </a:endParaRPr>
          </a:p>
          <a:p>
            <a:pPr marL="114300" indent="0">
              <a:buNone/>
            </a:pPr>
            <a:endParaRPr lang="en-US" sz="1700" dirty="0" smtClean="0">
              <a:latin typeface="Comic Sans MS" panose="030F0702030302020204" pitchFamily="66" charset="0"/>
            </a:endParaRPr>
          </a:p>
          <a:p>
            <a:r>
              <a:rPr lang="en-US" sz="1700" dirty="0" smtClean="0">
                <a:latin typeface="Comic Sans MS" panose="030F0702030302020204" pitchFamily="66" charset="0"/>
              </a:rPr>
              <a:t>When </a:t>
            </a:r>
            <a:r>
              <a:rPr lang="en-US" sz="1700" dirty="0" err="1">
                <a:latin typeface="Comic Sans MS" panose="030F0702030302020204" pitchFamily="66" charset="0"/>
              </a:rPr>
              <a:t>CommissionEmployee’s</a:t>
            </a:r>
            <a:r>
              <a:rPr lang="en-US" sz="1700" dirty="0">
                <a:latin typeface="Comic Sans MS" panose="030F0702030302020204" pitchFamily="66" charset="0"/>
              </a:rPr>
              <a:t> </a:t>
            </a:r>
            <a:r>
              <a:rPr lang="en-US" sz="1700" dirty="0" smtClean="0">
                <a:latin typeface="Comic Sans MS" panose="030F0702030302020204" pitchFamily="66" charset="0"/>
              </a:rPr>
              <a:t>constructor completes </a:t>
            </a:r>
            <a:r>
              <a:rPr lang="en-US" sz="1700" dirty="0">
                <a:latin typeface="Comic Sans MS" panose="030F0702030302020204" pitchFamily="66" charset="0"/>
              </a:rPr>
              <a:t>execution, it returns control to </a:t>
            </a:r>
            <a:r>
              <a:rPr lang="en-US" sz="1700" dirty="0" err="1">
                <a:latin typeface="Comic Sans MS" panose="030F0702030302020204" pitchFamily="66" charset="0"/>
              </a:rPr>
              <a:t>BasePlusCommissionEmployee’s</a:t>
            </a:r>
            <a:r>
              <a:rPr lang="en-US" sz="1700" dirty="0">
                <a:latin typeface="Comic Sans MS" panose="030F0702030302020204" pitchFamily="66" charset="0"/>
              </a:rPr>
              <a:t> </a:t>
            </a:r>
            <a:r>
              <a:rPr lang="en-US" sz="1700" dirty="0" smtClean="0">
                <a:latin typeface="Comic Sans MS" panose="030F0702030302020204" pitchFamily="66" charset="0"/>
              </a:rPr>
              <a:t>constructor, which </a:t>
            </a:r>
            <a:r>
              <a:rPr lang="en-US" sz="1700" dirty="0">
                <a:latin typeface="Comic Sans MS" panose="030F0702030302020204" pitchFamily="66" charset="0"/>
              </a:rPr>
              <a:t>initializes the </a:t>
            </a:r>
            <a:r>
              <a:rPr lang="en-US" sz="1700" dirty="0" err="1">
                <a:latin typeface="Comic Sans MS" panose="030F0702030302020204" pitchFamily="66" charset="0"/>
              </a:rPr>
              <a:t>BasePlusCommissionEmployee</a:t>
            </a:r>
            <a:r>
              <a:rPr lang="en-US" sz="1700" dirty="0">
                <a:latin typeface="Comic Sans MS" panose="030F0702030302020204" pitchFamily="66" charset="0"/>
              </a:rPr>
              <a:t> object’s </a:t>
            </a:r>
            <a:r>
              <a:rPr lang="en-US" sz="1700" dirty="0" err="1">
                <a:latin typeface="Comic Sans MS" panose="030F0702030302020204" pitchFamily="66" charset="0"/>
              </a:rPr>
              <a:t>baseSalary</a:t>
            </a:r>
            <a:r>
              <a:rPr lang="en-US" sz="1700" dirty="0">
                <a:latin typeface="Comic Sans MS" panose="030F0702030302020204" pitchFamily="66" charset="0"/>
              </a:rPr>
              <a:t>.</a:t>
            </a:r>
            <a:endParaRPr lang="en-US" sz="1700" dirty="0">
              <a:latin typeface="Comic Sans MS" panose="030F0702030302020204" pitchFamily="66" charset="0"/>
            </a:endParaRPr>
          </a:p>
        </p:txBody>
      </p:sp>
    </p:spTree>
    <p:extLst>
      <p:ext uri="{BB962C8B-B14F-4D97-AF65-F5344CB8AC3E}">
        <p14:creationId xmlns:p14="http://schemas.microsoft.com/office/powerpoint/2010/main" val="20576726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597" y="84181"/>
            <a:ext cx="8520600" cy="607800"/>
          </a:xfrm>
        </p:spPr>
        <p:txBody>
          <a:bodyPr>
            <a:normAutofit fontScale="90000"/>
          </a:bodyPr>
          <a:lstStyle/>
          <a:p>
            <a:r>
              <a:rPr lang="en-US" dirty="0" smtClean="0"/>
              <a:t>Destructors in Derived Classes</a:t>
            </a:r>
            <a:endParaRPr lang="en-US" dirty="0"/>
          </a:p>
        </p:txBody>
      </p:sp>
      <p:sp>
        <p:nvSpPr>
          <p:cNvPr id="3" name="Text Placeholder 2"/>
          <p:cNvSpPr>
            <a:spLocks noGrp="1"/>
          </p:cNvSpPr>
          <p:nvPr>
            <p:ph type="body" idx="1"/>
          </p:nvPr>
        </p:nvSpPr>
        <p:spPr>
          <a:xfrm>
            <a:off x="6900" y="620266"/>
            <a:ext cx="9137099" cy="4319596"/>
          </a:xfrm>
        </p:spPr>
        <p:txBody>
          <a:bodyPr>
            <a:normAutofit/>
          </a:bodyPr>
          <a:lstStyle/>
          <a:p>
            <a:r>
              <a:rPr lang="en-US" dirty="0">
                <a:latin typeface="Comic Sans MS" panose="030F0702030302020204" pitchFamily="66" charset="0"/>
              </a:rPr>
              <a:t>When a derived-class object is destroyed, the program calls that object’s destructor</a:t>
            </a:r>
            <a:r>
              <a:rPr lang="en-US" dirty="0" smtClean="0">
                <a:latin typeface="Comic Sans MS" panose="030F0702030302020204" pitchFamily="66" charset="0"/>
              </a:rPr>
              <a:t>.</a:t>
            </a:r>
          </a:p>
          <a:p>
            <a:pPr marL="114300" indent="0">
              <a:buNone/>
            </a:pPr>
            <a:endParaRPr lang="en-US" dirty="0">
              <a:latin typeface="Comic Sans MS" panose="030F0702030302020204" pitchFamily="66" charset="0"/>
            </a:endParaRPr>
          </a:p>
          <a:p>
            <a:r>
              <a:rPr lang="en-US" dirty="0">
                <a:latin typeface="Comic Sans MS" panose="030F0702030302020204" pitchFamily="66" charset="0"/>
              </a:rPr>
              <a:t>This begins a chain (or cascade) of destructor calls in which the derived-class </a:t>
            </a:r>
            <a:r>
              <a:rPr lang="en-US" dirty="0" smtClean="0">
                <a:latin typeface="Comic Sans MS" panose="030F0702030302020204" pitchFamily="66" charset="0"/>
              </a:rPr>
              <a:t>destructor and </a:t>
            </a:r>
            <a:r>
              <a:rPr lang="en-US" dirty="0">
                <a:latin typeface="Comic Sans MS" panose="030F0702030302020204" pitchFamily="66" charset="0"/>
              </a:rPr>
              <a:t>the destructors of the direct and indirect base classes and the classes’ members </a:t>
            </a:r>
            <a:r>
              <a:rPr lang="en-US" dirty="0" smtClean="0">
                <a:latin typeface="Comic Sans MS" panose="030F0702030302020204" pitchFamily="66" charset="0"/>
              </a:rPr>
              <a:t>execute in </a:t>
            </a:r>
            <a:r>
              <a:rPr lang="en-US" i="1" dirty="0">
                <a:latin typeface="Comic Sans MS" panose="030F0702030302020204" pitchFamily="66" charset="0"/>
              </a:rPr>
              <a:t>reverse </a:t>
            </a:r>
            <a:r>
              <a:rPr lang="en-US" dirty="0">
                <a:latin typeface="Comic Sans MS" panose="030F0702030302020204" pitchFamily="66" charset="0"/>
              </a:rPr>
              <a:t>of the order in which the constructors executed. </a:t>
            </a:r>
            <a:endParaRPr lang="en-US" dirty="0" smtClean="0">
              <a:latin typeface="Comic Sans MS" panose="030F0702030302020204" pitchFamily="66" charset="0"/>
            </a:endParaRPr>
          </a:p>
          <a:p>
            <a:pPr marL="114300" indent="0">
              <a:buNone/>
            </a:pPr>
            <a:endParaRPr lang="en-US" dirty="0" smtClean="0">
              <a:latin typeface="Comic Sans MS" panose="030F0702030302020204" pitchFamily="66" charset="0"/>
            </a:endParaRPr>
          </a:p>
          <a:p>
            <a:r>
              <a:rPr lang="en-US" dirty="0" smtClean="0">
                <a:latin typeface="Comic Sans MS" panose="030F0702030302020204" pitchFamily="66" charset="0"/>
              </a:rPr>
              <a:t>When </a:t>
            </a:r>
            <a:r>
              <a:rPr lang="en-US" dirty="0">
                <a:latin typeface="Comic Sans MS" panose="030F0702030302020204" pitchFamily="66" charset="0"/>
              </a:rPr>
              <a:t>a derived-class </a:t>
            </a:r>
            <a:r>
              <a:rPr lang="en-US" dirty="0" smtClean="0">
                <a:latin typeface="Comic Sans MS" panose="030F0702030302020204" pitchFamily="66" charset="0"/>
              </a:rPr>
              <a:t>object’s destructor </a:t>
            </a:r>
            <a:r>
              <a:rPr lang="en-US" dirty="0">
                <a:latin typeface="Comic Sans MS" panose="030F0702030302020204" pitchFamily="66" charset="0"/>
              </a:rPr>
              <a:t>is called, the destructor performs its task, then invokes the destructor of the </a:t>
            </a:r>
            <a:r>
              <a:rPr lang="en-US" dirty="0" smtClean="0">
                <a:latin typeface="Comic Sans MS" panose="030F0702030302020204" pitchFamily="66" charset="0"/>
              </a:rPr>
              <a:t>next base </a:t>
            </a:r>
            <a:r>
              <a:rPr lang="en-US" dirty="0">
                <a:latin typeface="Comic Sans MS" panose="030F0702030302020204" pitchFamily="66" charset="0"/>
              </a:rPr>
              <a:t>class up the hierarchy. </a:t>
            </a:r>
            <a:endParaRPr lang="en-US" dirty="0" smtClean="0">
              <a:latin typeface="Comic Sans MS" panose="030F0702030302020204" pitchFamily="66" charset="0"/>
            </a:endParaRPr>
          </a:p>
          <a:p>
            <a:pPr marL="114300" indent="0">
              <a:buNone/>
            </a:pPr>
            <a:endParaRPr lang="en-US" dirty="0" smtClean="0">
              <a:latin typeface="Comic Sans MS" panose="030F0702030302020204" pitchFamily="66" charset="0"/>
            </a:endParaRPr>
          </a:p>
          <a:p>
            <a:r>
              <a:rPr lang="en-US" dirty="0" smtClean="0">
                <a:latin typeface="Comic Sans MS" panose="030F0702030302020204" pitchFamily="66" charset="0"/>
              </a:rPr>
              <a:t>This </a:t>
            </a:r>
            <a:r>
              <a:rPr lang="en-US" dirty="0">
                <a:latin typeface="Comic Sans MS" panose="030F0702030302020204" pitchFamily="66" charset="0"/>
              </a:rPr>
              <a:t>process repeats until the destructor of the final base </a:t>
            </a:r>
            <a:r>
              <a:rPr lang="en-US" dirty="0" smtClean="0">
                <a:latin typeface="Comic Sans MS" panose="030F0702030302020204" pitchFamily="66" charset="0"/>
              </a:rPr>
              <a:t>class at </a:t>
            </a:r>
            <a:r>
              <a:rPr lang="en-US" dirty="0">
                <a:latin typeface="Comic Sans MS" panose="030F0702030302020204" pitchFamily="66" charset="0"/>
              </a:rPr>
              <a:t>the top of the hierarchy is called. Then the object is removed from memory</a:t>
            </a:r>
            <a:endParaRPr lang="en-US" dirty="0">
              <a:latin typeface="Comic Sans MS" panose="030F0702030302020204" pitchFamily="66" charset="0"/>
            </a:endParaRPr>
          </a:p>
        </p:txBody>
      </p:sp>
    </p:spTree>
    <p:extLst>
      <p:ext uri="{BB962C8B-B14F-4D97-AF65-F5344CB8AC3E}">
        <p14:creationId xmlns:p14="http://schemas.microsoft.com/office/powerpoint/2010/main" val="848368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6" y="-10413"/>
            <a:ext cx="8520600" cy="607800"/>
          </a:xfrm>
        </p:spPr>
        <p:txBody>
          <a:bodyPr>
            <a:normAutofit fontScale="90000"/>
          </a:bodyPr>
          <a:lstStyle/>
          <a:p>
            <a:r>
              <a:rPr lang="en-US" dirty="0" smtClean="0"/>
              <a:t>Public, private and protected inheritance</a:t>
            </a:r>
            <a:endParaRPr lang="en-US" dirty="0"/>
          </a:p>
        </p:txBody>
      </p:sp>
      <p:sp>
        <p:nvSpPr>
          <p:cNvPr id="3" name="Text Placeholder 2"/>
          <p:cNvSpPr>
            <a:spLocks noGrp="1"/>
          </p:cNvSpPr>
          <p:nvPr>
            <p:ph type="body" idx="1"/>
          </p:nvPr>
        </p:nvSpPr>
        <p:spPr>
          <a:xfrm>
            <a:off x="0" y="609768"/>
            <a:ext cx="9144000" cy="4319584"/>
          </a:xfrm>
        </p:spPr>
        <p:txBody>
          <a:bodyPr>
            <a:normAutofit/>
          </a:bodyPr>
          <a:lstStyle/>
          <a:p>
            <a:r>
              <a:rPr lang="en-US" dirty="0" smtClean="0">
                <a:latin typeface="Comic Sans MS" panose="030F0702030302020204" pitchFamily="66" charset="0"/>
              </a:rPr>
              <a:t>A derived class can inherit it’s base class members through public, private or protected inheritance.</a:t>
            </a:r>
          </a:p>
          <a:p>
            <a:pPr marL="114300" indent="0">
              <a:buNone/>
            </a:pPr>
            <a:endParaRPr lang="en-US" dirty="0" smtClean="0">
              <a:latin typeface="Comic Sans MS" panose="030F0702030302020204" pitchFamily="66" charset="0"/>
            </a:endParaRPr>
          </a:p>
          <a:p>
            <a:r>
              <a:rPr lang="en-US" dirty="0">
                <a:latin typeface="Comic Sans MS" panose="030F0702030302020204" pitchFamily="66" charset="0"/>
              </a:rPr>
              <a:t>When deriving a class with </a:t>
            </a:r>
            <a:r>
              <a:rPr lang="en-US" dirty="0">
                <a:solidFill>
                  <a:srgbClr val="0070C0"/>
                </a:solidFill>
                <a:latin typeface="Comic Sans MS" panose="030F0702030302020204" pitchFamily="66" charset="0"/>
              </a:rPr>
              <a:t>protected inheritance</a:t>
            </a:r>
            <a:r>
              <a:rPr lang="en-US" dirty="0">
                <a:latin typeface="Comic Sans MS" panose="030F0702030302020204" pitchFamily="66" charset="0"/>
              </a:rPr>
              <a:t>, </a:t>
            </a:r>
            <a:r>
              <a:rPr lang="en-US" dirty="0">
                <a:solidFill>
                  <a:srgbClr val="0070C0"/>
                </a:solidFill>
                <a:latin typeface="Comic Sans MS" panose="030F0702030302020204" pitchFamily="66" charset="0"/>
              </a:rPr>
              <a:t>public and protected </a:t>
            </a:r>
            <a:r>
              <a:rPr lang="en-US" dirty="0" smtClean="0">
                <a:solidFill>
                  <a:srgbClr val="0070C0"/>
                </a:solidFill>
                <a:latin typeface="Comic Sans MS" panose="030F0702030302020204" pitchFamily="66" charset="0"/>
              </a:rPr>
              <a:t>members </a:t>
            </a:r>
            <a:r>
              <a:rPr lang="en-US" dirty="0" smtClean="0">
                <a:latin typeface="Comic Sans MS" panose="030F0702030302020204" pitchFamily="66" charset="0"/>
              </a:rPr>
              <a:t>of </a:t>
            </a:r>
            <a:r>
              <a:rPr lang="en-US" dirty="0">
                <a:latin typeface="Comic Sans MS" panose="030F0702030302020204" pitchFamily="66" charset="0"/>
              </a:rPr>
              <a:t>the </a:t>
            </a:r>
            <a:r>
              <a:rPr lang="en-US" dirty="0">
                <a:solidFill>
                  <a:srgbClr val="0070C0"/>
                </a:solidFill>
                <a:latin typeface="Comic Sans MS" panose="030F0702030302020204" pitchFamily="66" charset="0"/>
              </a:rPr>
              <a:t>base class </a:t>
            </a:r>
            <a:r>
              <a:rPr lang="en-US" dirty="0">
                <a:latin typeface="Comic Sans MS" panose="030F0702030302020204" pitchFamily="66" charset="0"/>
              </a:rPr>
              <a:t>become </a:t>
            </a:r>
            <a:r>
              <a:rPr lang="en-US" dirty="0">
                <a:solidFill>
                  <a:srgbClr val="0070C0"/>
                </a:solidFill>
                <a:latin typeface="Comic Sans MS" panose="030F0702030302020204" pitchFamily="66" charset="0"/>
              </a:rPr>
              <a:t>protected members </a:t>
            </a:r>
            <a:r>
              <a:rPr lang="en-US" dirty="0">
                <a:latin typeface="Comic Sans MS" panose="030F0702030302020204" pitchFamily="66" charset="0"/>
              </a:rPr>
              <a:t>of the </a:t>
            </a:r>
            <a:r>
              <a:rPr lang="en-US" dirty="0">
                <a:solidFill>
                  <a:srgbClr val="0070C0"/>
                </a:solidFill>
                <a:latin typeface="Comic Sans MS" panose="030F0702030302020204" pitchFamily="66" charset="0"/>
              </a:rPr>
              <a:t>derived class</a:t>
            </a:r>
            <a:r>
              <a:rPr lang="en-US" dirty="0" smtClean="0">
                <a:latin typeface="Comic Sans MS" panose="030F0702030302020204" pitchFamily="66" charset="0"/>
              </a:rPr>
              <a:t>.</a:t>
            </a:r>
          </a:p>
          <a:p>
            <a:pPr marL="114300" indent="0">
              <a:buNone/>
            </a:pPr>
            <a:endParaRPr lang="en-US" dirty="0" smtClean="0">
              <a:latin typeface="Comic Sans MS" panose="030F0702030302020204" pitchFamily="66" charset="0"/>
            </a:endParaRPr>
          </a:p>
          <a:p>
            <a:r>
              <a:rPr lang="en-US" dirty="0" smtClean="0">
                <a:latin typeface="Comic Sans MS" panose="030F0702030302020204" pitchFamily="66" charset="0"/>
              </a:rPr>
              <a:t>When </a:t>
            </a:r>
            <a:r>
              <a:rPr lang="en-US" dirty="0">
                <a:latin typeface="Comic Sans MS" panose="030F0702030302020204" pitchFamily="66" charset="0"/>
              </a:rPr>
              <a:t>deriving a </a:t>
            </a:r>
            <a:r>
              <a:rPr lang="en-US" dirty="0" smtClean="0">
                <a:latin typeface="Comic Sans MS" panose="030F0702030302020204" pitchFamily="66" charset="0"/>
              </a:rPr>
              <a:t>class with </a:t>
            </a:r>
            <a:r>
              <a:rPr lang="en-US" dirty="0">
                <a:solidFill>
                  <a:srgbClr val="0070C0"/>
                </a:solidFill>
                <a:latin typeface="Comic Sans MS" panose="030F0702030302020204" pitchFamily="66" charset="0"/>
              </a:rPr>
              <a:t>private inheritance</a:t>
            </a:r>
            <a:r>
              <a:rPr lang="en-US" dirty="0">
                <a:latin typeface="Comic Sans MS" panose="030F0702030302020204" pitchFamily="66" charset="0"/>
              </a:rPr>
              <a:t>, </a:t>
            </a:r>
            <a:r>
              <a:rPr lang="en-US" dirty="0">
                <a:solidFill>
                  <a:srgbClr val="0070C0"/>
                </a:solidFill>
                <a:latin typeface="Comic Sans MS" panose="030F0702030302020204" pitchFamily="66" charset="0"/>
              </a:rPr>
              <a:t>public and protected members </a:t>
            </a:r>
            <a:r>
              <a:rPr lang="en-US" dirty="0">
                <a:latin typeface="Comic Sans MS" panose="030F0702030302020204" pitchFamily="66" charset="0"/>
              </a:rPr>
              <a:t>of the </a:t>
            </a:r>
            <a:r>
              <a:rPr lang="en-US" dirty="0">
                <a:solidFill>
                  <a:srgbClr val="0070C0"/>
                </a:solidFill>
                <a:latin typeface="Comic Sans MS" panose="030F0702030302020204" pitchFamily="66" charset="0"/>
              </a:rPr>
              <a:t>base class </a:t>
            </a:r>
            <a:r>
              <a:rPr lang="en-US" dirty="0">
                <a:latin typeface="Comic Sans MS" panose="030F0702030302020204" pitchFamily="66" charset="0"/>
              </a:rPr>
              <a:t>become </a:t>
            </a:r>
            <a:r>
              <a:rPr lang="en-US" dirty="0" smtClean="0">
                <a:solidFill>
                  <a:srgbClr val="0070C0"/>
                </a:solidFill>
                <a:latin typeface="Comic Sans MS" panose="030F0702030302020204" pitchFamily="66" charset="0"/>
              </a:rPr>
              <a:t>private members </a:t>
            </a:r>
            <a:r>
              <a:rPr lang="en-US" dirty="0">
                <a:latin typeface="Comic Sans MS" panose="030F0702030302020204" pitchFamily="66" charset="0"/>
              </a:rPr>
              <a:t>(e.g., the functions become utility functions) of the </a:t>
            </a:r>
            <a:r>
              <a:rPr lang="en-US" dirty="0">
                <a:solidFill>
                  <a:srgbClr val="0070C0"/>
                </a:solidFill>
                <a:latin typeface="Comic Sans MS" panose="030F0702030302020204" pitchFamily="66" charset="0"/>
              </a:rPr>
              <a:t>derived class</a:t>
            </a:r>
            <a:r>
              <a:rPr lang="en-US" dirty="0">
                <a:latin typeface="Comic Sans MS" panose="030F0702030302020204" pitchFamily="66" charset="0"/>
              </a:rPr>
              <a:t>. </a:t>
            </a:r>
            <a:endParaRPr lang="en-US" dirty="0" smtClean="0">
              <a:latin typeface="Comic Sans MS" panose="030F0702030302020204" pitchFamily="66" charset="0"/>
            </a:endParaRPr>
          </a:p>
          <a:p>
            <a:pPr marL="114300" indent="0">
              <a:buNone/>
            </a:pPr>
            <a:endParaRPr lang="en-US" dirty="0" smtClean="0">
              <a:latin typeface="Comic Sans MS" panose="030F0702030302020204" pitchFamily="66" charset="0"/>
            </a:endParaRPr>
          </a:p>
          <a:p>
            <a:r>
              <a:rPr lang="en-US" dirty="0" smtClean="0">
                <a:latin typeface="Comic Sans MS" panose="030F0702030302020204" pitchFamily="66" charset="0"/>
              </a:rPr>
              <a:t>Private</a:t>
            </a:r>
            <a:r>
              <a:rPr lang="en-US" dirty="0">
                <a:latin typeface="Comic Sans MS" panose="030F0702030302020204" pitchFamily="66" charset="0"/>
              </a:rPr>
              <a:t> </a:t>
            </a:r>
            <a:r>
              <a:rPr lang="en-US" dirty="0" smtClean="0">
                <a:latin typeface="Comic Sans MS" panose="030F0702030302020204" pitchFamily="66" charset="0"/>
              </a:rPr>
              <a:t>and </a:t>
            </a:r>
            <a:r>
              <a:rPr lang="en-US" dirty="0">
                <a:latin typeface="Comic Sans MS" panose="030F0702030302020204" pitchFamily="66" charset="0"/>
              </a:rPr>
              <a:t>protected inheritance are not </a:t>
            </a:r>
            <a:r>
              <a:rPr lang="en-US" i="1" dirty="0">
                <a:latin typeface="Comic Sans MS" panose="030F0702030302020204" pitchFamily="66" charset="0"/>
              </a:rPr>
              <a:t>is-a </a:t>
            </a:r>
            <a:r>
              <a:rPr lang="en-US" dirty="0">
                <a:latin typeface="Comic Sans MS" panose="030F0702030302020204" pitchFamily="66" charset="0"/>
              </a:rPr>
              <a:t>relationships.</a:t>
            </a:r>
            <a:endParaRPr lang="en-US" dirty="0" smtClean="0">
              <a:latin typeface="Comic Sans MS" panose="030F0702030302020204" pitchFamily="66" charset="0"/>
            </a:endParaRPr>
          </a:p>
        </p:txBody>
      </p:sp>
    </p:spTree>
    <p:extLst>
      <p:ext uri="{BB962C8B-B14F-4D97-AF65-F5344CB8AC3E}">
        <p14:creationId xmlns:p14="http://schemas.microsoft.com/office/powerpoint/2010/main" val="392896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4898490"/>
          </a:xfrm>
          <a:prstGeom prst="rect">
            <a:avLst/>
          </a:prstGeom>
        </p:spPr>
      </p:pic>
    </p:spTree>
    <p:extLst>
      <p:ext uri="{BB962C8B-B14F-4D97-AF65-F5344CB8AC3E}">
        <p14:creationId xmlns:p14="http://schemas.microsoft.com/office/powerpoint/2010/main" val="20370985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4" y="21121"/>
            <a:ext cx="8520600" cy="607800"/>
          </a:xfrm>
        </p:spPr>
        <p:txBody>
          <a:bodyPr>
            <a:normAutofit fontScale="90000"/>
          </a:bodyPr>
          <a:lstStyle/>
          <a:p>
            <a:r>
              <a:rPr lang="en-US" dirty="0" smtClean="0"/>
              <a:t>Software Engineering with Inheritance</a:t>
            </a:r>
            <a:endParaRPr lang="en-US" dirty="0"/>
          </a:p>
        </p:txBody>
      </p:sp>
      <p:sp>
        <p:nvSpPr>
          <p:cNvPr id="3" name="Text Placeholder 2"/>
          <p:cNvSpPr>
            <a:spLocks noGrp="1"/>
          </p:cNvSpPr>
          <p:nvPr>
            <p:ph type="body" idx="1"/>
          </p:nvPr>
        </p:nvSpPr>
        <p:spPr>
          <a:xfrm>
            <a:off x="-3612" y="536193"/>
            <a:ext cx="9147611" cy="4361627"/>
          </a:xfrm>
        </p:spPr>
        <p:txBody>
          <a:bodyPr>
            <a:normAutofit/>
          </a:bodyPr>
          <a:lstStyle/>
          <a:p>
            <a:r>
              <a:rPr lang="en-US" sz="1400" dirty="0" smtClean="0">
                <a:latin typeface="Comic Sans MS" panose="030F0702030302020204" pitchFamily="66" charset="0"/>
              </a:rPr>
              <a:t>Object oriented programming </a:t>
            </a:r>
            <a:r>
              <a:rPr lang="en-US" sz="1400" dirty="0">
                <a:latin typeface="Comic Sans MS" panose="030F0702030302020204" pitchFamily="66" charset="0"/>
              </a:rPr>
              <a:t>facilitates software reuse, thus shortening development times </a:t>
            </a:r>
            <a:r>
              <a:rPr lang="en-US" sz="1400" dirty="0" smtClean="0">
                <a:latin typeface="Comic Sans MS" panose="030F0702030302020204" pitchFamily="66" charset="0"/>
              </a:rPr>
              <a:t>and enhancing </a:t>
            </a:r>
            <a:r>
              <a:rPr lang="en-US" sz="1400" dirty="0">
                <a:latin typeface="Comic Sans MS" panose="030F0702030302020204" pitchFamily="66" charset="0"/>
              </a:rPr>
              <a:t>software quality</a:t>
            </a:r>
            <a:r>
              <a:rPr lang="en-US" sz="1400" dirty="0" smtClean="0">
                <a:latin typeface="Comic Sans MS" panose="030F0702030302020204" pitchFamily="66" charset="0"/>
              </a:rPr>
              <a:t>.</a:t>
            </a:r>
          </a:p>
          <a:p>
            <a:pPr marL="114300" indent="0">
              <a:buNone/>
            </a:pPr>
            <a:endParaRPr lang="en-US" sz="1400" dirty="0" smtClean="0">
              <a:latin typeface="Comic Sans MS" panose="030F0702030302020204" pitchFamily="66" charset="0"/>
            </a:endParaRPr>
          </a:p>
          <a:p>
            <a:r>
              <a:rPr lang="en-US" sz="1400" dirty="0" smtClean="0">
                <a:latin typeface="Comic Sans MS" panose="030F0702030302020204" pitchFamily="66" charset="0"/>
              </a:rPr>
              <a:t>By using inheritance, a new class is created from an existing one. This new class inherits data members and member functions of the existing class.</a:t>
            </a:r>
          </a:p>
          <a:p>
            <a:pPr marL="114300" indent="0">
              <a:buNone/>
            </a:pPr>
            <a:endParaRPr lang="en-US" sz="1400" dirty="0" smtClean="0">
              <a:latin typeface="Comic Sans MS" panose="030F0702030302020204" pitchFamily="66" charset="0"/>
            </a:endParaRPr>
          </a:p>
          <a:p>
            <a:r>
              <a:rPr lang="en-US" sz="1400" dirty="0" smtClean="0">
                <a:latin typeface="Comic Sans MS" panose="030F0702030302020204" pitchFamily="66" charset="0"/>
              </a:rPr>
              <a:t>This new class can be customized to meet the needs by redefining base-class members and by including additional members.</a:t>
            </a:r>
          </a:p>
          <a:p>
            <a:pPr marL="114300" indent="0">
              <a:buNone/>
            </a:pPr>
            <a:endParaRPr lang="en-US" sz="1400" dirty="0" smtClean="0">
              <a:latin typeface="Comic Sans MS" panose="030F0702030302020204" pitchFamily="66" charset="0"/>
            </a:endParaRPr>
          </a:p>
          <a:p>
            <a:r>
              <a:rPr lang="en-US" sz="1400" dirty="0">
                <a:latin typeface="Comic Sans MS" panose="030F0702030302020204" pitchFamily="66" charset="0"/>
              </a:rPr>
              <a:t>The derived-class programmer does </a:t>
            </a:r>
            <a:r>
              <a:rPr lang="en-US" sz="1400" dirty="0" smtClean="0">
                <a:latin typeface="Comic Sans MS" panose="030F0702030302020204" pitchFamily="66" charset="0"/>
              </a:rPr>
              <a:t>this in </a:t>
            </a:r>
            <a:r>
              <a:rPr lang="en-US" sz="1400" dirty="0">
                <a:latin typeface="Comic Sans MS" panose="030F0702030302020204" pitchFamily="66" charset="0"/>
              </a:rPr>
              <a:t>C++ </a:t>
            </a:r>
            <a:r>
              <a:rPr lang="en-US" sz="1400" i="1" dirty="0">
                <a:latin typeface="Comic Sans MS" panose="030F0702030302020204" pitchFamily="66" charset="0"/>
              </a:rPr>
              <a:t>without </a:t>
            </a:r>
            <a:r>
              <a:rPr lang="en-US" sz="1400" dirty="0">
                <a:latin typeface="Comic Sans MS" panose="030F0702030302020204" pitchFamily="66" charset="0"/>
              </a:rPr>
              <a:t>accessing the base class’s source code (the derived class must be able to </a:t>
            </a:r>
            <a:r>
              <a:rPr lang="en-US" sz="1400" i="1" dirty="0" smtClean="0">
                <a:latin typeface="Comic Sans MS" panose="030F0702030302020204" pitchFamily="66" charset="0"/>
              </a:rPr>
              <a:t>link </a:t>
            </a:r>
            <a:r>
              <a:rPr lang="en-US" sz="1400" dirty="0" smtClean="0">
                <a:latin typeface="Comic Sans MS" panose="030F0702030302020204" pitchFamily="66" charset="0"/>
              </a:rPr>
              <a:t>to </a:t>
            </a:r>
            <a:r>
              <a:rPr lang="en-US" sz="1400" dirty="0">
                <a:latin typeface="Comic Sans MS" panose="030F0702030302020204" pitchFamily="66" charset="0"/>
              </a:rPr>
              <a:t>the base class’s object code</a:t>
            </a:r>
            <a:r>
              <a:rPr lang="en-US" sz="1400" dirty="0" smtClean="0">
                <a:latin typeface="Comic Sans MS" panose="030F0702030302020204" pitchFamily="66" charset="0"/>
              </a:rPr>
              <a:t>).</a:t>
            </a:r>
          </a:p>
          <a:p>
            <a:pPr marL="114300" indent="0">
              <a:buNone/>
            </a:pPr>
            <a:endParaRPr lang="en-US" sz="1400" dirty="0" smtClean="0">
              <a:latin typeface="Comic Sans MS" panose="030F0702030302020204" pitchFamily="66" charset="0"/>
            </a:endParaRPr>
          </a:p>
          <a:p>
            <a:r>
              <a:rPr lang="en-US" sz="1400" dirty="0" smtClean="0">
                <a:latin typeface="Comic Sans MS" panose="030F0702030302020204" pitchFamily="66" charset="0"/>
              </a:rPr>
              <a:t> </a:t>
            </a:r>
            <a:r>
              <a:rPr lang="en-US" sz="1400" dirty="0">
                <a:latin typeface="Comic Sans MS" panose="030F0702030302020204" pitchFamily="66" charset="0"/>
              </a:rPr>
              <a:t>This powerful capability is attractive to software </a:t>
            </a:r>
            <a:r>
              <a:rPr lang="en-US" sz="1400" dirty="0" smtClean="0">
                <a:latin typeface="Comic Sans MS" panose="030F0702030302020204" pitchFamily="66" charset="0"/>
              </a:rPr>
              <a:t>developers, who  </a:t>
            </a:r>
            <a:r>
              <a:rPr lang="en-US" sz="1400" dirty="0">
                <a:latin typeface="Comic Sans MS" panose="030F0702030302020204" pitchFamily="66" charset="0"/>
              </a:rPr>
              <a:t>can develop proprietary classes for sale or license and make these classes </a:t>
            </a:r>
            <a:r>
              <a:rPr lang="en-US" sz="1400" dirty="0" smtClean="0">
                <a:latin typeface="Comic Sans MS" panose="030F0702030302020204" pitchFamily="66" charset="0"/>
              </a:rPr>
              <a:t>available to </a:t>
            </a:r>
            <a:r>
              <a:rPr lang="en-US" sz="1400" dirty="0">
                <a:latin typeface="Comic Sans MS" panose="030F0702030302020204" pitchFamily="66" charset="0"/>
              </a:rPr>
              <a:t>users in object-code </a:t>
            </a:r>
            <a:r>
              <a:rPr lang="en-US" sz="1400" dirty="0" smtClean="0">
                <a:latin typeface="Comic Sans MS" panose="030F0702030302020204" pitchFamily="66" charset="0"/>
              </a:rPr>
              <a:t>format</a:t>
            </a:r>
          </a:p>
          <a:p>
            <a:pPr marL="114300" indent="0">
              <a:buNone/>
            </a:pPr>
            <a:endParaRPr lang="en-US" sz="1400" dirty="0" smtClean="0">
              <a:latin typeface="Comic Sans MS" panose="030F0702030302020204" pitchFamily="66" charset="0"/>
            </a:endParaRPr>
          </a:p>
        </p:txBody>
      </p:sp>
    </p:spTree>
    <p:extLst>
      <p:ext uri="{BB962C8B-B14F-4D97-AF65-F5344CB8AC3E}">
        <p14:creationId xmlns:p14="http://schemas.microsoft.com/office/powerpoint/2010/main" val="13456192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 y="31629"/>
            <a:ext cx="8520600" cy="607800"/>
          </a:xfrm>
        </p:spPr>
        <p:txBody>
          <a:bodyPr>
            <a:normAutofit fontScale="90000"/>
          </a:bodyPr>
          <a:lstStyle/>
          <a:p>
            <a:r>
              <a:rPr lang="en-US" dirty="0" smtClean="0"/>
              <a:t>Software Engineering with Inheritance</a:t>
            </a:r>
            <a:endParaRPr lang="en-US" dirty="0"/>
          </a:p>
        </p:txBody>
      </p:sp>
      <p:sp>
        <p:nvSpPr>
          <p:cNvPr id="3" name="Text Placeholder 2"/>
          <p:cNvSpPr>
            <a:spLocks noGrp="1"/>
          </p:cNvSpPr>
          <p:nvPr>
            <p:ph type="body" idx="1"/>
          </p:nvPr>
        </p:nvSpPr>
        <p:spPr>
          <a:xfrm>
            <a:off x="0" y="639428"/>
            <a:ext cx="9144000" cy="4237371"/>
          </a:xfrm>
        </p:spPr>
        <p:txBody>
          <a:bodyPr>
            <a:normAutofit lnSpcReduction="10000"/>
          </a:bodyPr>
          <a:lstStyle/>
          <a:p>
            <a:r>
              <a:rPr lang="en-US" dirty="0">
                <a:latin typeface="Comic Sans MS" panose="030F0702030302020204" pitchFamily="66" charset="0"/>
              </a:rPr>
              <a:t>Users then can derive new classes from these library classes rapidly and without accessing the proprietary source code. </a:t>
            </a:r>
          </a:p>
          <a:p>
            <a:pPr marL="114300" indent="0">
              <a:buNone/>
            </a:pPr>
            <a:endParaRPr lang="en-US" dirty="0">
              <a:latin typeface="Comic Sans MS" panose="030F0702030302020204" pitchFamily="66" charset="0"/>
            </a:endParaRPr>
          </a:p>
          <a:p>
            <a:r>
              <a:rPr lang="en-US" dirty="0">
                <a:latin typeface="Comic Sans MS" panose="030F0702030302020204" pitchFamily="66" charset="0"/>
              </a:rPr>
              <a:t>The software developers need to supply the headers along with the object code</a:t>
            </a:r>
          </a:p>
          <a:p>
            <a:endParaRPr lang="en-US" dirty="0" smtClean="0">
              <a:latin typeface="Comic Sans MS" panose="030F0702030302020204" pitchFamily="66" charset="0"/>
            </a:endParaRPr>
          </a:p>
          <a:p>
            <a:r>
              <a:rPr lang="en-US" dirty="0" smtClean="0">
                <a:latin typeface="Comic Sans MS" panose="030F0702030302020204" pitchFamily="66" charset="0"/>
              </a:rPr>
              <a:t>The </a:t>
            </a:r>
            <a:r>
              <a:rPr lang="en-US" dirty="0">
                <a:latin typeface="Comic Sans MS" panose="030F0702030302020204" pitchFamily="66" charset="0"/>
              </a:rPr>
              <a:t>availability of substantial and useful class libraries delivers the maximum </a:t>
            </a:r>
            <a:r>
              <a:rPr lang="en-US" dirty="0" smtClean="0">
                <a:latin typeface="Comic Sans MS" panose="030F0702030302020204" pitchFamily="66" charset="0"/>
              </a:rPr>
              <a:t>benefits of </a:t>
            </a:r>
            <a:r>
              <a:rPr lang="en-US" dirty="0">
                <a:latin typeface="Comic Sans MS" panose="030F0702030302020204" pitchFamily="66" charset="0"/>
              </a:rPr>
              <a:t>software reuse through inheritance</a:t>
            </a:r>
            <a:r>
              <a:rPr lang="en-US" dirty="0" smtClean="0">
                <a:latin typeface="Comic Sans MS" panose="030F0702030302020204" pitchFamily="66" charset="0"/>
              </a:rPr>
              <a:t>.</a:t>
            </a:r>
          </a:p>
          <a:p>
            <a:pPr marL="114300" indent="0">
              <a:buNone/>
            </a:pPr>
            <a:endParaRPr lang="en-US" dirty="0" smtClean="0">
              <a:latin typeface="Comic Sans MS" panose="030F0702030302020204" pitchFamily="66" charset="0"/>
            </a:endParaRPr>
          </a:p>
          <a:p>
            <a:r>
              <a:rPr lang="en-US" dirty="0" smtClean="0">
                <a:latin typeface="Comic Sans MS" panose="030F0702030302020204" pitchFamily="66" charset="0"/>
              </a:rPr>
              <a:t> </a:t>
            </a:r>
            <a:r>
              <a:rPr lang="en-US" dirty="0">
                <a:latin typeface="Comic Sans MS" panose="030F0702030302020204" pitchFamily="66" charset="0"/>
              </a:rPr>
              <a:t>The standard C++ libraries tend to be general </a:t>
            </a:r>
            <a:r>
              <a:rPr lang="en-US" dirty="0" smtClean="0">
                <a:latin typeface="Comic Sans MS" panose="030F0702030302020204" pitchFamily="66" charset="0"/>
              </a:rPr>
              <a:t>purpose and </a:t>
            </a:r>
            <a:r>
              <a:rPr lang="en-US" dirty="0">
                <a:latin typeface="Comic Sans MS" panose="030F0702030302020204" pitchFamily="66" charset="0"/>
              </a:rPr>
              <a:t>limited in scope</a:t>
            </a:r>
            <a:r>
              <a:rPr lang="en-US" dirty="0" smtClean="0">
                <a:latin typeface="Comic Sans MS" panose="030F0702030302020204" pitchFamily="66" charset="0"/>
              </a:rPr>
              <a:t>.</a:t>
            </a:r>
          </a:p>
          <a:p>
            <a:pPr marL="114300" indent="0">
              <a:buNone/>
            </a:pPr>
            <a:endParaRPr lang="en-US" dirty="0" smtClean="0">
              <a:latin typeface="Comic Sans MS" panose="030F0702030302020204" pitchFamily="66" charset="0"/>
            </a:endParaRPr>
          </a:p>
          <a:p>
            <a:r>
              <a:rPr lang="en-US" dirty="0" smtClean="0">
                <a:latin typeface="Comic Sans MS" panose="030F0702030302020204" pitchFamily="66" charset="0"/>
              </a:rPr>
              <a:t> </a:t>
            </a:r>
            <a:r>
              <a:rPr lang="en-US" dirty="0">
                <a:latin typeface="Comic Sans MS" panose="030F0702030302020204" pitchFamily="66" charset="0"/>
              </a:rPr>
              <a:t>There is a worldwide commitment to the development of </a:t>
            </a:r>
            <a:r>
              <a:rPr lang="en-US" dirty="0" smtClean="0">
                <a:latin typeface="Comic Sans MS" panose="030F0702030302020204" pitchFamily="66" charset="0"/>
              </a:rPr>
              <a:t>class libraries </a:t>
            </a:r>
            <a:r>
              <a:rPr lang="en-US" dirty="0">
                <a:latin typeface="Comic Sans MS" panose="030F0702030302020204" pitchFamily="66" charset="0"/>
              </a:rPr>
              <a:t>for a huge variety of application arenas.</a:t>
            </a:r>
            <a:endParaRPr lang="en-US" dirty="0">
              <a:latin typeface="Comic Sans MS" panose="030F0702030302020204" pitchFamily="66" charset="0"/>
            </a:endParaRPr>
          </a:p>
        </p:txBody>
      </p:sp>
    </p:spTree>
    <p:extLst>
      <p:ext uri="{BB962C8B-B14F-4D97-AF65-F5344CB8AC3E}">
        <p14:creationId xmlns:p14="http://schemas.microsoft.com/office/powerpoint/2010/main" val="3363096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6"/>
          <p:cNvPicPr preferRelativeResize="0"/>
          <p:nvPr/>
        </p:nvPicPr>
        <p:blipFill>
          <a:blip r:embed="rId3">
            <a:alphaModFix/>
          </a:blip>
          <a:stretch>
            <a:fillRect/>
          </a:stretch>
        </p:blipFill>
        <p:spPr>
          <a:xfrm>
            <a:off x="152400" y="152400"/>
            <a:ext cx="8991600" cy="48387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3" y="31629"/>
            <a:ext cx="8520600" cy="607800"/>
          </a:xfrm>
        </p:spPr>
        <p:txBody>
          <a:bodyPr>
            <a:normAutofit/>
          </a:bodyPr>
          <a:lstStyle/>
          <a:p>
            <a:r>
              <a:rPr lang="en-US" sz="2100" dirty="0" smtClean="0">
                <a:latin typeface="Comic Sans MS" panose="030F0702030302020204" pitchFamily="66" charset="0"/>
              </a:rPr>
              <a:t>Self Review Exercises (Refer </a:t>
            </a:r>
            <a:r>
              <a:rPr lang="en-US" sz="2100" dirty="0" err="1" smtClean="0">
                <a:latin typeface="Comic Sans MS" panose="030F0702030302020204" pitchFamily="66" charset="0"/>
              </a:rPr>
              <a:t>Diettel</a:t>
            </a:r>
            <a:r>
              <a:rPr lang="en-US" sz="2100" dirty="0" smtClean="0">
                <a:latin typeface="Comic Sans MS" panose="030F0702030302020204" pitchFamily="66" charset="0"/>
              </a:rPr>
              <a:t> and </a:t>
            </a:r>
            <a:r>
              <a:rPr lang="en-US" sz="2100" dirty="0" err="1" smtClean="0">
                <a:latin typeface="Comic Sans MS" panose="030F0702030302020204" pitchFamily="66" charset="0"/>
              </a:rPr>
              <a:t>Diettel</a:t>
            </a:r>
            <a:r>
              <a:rPr lang="en-US" sz="2100" dirty="0" smtClean="0">
                <a:latin typeface="Comic Sans MS" panose="030F0702030302020204" pitchFamily="66" charset="0"/>
              </a:rPr>
              <a:t> Chapter 11)</a:t>
            </a:r>
            <a:endParaRPr lang="en-US" sz="2100" dirty="0">
              <a:latin typeface="Comic Sans MS" panose="030F0702030302020204" pitchFamily="66" charset="0"/>
            </a:endParaRPr>
          </a:p>
        </p:txBody>
      </p:sp>
      <p:sp>
        <p:nvSpPr>
          <p:cNvPr id="3" name="Text Placeholder 2"/>
          <p:cNvSpPr>
            <a:spLocks noGrp="1"/>
          </p:cNvSpPr>
          <p:nvPr>
            <p:ph type="body" idx="1"/>
          </p:nvPr>
        </p:nvSpPr>
        <p:spPr>
          <a:xfrm>
            <a:off x="6902" y="620278"/>
            <a:ext cx="9137098" cy="4309074"/>
          </a:xfrm>
        </p:spPr>
        <p:txBody>
          <a:bodyPr>
            <a:noAutofit/>
          </a:bodyPr>
          <a:lstStyle/>
          <a:p>
            <a:pPr marL="114300" indent="0">
              <a:buNone/>
            </a:pPr>
            <a:r>
              <a:rPr lang="en-US" sz="1400" dirty="0" smtClean="0">
                <a:latin typeface="Comic Sans MS" panose="030F0702030302020204" pitchFamily="66" charset="0"/>
              </a:rPr>
              <a:t>Fill </a:t>
            </a:r>
            <a:r>
              <a:rPr lang="en-US" sz="1400" dirty="0">
                <a:latin typeface="Comic Sans MS" panose="030F0702030302020204" pitchFamily="66" charset="0"/>
              </a:rPr>
              <a:t>in the blanks in each of the following statements</a:t>
            </a:r>
            <a:r>
              <a:rPr lang="en-US" sz="1400" dirty="0" smtClean="0">
                <a:latin typeface="Comic Sans MS" panose="030F0702030302020204" pitchFamily="66" charset="0"/>
              </a:rPr>
              <a:t>:</a:t>
            </a:r>
          </a:p>
          <a:p>
            <a:pPr marL="114300" indent="0">
              <a:buNone/>
            </a:pPr>
            <a:endParaRPr lang="en-US" sz="1400" dirty="0">
              <a:latin typeface="Comic Sans MS" panose="030F0702030302020204" pitchFamily="66" charset="0"/>
            </a:endParaRPr>
          </a:p>
          <a:p>
            <a:pPr>
              <a:buAutoNum type="alphaLcParenR"/>
            </a:pPr>
            <a:r>
              <a:rPr lang="en-US" sz="1400" u="sng" dirty="0" smtClean="0">
                <a:latin typeface="Comic Sans MS" panose="030F0702030302020204" pitchFamily="66" charset="0"/>
              </a:rPr>
              <a:t>_______ </a:t>
            </a:r>
            <a:r>
              <a:rPr lang="en-US" sz="1400" dirty="0" smtClean="0">
                <a:latin typeface="Comic Sans MS" panose="030F0702030302020204" pitchFamily="66" charset="0"/>
              </a:rPr>
              <a:t>is </a:t>
            </a:r>
            <a:r>
              <a:rPr lang="en-US" sz="1400" dirty="0">
                <a:latin typeface="Comic Sans MS" panose="030F0702030302020204" pitchFamily="66" charset="0"/>
              </a:rPr>
              <a:t>a form of software reuse in which new classes absorb the data and </a:t>
            </a:r>
            <a:r>
              <a:rPr lang="en-US" sz="1400" dirty="0" smtClean="0">
                <a:latin typeface="Comic Sans MS" panose="030F0702030302020204" pitchFamily="66" charset="0"/>
              </a:rPr>
              <a:t>behaviors of </a:t>
            </a:r>
            <a:r>
              <a:rPr lang="en-US" sz="1400" dirty="0">
                <a:latin typeface="Comic Sans MS" panose="030F0702030302020204" pitchFamily="66" charset="0"/>
              </a:rPr>
              <a:t>existing classes and embellish these classes with new </a:t>
            </a:r>
            <a:r>
              <a:rPr lang="en-US" sz="1400" dirty="0" smtClean="0">
                <a:latin typeface="Comic Sans MS" panose="030F0702030302020204" pitchFamily="66" charset="0"/>
              </a:rPr>
              <a:t>capabilities.</a:t>
            </a:r>
          </a:p>
          <a:p>
            <a:pPr marL="114300" indent="0">
              <a:buNone/>
            </a:pPr>
            <a:endParaRPr lang="en-US" sz="1400" dirty="0" smtClean="0">
              <a:latin typeface="Comic Sans MS" panose="030F0702030302020204" pitchFamily="66" charset="0"/>
            </a:endParaRPr>
          </a:p>
          <a:p>
            <a:pPr marL="114300" indent="0">
              <a:buNone/>
            </a:pPr>
            <a:r>
              <a:rPr lang="en-US" sz="1400" dirty="0" smtClean="0">
                <a:latin typeface="Comic Sans MS" panose="030F0702030302020204" pitchFamily="66" charset="0"/>
              </a:rPr>
              <a:t>b) A </a:t>
            </a:r>
            <a:r>
              <a:rPr lang="en-US" sz="1400" dirty="0">
                <a:latin typeface="Comic Sans MS" panose="030F0702030302020204" pitchFamily="66" charset="0"/>
              </a:rPr>
              <a:t>base class’s ____________ members can be accessed in the base-class definition</a:t>
            </a:r>
            <a:r>
              <a:rPr lang="en-US" sz="1400" dirty="0" smtClean="0">
                <a:latin typeface="Comic Sans MS" panose="030F0702030302020204" pitchFamily="66" charset="0"/>
              </a:rPr>
              <a:t>,</a:t>
            </a:r>
          </a:p>
          <a:p>
            <a:pPr marL="114300" indent="0">
              <a:buNone/>
            </a:pPr>
            <a:r>
              <a:rPr lang="en-US" sz="1400" dirty="0">
                <a:latin typeface="Comic Sans MS" panose="030F0702030302020204" pitchFamily="66" charset="0"/>
              </a:rPr>
              <a:t> </a:t>
            </a:r>
            <a:r>
              <a:rPr lang="en-US" sz="1400" dirty="0" smtClean="0">
                <a:latin typeface="Comic Sans MS" panose="030F0702030302020204" pitchFamily="66" charset="0"/>
              </a:rPr>
              <a:t>    </a:t>
            </a:r>
            <a:r>
              <a:rPr lang="en-US" sz="1400" dirty="0">
                <a:latin typeface="Comic Sans MS" panose="030F0702030302020204" pitchFamily="66" charset="0"/>
              </a:rPr>
              <a:t>in derived class definitions and in friends of the base class its derived classes</a:t>
            </a:r>
            <a:r>
              <a:rPr lang="en-US" sz="1400" dirty="0" smtClean="0">
                <a:latin typeface="Comic Sans MS" panose="030F0702030302020204" pitchFamily="66" charset="0"/>
              </a:rPr>
              <a:t>.</a:t>
            </a:r>
          </a:p>
          <a:p>
            <a:pPr marL="114300" indent="0">
              <a:buNone/>
            </a:pPr>
            <a:endParaRPr lang="en-US" sz="1400" dirty="0" smtClean="0">
              <a:latin typeface="Comic Sans MS" panose="030F0702030302020204" pitchFamily="66" charset="0"/>
            </a:endParaRPr>
          </a:p>
          <a:p>
            <a:pPr marL="114300" indent="0">
              <a:buNone/>
            </a:pPr>
            <a:r>
              <a:rPr lang="en-US" sz="1400" dirty="0">
                <a:latin typeface="Comic Sans MS" panose="030F0702030302020204" pitchFamily="66" charset="0"/>
              </a:rPr>
              <a:t>c) In a(n</a:t>
            </a:r>
            <a:r>
              <a:rPr lang="en-US" sz="1400" dirty="0" smtClean="0">
                <a:latin typeface="Comic Sans MS" panose="030F0702030302020204" pitchFamily="66" charset="0"/>
              </a:rPr>
              <a:t>) ____________ </a:t>
            </a:r>
            <a:r>
              <a:rPr lang="en-US" sz="1400" dirty="0">
                <a:latin typeface="Comic Sans MS" panose="030F0702030302020204" pitchFamily="66" charset="0"/>
              </a:rPr>
              <a:t>relationship, an object of a derived class also can be treated as an </a:t>
            </a:r>
            <a:r>
              <a:rPr lang="en-US" sz="1400" dirty="0">
                <a:latin typeface="Comic Sans MS" panose="030F0702030302020204" pitchFamily="66" charset="0"/>
              </a:rPr>
              <a:t> </a:t>
            </a:r>
            <a:endParaRPr lang="en-US" sz="1400" dirty="0" smtClean="0">
              <a:latin typeface="Comic Sans MS" panose="030F0702030302020204" pitchFamily="66" charset="0"/>
            </a:endParaRPr>
          </a:p>
          <a:p>
            <a:pPr marL="114300" indent="0">
              <a:buNone/>
            </a:pPr>
            <a:r>
              <a:rPr lang="en-US" sz="1400" dirty="0">
                <a:latin typeface="Comic Sans MS" panose="030F0702030302020204" pitchFamily="66" charset="0"/>
              </a:rPr>
              <a:t> </a:t>
            </a:r>
            <a:r>
              <a:rPr lang="en-US" sz="1400" dirty="0" smtClean="0">
                <a:latin typeface="Comic Sans MS" panose="030F0702030302020204" pitchFamily="66" charset="0"/>
              </a:rPr>
              <a:t>    object of </a:t>
            </a:r>
            <a:r>
              <a:rPr lang="en-US" sz="1400" dirty="0">
                <a:latin typeface="Comic Sans MS" panose="030F0702030302020204" pitchFamily="66" charset="0"/>
              </a:rPr>
              <a:t>its base class</a:t>
            </a:r>
            <a:r>
              <a:rPr lang="en-US" sz="1400" dirty="0" smtClean="0">
                <a:latin typeface="Comic Sans MS" panose="030F0702030302020204" pitchFamily="66" charset="0"/>
              </a:rPr>
              <a:t>.</a:t>
            </a:r>
          </a:p>
          <a:p>
            <a:pPr marL="114300" indent="0">
              <a:buNone/>
            </a:pPr>
            <a:endParaRPr lang="en-US" sz="1400" dirty="0" smtClean="0">
              <a:latin typeface="Comic Sans MS" panose="030F0702030302020204" pitchFamily="66" charset="0"/>
            </a:endParaRPr>
          </a:p>
          <a:p>
            <a:pPr marL="114300" indent="0">
              <a:buNone/>
            </a:pPr>
            <a:r>
              <a:rPr lang="en-US" sz="1400" dirty="0">
                <a:latin typeface="Comic Sans MS" panose="030F0702030302020204" pitchFamily="66" charset="0"/>
              </a:rPr>
              <a:t>d) In a(n</a:t>
            </a:r>
            <a:r>
              <a:rPr lang="en-US" sz="1400" dirty="0" smtClean="0">
                <a:latin typeface="Comic Sans MS" panose="030F0702030302020204" pitchFamily="66" charset="0"/>
              </a:rPr>
              <a:t>) ____________ </a:t>
            </a:r>
            <a:r>
              <a:rPr lang="en-US" sz="1400" dirty="0">
                <a:latin typeface="Comic Sans MS" panose="030F0702030302020204" pitchFamily="66" charset="0"/>
              </a:rPr>
              <a:t>relationship, a class object has one or more objects of other classes as</a:t>
            </a:r>
          </a:p>
          <a:p>
            <a:pPr marL="114300" indent="0">
              <a:buNone/>
            </a:pPr>
            <a:r>
              <a:rPr lang="en-US" sz="1400" dirty="0" smtClean="0">
                <a:latin typeface="Comic Sans MS" panose="030F0702030302020204" pitchFamily="66" charset="0"/>
              </a:rPr>
              <a:t>    members.</a:t>
            </a:r>
          </a:p>
          <a:p>
            <a:pPr marL="114300" indent="0">
              <a:buNone/>
            </a:pPr>
            <a:endParaRPr lang="en-US" sz="1400" dirty="0">
              <a:latin typeface="Comic Sans MS" panose="030F0702030302020204" pitchFamily="66" charset="0"/>
            </a:endParaRPr>
          </a:p>
          <a:p>
            <a:pPr marL="114300" indent="0">
              <a:buNone/>
            </a:pPr>
            <a:r>
              <a:rPr lang="en-US" sz="1400" dirty="0" smtClean="0">
                <a:latin typeface="Comic Sans MS" panose="030F0702030302020204" pitchFamily="66" charset="0"/>
              </a:rPr>
              <a:t>e) In </a:t>
            </a:r>
            <a:r>
              <a:rPr lang="en-US" sz="1400" dirty="0">
                <a:latin typeface="Comic Sans MS" panose="030F0702030302020204" pitchFamily="66" charset="0"/>
              </a:rPr>
              <a:t>single inheritance, a class exists in a(n</a:t>
            </a:r>
            <a:r>
              <a:rPr lang="en-US" sz="1400" dirty="0" smtClean="0">
                <a:latin typeface="Comic Sans MS" panose="030F0702030302020204" pitchFamily="66" charset="0"/>
              </a:rPr>
              <a:t>) ______________ </a:t>
            </a:r>
            <a:r>
              <a:rPr lang="en-US" sz="1400" dirty="0">
                <a:latin typeface="Comic Sans MS" panose="030F0702030302020204" pitchFamily="66" charset="0"/>
              </a:rPr>
              <a:t>relationship with its derived classes</a:t>
            </a:r>
            <a:r>
              <a:rPr lang="en-US" sz="1400" dirty="0" smtClean="0">
                <a:latin typeface="Comic Sans MS" panose="030F0702030302020204" pitchFamily="66" charset="0"/>
              </a:rPr>
              <a:t>.</a:t>
            </a:r>
          </a:p>
          <a:p>
            <a:pPr marL="114300" indent="0">
              <a:buNone/>
            </a:pPr>
            <a:endParaRPr lang="en-US" sz="1400" dirty="0">
              <a:latin typeface="Comic Sans MS" panose="030F0702030302020204" pitchFamily="66" charset="0"/>
            </a:endParaRPr>
          </a:p>
          <a:p>
            <a:pPr marL="114300" indent="0">
              <a:buNone/>
            </a:pPr>
            <a:endParaRPr lang="en-US" sz="1400" dirty="0">
              <a:latin typeface="Comic Sans MS" panose="030F0702030302020204" pitchFamily="66" charset="0"/>
            </a:endParaRPr>
          </a:p>
          <a:p>
            <a:pPr marL="114300" indent="0">
              <a:buNone/>
            </a:pPr>
            <a:endParaRPr lang="en-US" sz="1400" dirty="0" smtClean="0">
              <a:latin typeface="Comic Sans MS" panose="030F0702030302020204" pitchFamily="66" charset="0"/>
            </a:endParaRPr>
          </a:p>
          <a:p>
            <a:pPr marL="114300" indent="0">
              <a:buNone/>
            </a:pPr>
            <a:endParaRPr lang="en-US" sz="1400" dirty="0">
              <a:latin typeface="Comic Sans MS" panose="030F0702030302020204" pitchFamily="66" charset="0"/>
            </a:endParaRPr>
          </a:p>
          <a:p>
            <a:pPr marL="114300" indent="0">
              <a:buNone/>
            </a:pPr>
            <a:r>
              <a:rPr lang="en-US" sz="1400" dirty="0" smtClean="0">
                <a:latin typeface="Comic Sans MS" panose="030F0702030302020204" pitchFamily="66" charset="0"/>
              </a:rPr>
              <a:t> </a:t>
            </a:r>
            <a:endParaRPr lang="en-US" sz="1400" dirty="0">
              <a:latin typeface="Comic Sans MS" panose="030F0702030302020204" pitchFamily="66" charset="0"/>
            </a:endParaRPr>
          </a:p>
        </p:txBody>
      </p:sp>
    </p:spTree>
    <p:extLst>
      <p:ext uri="{BB962C8B-B14F-4D97-AF65-F5344CB8AC3E}">
        <p14:creationId xmlns:p14="http://schemas.microsoft.com/office/powerpoint/2010/main" val="31093827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06" y="-10347"/>
            <a:ext cx="9137093" cy="4918678"/>
          </a:xfrm>
        </p:spPr>
        <p:txBody>
          <a:bodyPr/>
          <a:lstStyle/>
          <a:p>
            <a:pPr marL="114300" indent="0">
              <a:buNone/>
            </a:pPr>
            <a:endParaRPr lang="en-US" dirty="0" smtClean="0">
              <a:latin typeface="Comic Sans MS" panose="030F0702030302020204" pitchFamily="66" charset="0"/>
            </a:endParaRPr>
          </a:p>
          <a:p>
            <a:pPr marL="114300" indent="0">
              <a:buNone/>
            </a:pPr>
            <a:r>
              <a:rPr lang="en-US" dirty="0" smtClean="0">
                <a:latin typeface="Comic Sans MS" panose="030F0702030302020204" pitchFamily="66" charset="0"/>
              </a:rPr>
              <a:t>f</a:t>
            </a:r>
            <a:r>
              <a:rPr lang="en-US" dirty="0">
                <a:latin typeface="Comic Sans MS" panose="030F0702030302020204" pitchFamily="66" charset="0"/>
              </a:rPr>
              <a:t>) A base class’s ______________ members are accessible within that base class and anywhere that the program has a handle to an object of that class or one of its derived classes</a:t>
            </a:r>
            <a:r>
              <a:rPr lang="en-US" dirty="0" smtClean="0">
                <a:latin typeface="Comic Sans MS" panose="030F0702030302020204" pitchFamily="66" charset="0"/>
              </a:rPr>
              <a:t>.</a:t>
            </a:r>
          </a:p>
          <a:p>
            <a:pPr marL="114300" indent="0">
              <a:buNone/>
            </a:pPr>
            <a:endParaRPr lang="en-US" dirty="0">
              <a:latin typeface="Comic Sans MS" panose="030F0702030302020204" pitchFamily="66" charset="0"/>
            </a:endParaRPr>
          </a:p>
          <a:p>
            <a:pPr marL="114300" indent="0">
              <a:buNone/>
            </a:pPr>
            <a:r>
              <a:rPr lang="en-US" dirty="0"/>
              <a:t>g) A base class’s protected access members have a level of protection between those </a:t>
            </a:r>
            <a:r>
              <a:rPr lang="en-US" dirty="0" smtClean="0"/>
              <a:t>of public and _________ </a:t>
            </a:r>
            <a:r>
              <a:rPr lang="en-US" dirty="0"/>
              <a:t>access</a:t>
            </a:r>
            <a:r>
              <a:rPr lang="en-US" dirty="0" smtClean="0"/>
              <a:t>.</a:t>
            </a:r>
          </a:p>
          <a:p>
            <a:pPr marL="114300" indent="0">
              <a:buNone/>
            </a:pPr>
            <a:endParaRPr lang="en-US" dirty="0">
              <a:latin typeface="Comic Sans MS" panose="030F0702030302020204" pitchFamily="66" charset="0"/>
            </a:endParaRPr>
          </a:p>
          <a:p>
            <a:pPr marL="114300" indent="0">
              <a:buNone/>
            </a:pPr>
            <a:r>
              <a:rPr lang="en-US" dirty="0" smtClean="0"/>
              <a:t>h) C</a:t>
            </a:r>
            <a:r>
              <a:rPr lang="en-US" dirty="0"/>
              <a:t>++ provides </a:t>
            </a:r>
            <a:r>
              <a:rPr lang="en-US" dirty="0" smtClean="0"/>
              <a:t>for ___________ </a:t>
            </a:r>
            <a:r>
              <a:rPr lang="en-US" dirty="0"/>
              <a:t>, which allows a derived class to inherit from many base </a:t>
            </a:r>
            <a:r>
              <a:rPr lang="en-US" dirty="0" smtClean="0"/>
              <a:t>classes, even </a:t>
            </a:r>
            <a:r>
              <a:rPr lang="en-US" dirty="0"/>
              <a:t>if the base classes are </a:t>
            </a:r>
            <a:r>
              <a:rPr lang="en-US" dirty="0" smtClean="0"/>
              <a:t>unrelated</a:t>
            </a:r>
          </a:p>
          <a:p>
            <a:pPr marL="114300" indent="0">
              <a:buNone/>
            </a:pPr>
            <a:endParaRPr lang="en-US" dirty="0">
              <a:latin typeface="Comic Sans MS" panose="030F0702030302020204" pitchFamily="66" charset="0"/>
            </a:endParaRPr>
          </a:p>
          <a:p>
            <a:pPr marL="114300" indent="0">
              <a:buNone/>
            </a:pPr>
            <a:r>
              <a:rPr lang="en-US" dirty="0" err="1" smtClean="0">
                <a:latin typeface="Comic Sans MS" panose="030F0702030302020204" pitchFamily="66" charset="0"/>
              </a:rPr>
              <a:t>i</a:t>
            </a:r>
            <a:r>
              <a:rPr lang="en-US" dirty="0" smtClean="0">
                <a:latin typeface="Comic Sans MS" panose="030F0702030302020204" pitchFamily="66" charset="0"/>
              </a:rPr>
              <a:t>) </a:t>
            </a:r>
            <a:r>
              <a:rPr lang="en-US" dirty="0"/>
              <a:t>When an object of a derived class is instantiated, the base </a:t>
            </a:r>
            <a:r>
              <a:rPr lang="en-US" dirty="0" smtClean="0"/>
              <a:t>class’s _________ </a:t>
            </a:r>
            <a:r>
              <a:rPr lang="en-US" dirty="0"/>
              <a:t>is called </a:t>
            </a:r>
            <a:r>
              <a:rPr lang="en-US" dirty="0" smtClean="0"/>
              <a:t>implicitly or </a:t>
            </a:r>
            <a:r>
              <a:rPr lang="en-US" dirty="0"/>
              <a:t>explicitly to do any necessary initialization of the base-class data members </a:t>
            </a:r>
            <a:r>
              <a:rPr lang="en-US" dirty="0" smtClean="0"/>
              <a:t>in the </a:t>
            </a:r>
            <a:r>
              <a:rPr lang="en-US" dirty="0"/>
              <a:t>derived-class object.</a:t>
            </a:r>
            <a:endParaRPr lang="en-US" dirty="0" smtClean="0">
              <a:latin typeface="Comic Sans MS" panose="030F0702030302020204" pitchFamily="66" charset="0"/>
            </a:endParaRPr>
          </a:p>
          <a:p>
            <a:pPr marL="114300" indent="0">
              <a:buNone/>
            </a:pPr>
            <a:endParaRPr lang="en-US" dirty="0">
              <a:latin typeface="Comic Sans MS" panose="030F0702030302020204" pitchFamily="66" charset="0"/>
            </a:endParaRPr>
          </a:p>
          <a:p>
            <a:pPr marL="114300" indent="0">
              <a:buNone/>
            </a:pPr>
            <a:endParaRPr lang="en-US" dirty="0"/>
          </a:p>
        </p:txBody>
      </p:sp>
    </p:spTree>
    <p:extLst>
      <p:ext uri="{BB962C8B-B14F-4D97-AF65-F5344CB8AC3E}">
        <p14:creationId xmlns:p14="http://schemas.microsoft.com/office/powerpoint/2010/main" val="40960643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04" y="10677"/>
            <a:ext cx="9137095" cy="4887144"/>
          </a:xfrm>
        </p:spPr>
        <p:txBody>
          <a:bodyPr/>
          <a:lstStyle/>
          <a:p>
            <a:pPr marL="114300" indent="0">
              <a:buNone/>
            </a:pPr>
            <a:endParaRPr lang="en-US" dirty="0" smtClean="0"/>
          </a:p>
          <a:p>
            <a:pPr marL="114300" indent="0">
              <a:buNone/>
            </a:pPr>
            <a:r>
              <a:rPr lang="en-US" dirty="0" smtClean="0"/>
              <a:t>(j) When </a:t>
            </a:r>
            <a:r>
              <a:rPr lang="en-US" dirty="0"/>
              <a:t>deriving a class with public inheritance, public members of the base class </a:t>
            </a:r>
            <a:endParaRPr lang="en-US" dirty="0" smtClean="0"/>
          </a:p>
          <a:p>
            <a:pPr marL="114300" indent="0">
              <a:buNone/>
            </a:pPr>
            <a:r>
              <a:rPr lang="en-US" dirty="0"/>
              <a:t> </a:t>
            </a:r>
            <a:r>
              <a:rPr lang="en-US" dirty="0" smtClean="0"/>
              <a:t>    become ____________</a:t>
            </a:r>
            <a:r>
              <a:rPr lang="en-US" dirty="0"/>
              <a:t> </a:t>
            </a:r>
            <a:r>
              <a:rPr lang="en-US" dirty="0" smtClean="0"/>
              <a:t>members </a:t>
            </a:r>
            <a:r>
              <a:rPr lang="en-US" dirty="0"/>
              <a:t>of the derived class, and protected members of the </a:t>
            </a:r>
            <a:r>
              <a:rPr lang="en-US" dirty="0" smtClean="0"/>
              <a:t>  </a:t>
            </a:r>
          </a:p>
          <a:p>
            <a:pPr marL="114300" indent="0">
              <a:buNone/>
            </a:pPr>
            <a:r>
              <a:rPr lang="en-US" dirty="0"/>
              <a:t> </a:t>
            </a:r>
            <a:r>
              <a:rPr lang="en-US" dirty="0" smtClean="0"/>
              <a:t>     base class _____________ become </a:t>
            </a:r>
            <a:r>
              <a:rPr lang="en-US" dirty="0"/>
              <a:t>members of the derived class</a:t>
            </a:r>
            <a:r>
              <a:rPr lang="en-US" dirty="0" smtClean="0"/>
              <a:t>.</a:t>
            </a:r>
          </a:p>
          <a:p>
            <a:pPr marL="114300" indent="0">
              <a:buNone/>
            </a:pPr>
            <a:endParaRPr lang="en-US" dirty="0"/>
          </a:p>
          <a:p>
            <a:pPr marL="114300" indent="0">
              <a:buNone/>
            </a:pPr>
            <a:r>
              <a:rPr lang="en-US" dirty="0"/>
              <a:t>k) When deriving a class from with protected inheritance, public members of the </a:t>
            </a:r>
            <a:r>
              <a:rPr lang="en-US" dirty="0" smtClean="0"/>
              <a:t>base</a:t>
            </a:r>
          </a:p>
          <a:p>
            <a:pPr marL="114300" indent="0">
              <a:buNone/>
            </a:pPr>
            <a:r>
              <a:rPr lang="en-US" dirty="0" smtClean="0"/>
              <a:t>    class become ____________ </a:t>
            </a:r>
            <a:r>
              <a:rPr lang="en-US" dirty="0"/>
              <a:t>members of the derived class, and protected members </a:t>
            </a:r>
            <a:r>
              <a:rPr lang="en-US" dirty="0" smtClean="0"/>
              <a:t>of</a:t>
            </a:r>
          </a:p>
          <a:p>
            <a:pPr marL="114300" indent="0">
              <a:buNone/>
            </a:pPr>
            <a:r>
              <a:rPr lang="en-US" dirty="0" smtClean="0"/>
              <a:t>    the  base </a:t>
            </a:r>
            <a:r>
              <a:rPr lang="en-US" dirty="0"/>
              <a:t>class </a:t>
            </a:r>
            <a:r>
              <a:rPr lang="en-US" dirty="0" smtClean="0"/>
              <a:t>become ____________ </a:t>
            </a:r>
            <a:r>
              <a:rPr lang="en-US" dirty="0"/>
              <a:t>members of the derived class</a:t>
            </a:r>
            <a:r>
              <a:rPr lang="en-US" dirty="0" smtClean="0"/>
              <a:t>.</a:t>
            </a:r>
          </a:p>
          <a:p>
            <a:pPr marL="114300" indent="0">
              <a:buNone/>
            </a:pPr>
            <a:endParaRPr lang="en-US" dirty="0" smtClean="0"/>
          </a:p>
          <a:p>
            <a:pPr marL="114300" indent="0">
              <a:buNone/>
            </a:pPr>
            <a:endParaRPr lang="en-US" dirty="0"/>
          </a:p>
          <a:p>
            <a:pPr marL="114300"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385349554"/>
              </p:ext>
            </p:extLst>
          </p:nvPr>
        </p:nvGraphicFramePr>
        <p:xfrm>
          <a:off x="0" y="3230397"/>
          <a:ext cx="9144000" cy="3334846"/>
        </p:xfrm>
        <a:graphic>
          <a:graphicData uri="http://schemas.openxmlformats.org/drawingml/2006/table">
            <a:tbl>
              <a:tblPr firstRow="1" bandRow="1">
                <a:tableStyleId>{2D5ABB26-0587-4C30-8999-92F81FD0307C}</a:tableStyleId>
              </a:tblPr>
              <a:tblGrid>
                <a:gridCol w="9144000">
                  <a:extLst>
                    <a:ext uri="{9D8B030D-6E8A-4147-A177-3AD203B41FA5}">
                      <a16:colId xmlns:a16="http://schemas.microsoft.com/office/drawing/2014/main" val="720271559"/>
                    </a:ext>
                  </a:extLst>
                </a:gridCol>
              </a:tblGrid>
              <a:tr h="1667423">
                <a:tc>
                  <a:txBody>
                    <a:bodyPr/>
                    <a:lstStyle/>
                    <a:p>
                      <a:pPr marL="342900" indent="-342900">
                        <a:buAutoNum type="alphaLcParenR"/>
                      </a:pPr>
                      <a:r>
                        <a:rPr lang="en-US" sz="1400" b="0" i="0" u="none" strike="noStrike" cap="none" baseline="0" dirty="0" smtClean="0">
                          <a:solidFill>
                            <a:schemeClr val="tx1"/>
                          </a:solidFill>
                          <a:latin typeface="+mn-lt"/>
                          <a:ea typeface="+mn-ea"/>
                          <a:cs typeface="+mn-cs"/>
                          <a:sym typeface="Arial"/>
                        </a:rPr>
                        <a:t>Inheritance.              b) protected.                   c) </a:t>
                      </a:r>
                      <a:r>
                        <a:rPr lang="en-US" sz="1400" b="0" i="1" u="none" strike="noStrike" cap="none" baseline="0" dirty="0" smtClean="0">
                          <a:solidFill>
                            <a:schemeClr val="tx1"/>
                          </a:solidFill>
                          <a:latin typeface="+mn-lt"/>
                          <a:ea typeface="+mn-ea"/>
                          <a:cs typeface="+mn-cs"/>
                          <a:sym typeface="Arial"/>
                        </a:rPr>
                        <a:t>is-a </a:t>
                      </a:r>
                      <a:r>
                        <a:rPr lang="en-US" sz="1400" b="0" i="0" u="none" strike="noStrike" cap="none" baseline="0" dirty="0" smtClean="0">
                          <a:solidFill>
                            <a:schemeClr val="tx1"/>
                          </a:solidFill>
                          <a:latin typeface="+mn-lt"/>
                          <a:ea typeface="+mn-ea"/>
                          <a:cs typeface="+mn-cs"/>
                          <a:sym typeface="Arial"/>
                        </a:rPr>
                        <a:t>or inheritance (for public inheritance). </a:t>
                      </a:r>
                    </a:p>
                    <a:p>
                      <a:pPr marL="0" indent="0">
                        <a:buNone/>
                      </a:pPr>
                      <a:endParaRPr lang="en-US" sz="1400" b="0" i="0" u="none" strike="noStrike" cap="none" baseline="0" dirty="0" smtClean="0">
                        <a:solidFill>
                          <a:schemeClr val="tx1"/>
                        </a:solidFill>
                        <a:latin typeface="+mn-lt"/>
                        <a:ea typeface="+mn-ea"/>
                        <a:cs typeface="+mn-cs"/>
                        <a:sym typeface="Arial"/>
                      </a:endParaRPr>
                    </a:p>
                    <a:p>
                      <a:pPr marL="0" indent="0">
                        <a:buNone/>
                      </a:pPr>
                      <a:r>
                        <a:rPr lang="en-US" sz="1400" b="0" i="0" u="none" strike="noStrike" cap="none" baseline="0" dirty="0" smtClean="0">
                          <a:solidFill>
                            <a:schemeClr val="tx1"/>
                          </a:solidFill>
                          <a:latin typeface="+mn-lt"/>
                          <a:ea typeface="+mn-ea"/>
                          <a:cs typeface="+mn-cs"/>
                          <a:sym typeface="Arial"/>
                        </a:rPr>
                        <a:t>d) </a:t>
                      </a:r>
                      <a:r>
                        <a:rPr lang="en-US" sz="1400" b="0" i="1" u="none" strike="noStrike" cap="none" baseline="0" dirty="0" smtClean="0">
                          <a:solidFill>
                            <a:schemeClr val="tx1"/>
                          </a:solidFill>
                          <a:latin typeface="+mn-lt"/>
                          <a:ea typeface="+mn-ea"/>
                          <a:cs typeface="+mn-cs"/>
                          <a:sym typeface="Arial"/>
                        </a:rPr>
                        <a:t>has-a </a:t>
                      </a:r>
                      <a:r>
                        <a:rPr lang="en-US" sz="1400" b="0" i="0" u="none" strike="noStrike" cap="none" baseline="0" dirty="0" smtClean="0">
                          <a:solidFill>
                            <a:schemeClr val="tx1"/>
                          </a:solidFill>
                          <a:latin typeface="+mn-lt"/>
                          <a:ea typeface="+mn-ea"/>
                          <a:cs typeface="+mn-cs"/>
                          <a:sym typeface="Arial"/>
                        </a:rPr>
                        <a:t>or composition or aggregation.                e) hierarchical. </a:t>
                      </a:r>
                    </a:p>
                    <a:p>
                      <a:pPr marL="0" indent="0">
                        <a:buNone/>
                      </a:pPr>
                      <a:endParaRPr lang="en-US" sz="1400" b="0" i="0" u="none" strike="noStrike" cap="none" baseline="0" dirty="0" smtClean="0">
                        <a:solidFill>
                          <a:schemeClr val="tx1"/>
                        </a:solidFill>
                        <a:latin typeface="+mn-lt"/>
                        <a:ea typeface="+mn-ea"/>
                        <a:cs typeface="+mn-cs"/>
                        <a:sym typeface="Arial"/>
                      </a:endParaRPr>
                    </a:p>
                    <a:p>
                      <a:pPr marL="0" indent="0">
                        <a:buNone/>
                      </a:pPr>
                      <a:r>
                        <a:rPr lang="en-US" sz="1400" b="0" i="0" u="none" strike="noStrike" cap="none" baseline="0" dirty="0" smtClean="0">
                          <a:solidFill>
                            <a:schemeClr val="tx1"/>
                          </a:solidFill>
                          <a:latin typeface="+mn-lt"/>
                          <a:ea typeface="+mn-ea"/>
                          <a:cs typeface="+mn-cs"/>
                          <a:sym typeface="Arial"/>
                        </a:rPr>
                        <a:t>f) Public                                                                  g) private                         h) multiple inheritance.</a:t>
                      </a:r>
                    </a:p>
                    <a:p>
                      <a:pPr marL="0" indent="0">
                        <a:buNone/>
                      </a:pPr>
                      <a:endParaRPr lang="en-US" sz="1400" b="0" i="0" u="none" strike="noStrike" cap="none" baseline="0" dirty="0" smtClean="0">
                        <a:solidFill>
                          <a:schemeClr val="tx1"/>
                        </a:solidFill>
                        <a:latin typeface="+mn-lt"/>
                        <a:ea typeface="+mn-ea"/>
                        <a:cs typeface="+mn-cs"/>
                        <a:sym typeface="Arial"/>
                      </a:endParaRPr>
                    </a:p>
                    <a:p>
                      <a:r>
                        <a:rPr lang="en-US" sz="1400" b="0" i="0" u="none" strike="noStrike" cap="none" baseline="0" dirty="0" err="1" smtClean="0">
                          <a:solidFill>
                            <a:schemeClr val="tx1"/>
                          </a:solidFill>
                          <a:latin typeface="+mn-lt"/>
                          <a:ea typeface="+mn-ea"/>
                          <a:cs typeface="+mn-cs"/>
                          <a:sym typeface="Arial"/>
                        </a:rPr>
                        <a:t>i</a:t>
                      </a:r>
                      <a:r>
                        <a:rPr lang="en-US" sz="1400" b="0" i="0" u="none" strike="noStrike" cap="none" baseline="0" dirty="0" smtClean="0">
                          <a:solidFill>
                            <a:schemeClr val="tx1"/>
                          </a:solidFill>
                          <a:latin typeface="+mn-lt"/>
                          <a:ea typeface="+mn-ea"/>
                          <a:cs typeface="+mn-cs"/>
                          <a:sym typeface="Arial"/>
                        </a:rPr>
                        <a:t>) constructor.                                                         j) public, protected.          k) protected, protected.</a:t>
                      </a:r>
                      <a:endParaRPr lang="en-US" dirty="0"/>
                    </a:p>
                  </a:txBody>
                  <a:tcPr/>
                </a:tc>
                <a:extLst>
                  <a:ext uri="{0D108BD9-81ED-4DB2-BD59-A6C34878D82A}">
                    <a16:rowId xmlns:a16="http://schemas.microsoft.com/office/drawing/2014/main" val="4133744196"/>
                  </a:ext>
                </a:extLst>
              </a:tr>
              <a:tr h="1667423">
                <a:tc>
                  <a:txBody>
                    <a:bodyPr/>
                    <a:lstStyle/>
                    <a:p>
                      <a:endParaRPr lang="en-US" dirty="0"/>
                    </a:p>
                  </a:txBody>
                  <a:tcPr/>
                </a:tc>
                <a:extLst>
                  <a:ext uri="{0D108BD9-81ED-4DB2-BD59-A6C34878D82A}">
                    <a16:rowId xmlns:a16="http://schemas.microsoft.com/office/drawing/2014/main" val="1070562808"/>
                  </a:ext>
                </a:extLst>
              </a:tr>
            </a:tbl>
          </a:graphicData>
        </a:graphic>
      </p:graphicFrame>
    </p:spTree>
    <p:extLst>
      <p:ext uri="{BB962C8B-B14F-4D97-AF65-F5344CB8AC3E}">
        <p14:creationId xmlns:p14="http://schemas.microsoft.com/office/powerpoint/2010/main" val="15729916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0" y="-10413"/>
            <a:ext cx="8520600" cy="607800"/>
          </a:xfrm>
        </p:spPr>
        <p:txBody>
          <a:bodyPr>
            <a:normAutofit fontScale="90000"/>
          </a:bodyPr>
          <a:lstStyle/>
          <a:p>
            <a:r>
              <a:rPr lang="en-US" dirty="0" smtClean="0"/>
              <a:t>True or False</a:t>
            </a:r>
            <a:endParaRPr lang="en-US" dirty="0"/>
          </a:p>
        </p:txBody>
      </p:sp>
      <p:sp>
        <p:nvSpPr>
          <p:cNvPr id="3" name="Text Placeholder 2"/>
          <p:cNvSpPr>
            <a:spLocks noGrp="1"/>
          </p:cNvSpPr>
          <p:nvPr>
            <p:ph type="body" idx="1"/>
          </p:nvPr>
        </p:nvSpPr>
        <p:spPr>
          <a:xfrm>
            <a:off x="17412" y="597387"/>
            <a:ext cx="9126588" cy="4258391"/>
          </a:xfrm>
        </p:spPr>
        <p:txBody>
          <a:bodyPr>
            <a:normAutofit/>
          </a:bodyPr>
          <a:lstStyle/>
          <a:p>
            <a:pPr marL="114300" indent="0">
              <a:buNone/>
            </a:pPr>
            <a:r>
              <a:rPr lang="en-US" sz="1500" dirty="0">
                <a:latin typeface="Comic Sans MS" panose="030F0702030302020204" pitchFamily="66" charset="0"/>
              </a:rPr>
              <a:t>a) Base-class constructors are not inherited by derived classes.</a:t>
            </a:r>
          </a:p>
          <a:p>
            <a:pPr marL="114300" indent="0">
              <a:buNone/>
            </a:pPr>
            <a:r>
              <a:rPr lang="en-US" sz="1500" dirty="0">
                <a:latin typeface="Comic Sans MS" panose="030F0702030302020204" pitchFamily="66" charset="0"/>
              </a:rPr>
              <a:t>b) A </a:t>
            </a:r>
            <a:r>
              <a:rPr lang="en-US" sz="1500" i="1" dirty="0">
                <a:latin typeface="Comic Sans MS" panose="030F0702030302020204" pitchFamily="66" charset="0"/>
              </a:rPr>
              <a:t>has-a </a:t>
            </a:r>
            <a:r>
              <a:rPr lang="en-US" sz="1500" dirty="0">
                <a:latin typeface="Comic Sans MS" panose="030F0702030302020204" pitchFamily="66" charset="0"/>
              </a:rPr>
              <a:t>relationship is implemented via inheritance.</a:t>
            </a:r>
          </a:p>
          <a:p>
            <a:pPr marL="114300" indent="0">
              <a:buNone/>
            </a:pPr>
            <a:r>
              <a:rPr lang="en-US" sz="1500" dirty="0">
                <a:latin typeface="Comic Sans MS" panose="030F0702030302020204" pitchFamily="66" charset="0"/>
              </a:rPr>
              <a:t>c) A Car class has an </a:t>
            </a:r>
            <a:r>
              <a:rPr lang="en-US" sz="1500" i="1" dirty="0">
                <a:latin typeface="Comic Sans MS" panose="030F0702030302020204" pitchFamily="66" charset="0"/>
              </a:rPr>
              <a:t>is-a </a:t>
            </a:r>
            <a:r>
              <a:rPr lang="en-US" sz="1500" dirty="0">
                <a:latin typeface="Comic Sans MS" panose="030F0702030302020204" pitchFamily="66" charset="0"/>
              </a:rPr>
              <a:t>relationship with the </a:t>
            </a:r>
            <a:r>
              <a:rPr lang="en-US" sz="1500" dirty="0" err="1">
                <a:latin typeface="Comic Sans MS" panose="030F0702030302020204" pitchFamily="66" charset="0"/>
              </a:rPr>
              <a:t>SteeringWheel</a:t>
            </a:r>
            <a:r>
              <a:rPr lang="en-US" sz="1500" dirty="0">
                <a:latin typeface="Comic Sans MS" panose="030F0702030302020204" pitchFamily="66" charset="0"/>
              </a:rPr>
              <a:t> and Brakes classes.</a:t>
            </a:r>
          </a:p>
          <a:p>
            <a:pPr marL="114300" indent="0">
              <a:buNone/>
            </a:pPr>
            <a:r>
              <a:rPr lang="en-US" sz="1500" dirty="0">
                <a:latin typeface="Comic Sans MS" panose="030F0702030302020204" pitchFamily="66" charset="0"/>
              </a:rPr>
              <a:t>d) Inheritance encourages the reuse of proven high-quality software.</a:t>
            </a:r>
          </a:p>
          <a:p>
            <a:pPr marL="114300" indent="0">
              <a:buNone/>
            </a:pPr>
            <a:r>
              <a:rPr lang="en-US" sz="1500" dirty="0">
                <a:latin typeface="Comic Sans MS" panose="030F0702030302020204" pitchFamily="66" charset="0"/>
              </a:rPr>
              <a:t>e) When a derived-class object is destroyed, the destructors are called in the reverse </a:t>
            </a:r>
            <a:r>
              <a:rPr lang="en-US" sz="1500" dirty="0" smtClean="0">
                <a:latin typeface="Comic Sans MS" panose="030F0702030302020204" pitchFamily="66" charset="0"/>
              </a:rPr>
              <a:t>order of </a:t>
            </a:r>
            <a:r>
              <a:rPr lang="en-US" sz="1500" dirty="0">
                <a:latin typeface="Comic Sans MS" panose="030F0702030302020204" pitchFamily="66" charset="0"/>
              </a:rPr>
              <a:t>the constructors</a:t>
            </a:r>
            <a:r>
              <a:rPr lang="en-US" sz="1500" dirty="0" smtClean="0">
                <a:latin typeface="Comic Sans MS" panose="030F0702030302020204" pitchFamily="66" charset="0"/>
              </a:rPr>
              <a:t>.</a:t>
            </a:r>
          </a:p>
          <a:p>
            <a:pPr marL="114300" indent="0">
              <a:buNone/>
            </a:pPr>
            <a:endParaRPr lang="en-US" sz="1500" dirty="0">
              <a:latin typeface="Comic Sans MS" panose="030F0702030302020204" pitchFamily="66" charset="0"/>
            </a:endParaRPr>
          </a:p>
          <a:p>
            <a:pPr marL="114300" indent="0">
              <a:buNone/>
            </a:pPr>
            <a:r>
              <a:rPr lang="en-US" sz="1500" dirty="0" smtClean="0">
                <a:latin typeface="Comic Sans MS" panose="030F0702030302020204" pitchFamily="66" charset="0"/>
              </a:rPr>
              <a:t>Answers:</a:t>
            </a:r>
          </a:p>
          <a:p>
            <a:pPr marL="114300" indent="0">
              <a:buNone/>
            </a:pPr>
            <a:r>
              <a:rPr lang="en-US" sz="1500" dirty="0" smtClean="0">
                <a:latin typeface="Comic Sans MS" panose="030F0702030302020204" pitchFamily="66" charset="0"/>
              </a:rPr>
              <a:t>a) True</a:t>
            </a:r>
          </a:p>
          <a:p>
            <a:pPr marL="114300" indent="0">
              <a:buNone/>
            </a:pPr>
            <a:r>
              <a:rPr lang="en-US" sz="1500" dirty="0" smtClean="0">
                <a:latin typeface="Comic Sans MS" panose="030F0702030302020204" pitchFamily="66" charset="0"/>
              </a:rPr>
              <a:t>b) False</a:t>
            </a:r>
            <a:r>
              <a:rPr lang="en-US" sz="1500" dirty="0">
                <a:latin typeface="Comic Sans MS" panose="030F0702030302020204" pitchFamily="66" charset="0"/>
              </a:rPr>
              <a:t>. A </a:t>
            </a:r>
            <a:r>
              <a:rPr lang="en-US" sz="1500" i="1" dirty="0">
                <a:latin typeface="Comic Sans MS" panose="030F0702030302020204" pitchFamily="66" charset="0"/>
              </a:rPr>
              <a:t>has-a </a:t>
            </a:r>
            <a:r>
              <a:rPr lang="en-US" sz="1500" dirty="0">
                <a:latin typeface="Comic Sans MS" panose="030F0702030302020204" pitchFamily="66" charset="0"/>
              </a:rPr>
              <a:t>relationship is implemented via composition. An </a:t>
            </a:r>
            <a:r>
              <a:rPr lang="en-US" sz="1500" i="1" dirty="0">
                <a:latin typeface="Comic Sans MS" panose="030F0702030302020204" pitchFamily="66" charset="0"/>
              </a:rPr>
              <a:t>is-a </a:t>
            </a:r>
            <a:r>
              <a:rPr lang="en-US" sz="1500" dirty="0" smtClean="0">
                <a:latin typeface="Comic Sans MS" panose="030F0702030302020204" pitchFamily="66" charset="0"/>
              </a:rPr>
              <a:t>relationship is </a:t>
            </a:r>
            <a:r>
              <a:rPr lang="en-US" sz="1500" dirty="0">
                <a:latin typeface="Comic Sans MS" panose="030F0702030302020204" pitchFamily="66" charset="0"/>
              </a:rPr>
              <a:t>implemented via inheritance</a:t>
            </a:r>
            <a:r>
              <a:rPr lang="en-US" sz="1500" dirty="0" smtClean="0">
                <a:latin typeface="Comic Sans MS" panose="030F0702030302020204" pitchFamily="66" charset="0"/>
              </a:rPr>
              <a:t>.</a:t>
            </a:r>
          </a:p>
          <a:p>
            <a:pPr marL="114300" indent="0">
              <a:buNone/>
            </a:pPr>
            <a:r>
              <a:rPr lang="en-US" sz="1500" dirty="0" smtClean="0">
                <a:latin typeface="Comic Sans MS" panose="030F0702030302020204" pitchFamily="66" charset="0"/>
              </a:rPr>
              <a:t>c</a:t>
            </a:r>
            <a:r>
              <a:rPr lang="en-US" sz="1500" dirty="0">
                <a:latin typeface="Comic Sans MS" panose="030F0702030302020204" pitchFamily="66" charset="0"/>
              </a:rPr>
              <a:t>) False. This is an example of a </a:t>
            </a:r>
            <a:r>
              <a:rPr lang="en-US" sz="1500" i="1" dirty="0">
                <a:latin typeface="Comic Sans MS" panose="030F0702030302020204" pitchFamily="66" charset="0"/>
              </a:rPr>
              <a:t>has-a </a:t>
            </a:r>
            <a:r>
              <a:rPr lang="en-US" sz="1500" dirty="0">
                <a:latin typeface="Comic Sans MS" panose="030F0702030302020204" pitchFamily="66" charset="0"/>
              </a:rPr>
              <a:t>relationship. Class Car </a:t>
            </a:r>
            <a:r>
              <a:rPr lang="en-US" sz="1500" dirty="0" smtClean="0">
                <a:latin typeface="Comic Sans MS" panose="030F0702030302020204" pitchFamily="66" charset="0"/>
              </a:rPr>
              <a:t>has an </a:t>
            </a:r>
            <a:r>
              <a:rPr lang="en-US" sz="1500" i="1" dirty="0">
                <a:latin typeface="Comic Sans MS" panose="030F0702030302020204" pitchFamily="66" charset="0"/>
              </a:rPr>
              <a:t>is-a </a:t>
            </a:r>
            <a:r>
              <a:rPr lang="en-US" sz="1500" dirty="0">
                <a:latin typeface="Comic Sans MS" panose="030F0702030302020204" pitchFamily="66" charset="0"/>
              </a:rPr>
              <a:t>relationship with class Vehicle. </a:t>
            </a:r>
            <a:endParaRPr lang="en-US" sz="1500" dirty="0" smtClean="0">
              <a:latin typeface="Comic Sans MS" panose="030F0702030302020204" pitchFamily="66" charset="0"/>
            </a:endParaRPr>
          </a:p>
          <a:p>
            <a:pPr marL="114300" indent="0">
              <a:buNone/>
            </a:pPr>
            <a:r>
              <a:rPr lang="en-US" sz="1500" dirty="0" smtClean="0">
                <a:latin typeface="Comic Sans MS" panose="030F0702030302020204" pitchFamily="66" charset="0"/>
              </a:rPr>
              <a:t>d</a:t>
            </a:r>
            <a:r>
              <a:rPr lang="en-US" sz="1500" dirty="0">
                <a:latin typeface="Comic Sans MS" panose="030F0702030302020204" pitchFamily="66" charset="0"/>
              </a:rPr>
              <a:t>) True. </a:t>
            </a:r>
            <a:endParaRPr lang="en-US" sz="1500" dirty="0" smtClean="0">
              <a:latin typeface="Comic Sans MS" panose="030F0702030302020204" pitchFamily="66" charset="0"/>
            </a:endParaRPr>
          </a:p>
          <a:p>
            <a:pPr marL="114300" indent="0">
              <a:buNone/>
            </a:pPr>
            <a:r>
              <a:rPr lang="en-US" sz="1500" dirty="0" smtClean="0">
                <a:latin typeface="Comic Sans MS" panose="030F0702030302020204" pitchFamily="66" charset="0"/>
              </a:rPr>
              <a:t>e</a:t>
            </a:r>
            <a:r>
              <a:rPr lang="en-US" sz="1500" dirty="0">
                <a:latin typeface="Comic Sans MS" panose="030F0702030302020204" pitchFamily="66" charset="0"/>
              </a:rPr>
              <a:t>) True.</a:t>
            </a:r>
            <a:endParaRPr lang="en-US" sz="1500" dirty="0">
              <a:latin typeface="Comic Sans MS" panose="030F0702030302020204" pitchFamily="66" charset="0"/>
            </a:endParaRPr>
          </a:p>
        </p:txBody>
      </p:sp>
    </p:spTree>
    <p:extLst>
      <p:ext uri="{BB962C8B-B14F-4D97-AF65-F5344CB8AC3E}">
        <p14:creationId xmlns:p14="http://schemas.microsoft.com/office/powerpoint/2010/main" val="25350816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4" y="31629"/>
            <a:ext cx="8520600" cy="607800"/>
          </a:xfrm>
        </p:spPr>
        <p:txBody>
          <a:bodyPr>
            <a:normAutofit fontScale="90000"/>
          </a:bodyPr>
          <a:lstStyle/>
          <a:p>
            <a:r>
              <a:rPr lang="en-US" dirty="0" smtClean="0"/>
              <a:t>Questions and Answers</a:t>
            </a:r>
            <a:endParaRPr lang="en-US" dirty="0"/>
          </a:p>
        </p:txBody>
      </p:sp>
      <p:sp>
        <p:nvSpPr>
          <p:cNvPr id="3" name="Text Placeholder 2"/>
          <p:cNvSpPr>
            <a:spLocks noGrp="1"/>
          </p:cNvSpPr>
          <p:nvPr>
            <p:ph type="body" idx="1"/>
          </p:nvPr>
        </p:nvSpPr>
        <p:spPr>
          <a:xfrm>
            <a:off x="-3612" y="620275"/>
            <a:ext cx="9147612" cy="4298565"/>
          </a:xfrm>
        </p:spPr>
        <p:txBody>
          <a:bodyPr>
            <a:normAutofit/>
          </a:bodyPr>
          <a:lstStyle/>
          <a:p>
            <a:pPr>
              <a:buAutoNum type="arabicPeriod"/>
            </a:pPr>
            <a:r>
              <a:rPr lang="en-US" sz="1400" i="1" dirty="0" smtClean="0">
                <a:latin typeface="Comic Sans MS" panose="030F0702030302020204" pitchFamily="66" charset="0"/>
              </a:rPr>
              <a:t>(</a:t>
            </a:r>
            <a:r>
              <a:rPr lang="en-US" sz="1400" i="1" dirty="0">
                <a:latin typeface="Comic Sans MS" panose="030F0702030302020204" pitchFamily="66" charset="0"/>
              </a:rPr>
              <a:t>Composition as an Alternative to Inheritance) </a:t>
            </a:r>
            <a:r>
              <a:rPr lang="en-US" sz="1400" dirty="0">
                <a:latin typeface="Comic Sans MS" panose="030F0702030302020204" pitchFamily="66" charset="0"/>
              </a:rPr>
              <a:t>Many programs written with </a:t>
            </a:r>
            <a:r>
              <a:rPr lang="en-US" sz="1400" dirty="0" smtClean="0">
                <a:latin typeface="Comic Sans MS" panose="030F0702030302020204" pitchFamily="66" charset="0"/>
              </a:rPr>
              <a:t>inheritance could </a:t>
            </a:r>
            <a:r>
              <a:rPr lang="en-US" sz="1400" dirty="0">
                <a:latin typeface="Comic Sans MS" panose="030F0702030302020204" pitchFamily="66" charset="0"/>
              </a:rPr>
              <a:t>be written with composition instead, and vice versa. Rewrite class </a:t>
            </a:r>
            <a:r>
              <a:rPr lang="en-US" sz="1400" dirty="0" err="1" smtClean="0">
                <a:latin typeface="Comic Sans MS" panose="030F0702030302020204" pitchFamily="66" charset="0"/>
              </a:rPr>
              <a:t>BasePlusCommissionEmployee</a:t>
            </a:r>
            <a:r>
              <a:rPr lang="en-US" sz="1400" dirty="0">
                <a:latin typeface="Comic Sans MS" panose="030F0702030302020204" pitchFamily="66" charset="0"/>
              </a:rPr>
              <a:t> </a:t>
            </a:r>
            <a:r>
              <a:rPr lang="en-US" sz="1400" dirty="0" smtClean="0">
                <a:latin typeface="Comic Sans MS" panose="030F0702030302020204" pitchFamily="66" charset="0"/>
              </a:rPr>
              <a:t>of </a:t>
            </a:r>
            <a:r>
              <a:rPr lang="en-US" sz="1400" dirty="0">
                <a:latin typeface="Comic Sans MS" panose="030F0702030302020204" pitchFamily="66" charset="0"/>
              </a:rPr>
              <a:t>the </a:t>
            </a:r>
            <a:r>
              <a:rPr lang="en-US" sz="1400" dirty="0" err="1">
                <a:latin typeface="Comic Sans MS" panose="030F0702030302020204" pitchFamily="66" charset="0"/>
              </a:rPr>
              <a:t>CommissionEmployee</a:t>
            </a:r>
            <a:r>
              <a:rPr lang="en-US" sz="1400" dirty="0">
                <a:latin typeface="Comic Sans MS" panose="030F0702030302020204" pitchFamily="66" charset="0"/>
              </a:rPr>
              <a:t>–</a:t>
            </a:r>
            <a:r>
              <a:rPr lang="en-US" sz="1400" dirty="0" err="1">
                <a:latin typeface="Comic Sans MS" panose="030F0702030302020204" pitchFamily="66" charset="0"/>
              </a:rPr>
              <a:t>BasePlusCommissionEmployee</a:t>
            </a:r>
            <a:r>
              <a:rPr lang="en-US" sz="1400" dirty="0">
                <a:latin typeface="Comic Sans MS" panose="030F0702030302020204" pitchFamily="66" charset="0"/>
              </a:rPr>
              <a:t> hierarchy to use </a:t>
            </a:r>
            <a:r>
              <a:rPr lang="en-US" sz="1400" dirty="0" smtClean="0">
                <a:latin typeface="Comic Sans MS" panose="030F0702030302020204" pitchFamily="66" charset="0"/>
              </a:rPr>
              <a:t>composition rather </a:t>
            </a:r>
            <a:r>
              <a:rPr lang="en-US" sz="1400" dirty="0">
                <a:latin typeface="Comic Sans MS" panose="030F0702030302020204" pitchFamily="66" charset="0"/>
              </a:rPr>
              <a:t>than inheritance. After you do this, assess the relative merits of the two approaches for </a:t>
            </a:r>
            <a:r>
              <a:rPr lang="en-US" sz="1400" dirty="0" smtClean="0">
                <a:latin typeface="Comic Sans MS" panose="030F0702030302020204" pitchFamily="66" charset="0"/>
              </a:rPr>
              <a:t>designing classes </a:t>
            </a:r>
            <a:r>
              <a:rPr lang="en-US" sz="1400" dirty="0" err="1">
                <a:latin typeface="Comic Sans MS" panose="030F0702030302020204" pitchFamily="66" charset="0"/>
              </a:rPr>
              <a:t>CommissionEmployee</a:t>
            </a:r>
            <a:r>
              <a:rPr lang="en-US" sz="1400" dirty="0">
                <a:latin typeface="Comic Sans MS" panose="030F0702030302020204" pitchFamily="66" charset="0"/>
              </a:rPr>
              <a:t> and </a:t>
            </a:r>
            <a:r>
              <a:rPr lang="en-US" sz="1400" dirty="0" err="1">
                <a:latin typeface="Comic Sans MS" panose="030F0702030302020204" pitchFamily="66" charset="0"/>
              </a:rPr>
              <a:t>BasePlusCommissionEmployee</a:t>
            </a:r>
            <a:r>
              <a:rPr lang="en-US" sz="1400" dirty="0">
                <a:latin typeface="Comic Sans MS" panose="030F0702030302020204" pitchFamily="66" charset="0"/>
              </a:rPr>
              <a:t>, as well as for </a:t>
            </a:r>
            <a:r>
              <a:rPr lang="en-US" sz="1400" dirty="0" smtClean="0">
                <a:latin typeface="Comic Sans MS" panose="030F0702030302020204" pitchFamily="66" charset="0"/>
              </a:rPr>
              <a:t>object-oriented programs </a:t>
            </a:r>
            <a:r>
              <a:rPr lang="en-US" sz="1400" dirty="0">
                <a:latin typeface="Comic Sans MS" panose="030F0702030302020204" pitchFamily="66" charset="0"/>
              </a:rPr>
              <a:t>in general. Which approach is more natural? Why</a:t>
            </a:r>
            <a:r>
              <a:rPr lang="en-US" sz="1400" dirty="0" smtClean="0">
                <a:latin typeface="Comic Sans MS" panose="030F0702030302020204" pitchFamily="66" charset="0"/>
              </a:rPr>
              <a:t>?</a:t>
            </a:r>
            <a:endParaRPr lang="en-US" sz="1400" dirty="0">
              <a:latin typeface="Comic Sans MS" panose="030F0702030302020204" pitchFamily="66" charset="0"/>
            </a:endParaRPr>
          </a:p>
          <a:p>
            <a:pPr>
              <a:buAutoNum type="arabicPeriod"/>
            </a:pPr>
            <a:endParaRPr lang="en-US" sz="1400" dirty="0" smtClean="0">
              <a:latin typeface="Comic Sans MS" panose="030F0702030302020204" pitchFamily="66" charset="0"/>
            </a:endParaRPr>
          </a:p>
          <a:p>
            <a:pPr>
              <a:buAutoNum type="arabicPeriod" startAt="2"/>
            </a:pPr>
            <a:r>
              <a:rPr lang="en-US" sz="1400" i="1" dirty="0" smtClean="0">
                <a:latin typeface="Comic Sans MS" panose="030F0702030302020204" pitchFamily="66" charset="0"/>
              </a:rPr>
              <a:t>(</a:t>
            </a:r>
            <a:r>
              <a:rPr lang="en-US" sz="1400" i="1" dirty="0">
                <a:latin typeface="Comic Sans MS" panose="030F0702030302020204" pitchFamily="66" charset="0"/>
              </a:rPr>
              <a:t>Inheritance Advantage) </a:t>
            </a:r>
            <a:r>
              <a:rPr lang="en-US" sz="1400" dirty="0">
                <a:latin typeface="Comic Sans MS" panose="030F0702030302020204" pitchFamily="66" charset="0"/>
              </a:rPr>
              <a:t>Discuss the ways in which inheritance promotes software reuse, saves </a:t>
            </a:r>
            <a:r>
              <a:rPr lang="en-US" sz="1400" dirty="0" smtClean="0">
                <a:latin typeface="Comic Sans MS" panose="030F0702030302020204" pitchFamily="66" charset="0"/>
              </a:rPr>
              <a:t>time</a:t>
            </a:r>
          </a:p>
          <a:p>
            <a:pPr marL="114300" indent="0">
              <a:buNone/>
            </a:pPr>
            <a:r>
              <a:rPr lang="en-US" sz="1400" dirty="0">
                <a:latin typeface="Comic Sans MS" panose="030F0702030302020204" pitchFamily="66" charset="0"/>
              </a:rPr>
              <a:t> </a:t>
            </a:r>
            <a:r>
              <a:rPr lang="en-US" sz="1400" dirty="0" smtClean="0">
                <a:latin typeface="Comic Sans MS" panose="030F0702030302020204" pitchFamily="66" charset="0"/>
              </a:rPr>
              <a:t>      during </a:t>
            </a:r>
            <a:r>
              <a:rPr lang="en-US" sz="1400" dirty="0">
                <a:latin typeface="Comic Sans MS" panose="030F0702030302020204" pitchFamily="66" charset="0"/>
              </a:rPr>
              <a:t>program development and helps prevent errors</a:t>
            </a:r>
            <a:r>
              <a:rPr lang="en-US" sz="1400" dirty="0" smtClean="0">
                <a:latin typeface="Comic Sans MS" panose="030F0702030302020204" pitchFamily="66" charset="0"/>
              </a:rPr>
              <a:t>.</a:t>
            </a:r>
          </a:p>
          <a:p>
            <a:pPr marL="114300" indent="0">
              <a:buNone/>
            </a:pPr>
            <a:endParaRPr lang="en-US" sz="1400" dirty="0">
              <a:latin typeface="Comic Sans MS" panose="030F0702030302020204" pitchFamily="66" charset="0"/>
            </a:endParaRPr>
          </a:p>
          <a:p>
            <a:pPr marL="114300" indent="0">
              <a:buNone/>
            </a:pPr>
            <a:r>
              <a:rPr lang="en-US" sz="1400" dirty="0" smtClean="0">
                <a:latin typeface="Comic Sans MS" panose="030F0702030302020204" pitchFamily="66" charset="0"/>
              </a:rPr>
              <a:t>3.    </a:t>
            </a:r>
            <a:r>
              <a:rPr lang="en-US" sz="1400" i="1" dirty="0">
                <a:latin typeface="Comic Sans MS" panose="030F0702030302020204" pitchFamily="66" charset="0"/>
              </a:rPr>
              <a:t>(Protected vs. Private Base Classes) </a:t>
            </a:r>
            <a:r>
              <a:rPr lang="en-US" sz="1400" dirty="0">
                <a:latin typeface="Comic Sans MS" panose="030F0702030302020204" pitchFamily="66" charset="0"/>
              </a:rPr>
              <a:t>Some programmers prefer not to use protected </a:t>
            </a:r>
            <a:r>
              <a:rPr lang="en-US" sz="1400" dirty="0" smtClean="0">
                <a:latin typeface="Comic Sans MS" panose="030F0702030302020204" pitchFamily="66" charset="0"/>
              </a:rPr>
              <a:t>access because </a:t>
            </a:r>
            <a:r>
              <a:rPr lang="en-US" sz="1400" dirty="0">
                <a:latin typeface="Comic Sans MS" panose="030F0702030302020204" pitchFamily="66" charset="0"/>
              </a:rPr>
              <a:t>they believe it breaks the encapsulation of the base class. Discuss the relative merits of </a:t>
            </a:r>
            <a:r>
              <a:rPr lang="en-US" sz="1400" dirty="0" smtClean="0">
                <a:latin typeface="Comic Sans MS" panose="030F0702030302020204" pitchFamily="66" charset="0"/>
              </a:rPr>
              <a:t>using protected </a:t>
            </a:r>
            <a:r>
              <a:rPr lang="en-US" sz="1400" dirty="0">
                <a:latin typeface="Comic Sans MS" panose="030F0702030302020204" pitchFamily="66" charset="0"/>
              </a:rPr>
              <a:t>access vs. using private access in base classes</a:t>
            </a:r>
            <a:endParaRPr lang="en-US" sz="1400" dirty="0" smtClean="0">
              <a:latin typeface="Comic Sans MS" panose="030F0702030302020204" pitchFamily="66" charset="0"/>
            </a:endParaRPr>
          </a:p>
        </p:txBody>
      </p:sp>
    </p:spTree>
    <p:extLst>
      <p:ext uri="{BB962C8B-B14F-4D97-AF65-F5344CB8AC3E}">
        <p14:creationId xmlns:p14="http://schemas.microsoft.com/office/powerpoint/2010/main" val="27197484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02" y="-10347"/>
            <a:ext cx="8520600" cy="4971230"/>
          </a:xfrm>
        </p:spPr>
        <p:txBody>
          <a:bodyPr>
            <a:normAutofit/>
          </a:bodyPr>
          <a:lstStyle/>
          <a:p>
            <a:pPr marL="114300" indent="0">
              <a:buNone/>
            </a:pPr>
            <a:r>
              <a:rPr lang="en-US" i="1" dirty="0" smtClean="0"/>
              <a:t>4. (Student </a:t>
            </a:r>
            <a:r>
              <a:rPr lang="en-US" i="1" dirty="0"/>
              <a:t>Inheritance Hierarchy) </a:t>
            </a:r>
            <a:r>
              <a:rPr lang="en-US" dirty="0"/>
              <a:t>Draw an inheritance hierarchy for students at a </a:t>
            </a:r>
            <a:r>
              <a:rPr lang="en-US" dirty="0" smtClean="0"/>
              <a:t>university similar </a:t>
            </a:r>
            <a:r>
              <a:rPr lang="en-US" dirty="0"/>
              <a:t>to the </a:t>
            </a:r>
            <a:r>
              <a:rPr lang="en-US" dirty="0" smtClean="0"/>
              <a:t>hierarchy  </a:t>
            </a:r>
            <a:r>
              <a:rPr lang="en-US" dirty="0"/>
              <a:t>Use Student as the base class of the hierarchy, then </a:t>
            </a:r>
            <a:r>
              <a:rPr lang="en-US" dirty="0" smtClean="0"/>
              <a:t>include</a:t>
            </a:r>
          </a:p>
          <a:p>
            <a:pPr marL="114300" indent="0">
              <a:buNone/>
            </a:pPr>
            <a:endParaRPr lang="en-US" dirty="0"/>
          </a:p>
          <a:p>
            <a:pPr lvl="1"/>
            <a:r>
              <a:rPr lang="en-US" dirty="0"/>
              <a:t>classes </a:t>
            </a:r>
            <a:r>
              <a:rPr lang="en-US" dirty="0" err="1"/>
              <a:t>UndergraduateStudent</a:t>
            </a:r>
            <a:r>
              <a:rPr lang="en-US" dirty="0"/>
              <a:t> and </a:t>
            </a:r>
            <a:r>
              <a:rPr lang="en-US" dirty="0" err="1"/>
              <a:t>GraduateStudent</a:t>
            </a:r>
            <a:r>
              <a:rPr lang="en-US" dirty="0"/>
              <a:t> that derive from Student. </a:t>
            </a:r>
            <a:endParaRPr lang="en-US" dirty="0" smtClean="0"/>
          </a:p>
          <a:p>
            <a:pPr lvl="1"/>
            <a:r>
              <a:rPr lang="en-US" dirty="0" smtClean="0"/>
              <a:t>Continue to extend </a:t>
            </a:r>
            <a:r>
              <a:rPr lang="en-US" dirty="0"/>
              <a:t>the hierarchy as deep (i.e., as many levels) as possible</a:t>
            </a:r>
            <a:r>
              <a:rPr lang="en-US" dirty="0" smtClean="0"/>
              <a:t>.</a:t>
            </a:r>
          </a:p>
          <a:p>
            <a:pPr lvl="1"/>
            <a:r>
              <a:rPr lang="en-US" dirty="0" smtClean="0"/>
              <a:t> </a:t>
            </a:r>
            <a:r>
              <a:rPr lang="en-US" dirty="0"/>
              <a:t>For example, Freshman, </a:t>
            </a:r>
            <a:r>
              <a:rPr lang="en-US" dirty="0" smtClean="0"/>
              <a:t>Sophomore, Junior </a:t>
            </a:r>
            <a:r>
              <a:rPr lang="en-US" dirty="0"/>
              <a:t>and Senior might derive </a:t>
            </a:r>
            <a:r>
              <a:rPr lang="en-US" dirty="0" smtClean="0"/>
              <a:t>from </a:t>
            </a:r>
            <a:r>
              <a:rPr lang="en-US" dirty="0" err="1" smtClean="0"/>
              <a:t>UndergraduateStudent</a:t>
            </a:r>
            <a:r>
              <a:rPr lang="en-US" dirty="0"/>
              <a:t>, and </a:t>
            </a:r>
            <a:r>
              <a:rPr lang="en-US" dirty="0" err="1"/>
              <a:t>DoctoralStudent</a:t>
            </a:r>
            <a:r>
              <a:rPr lang="en-US" dirty="0"/>
              <a:t> and </a:t>
            </a:r>
            <a:r>
              <a:rPr lang="en-US" dirty="0" err="1" smtClean="0"/>
              <a:t>MastersStudentmight</a:t>
            </a:r>
            <a:r>
              <a:rPr lang="en-US" dirty="0" smtClean="0"/>
              <a:t> </a:t>
            </a:r>
            <a:r>
              <a:rPr lang="en-US" dirty="0"/>
              <a:t>derive from </a:t>
            </a:r>
            <a:r>
              <a:rPr lang="en-US" dirty="0" err="1"/>
              <a:t>GraduateStudent</a:t>
            </a:r>
            <a:r>
              <a:rPr lang="en-US" dirty="0"/>
              <a:t>. </a:t>
            </a:r>
            <a:endParaRPr lang="en-US" dirty="0" smtClean="0"/>
          </a:p>
          <a:p>
            <a:pPr lvl="1"/>
            <a:r>
              <a:rPr lang="en-US" dirty="0" smtClean="0"/>
              <a:t>After </a:t>
            </a:r>
            <a:r>
              <a:rPr lang="en-US" dirty="0"/>
              <a:t>drawing the hierarchy, discuss the </a:t>
            </a:r>
            <a:r>
              <a:rPr lang="en-US" dirty="0" smtClean="0"/>
              <a:t>relationships that </a:t>
            </a:r>
            <a:r>
              <a:rPr lang="en-US" dirty="0"/>
              <a:t>exist between the classes. [</a:t>
            </a:r>
            <a:r>
              <a:rPr lang="en-US" i="1" dirty="0"/>
              <a:t>Note: </a:t>
            </a:r>
            <a:r>
              <a:rPr lang="en-US" dirty="0"/>
              <a:t>You do not need to write any code for this exercise</a:t>
            </a:r>
            <a:r>
              <a:rPr lang="en-US" dirty="0" smtClean="0"/>
              <a:t>.</a:t>
            </a:r>
          </a:p>
          <a:p>
            <a:pPr marL="596900" lvl="1" indent="0">
              <a:buNone/>
            </a:pPr>
            <a:endParaRPr lang="en-US" dirty="0" smtClean="0"/>
          </a:p>
          <a:p>
            <a:pPr marL="114300" indent="0">
              <a:buNone/>
            </a:pPr>
            <a:r>
              <a:rPr lang="en-US" i="1" dirty="0" smtClean="0"/>
              <a:t>5. (Quadrilateral </a:t>
            </a:r>
            <a:r>
              <a:rPr lang="en-US" i="1" dirty="0"/>
              <a:t>Inheritance Hierarchy) </a:t>
            </a:r>
            <a:r>
              <a:rPr lang="en-US" sz="1400" dirty="0">
                <a:latin typeface="Comic Sans MS" panose="030F0702030302020204" pitchFamily="66" charset="0"/>
              </a:rPr>
              <a:t>Draw an inheritance hierarchy for classes </a:t>
            </a:r>
            <a:r>
              <a:rPr lang="en-US" sz="1400" dirty="0" smtClean="0">
                <a:latin typeface="Comic Sans MS" panose="030F0702030302020204" pitchFamily="66" charset="0"/>
              </a:rPr>
              <a:t>Quadrilateral, Trapezoid</a:t>
            </a:r>
            <a:r>
              <a:rPr lang="en-US" sz="1400" dirty="0">
                <a:latin typeface="Comic Sans MS" panose="030F0702030302020204" pitchFamily="66" charset="0"/>
              </a:rPr>
              <a:t>, Parallelogram, Rectangle and Square. Use Quadrilateral as the base class </a:t>
            </a:r>
            <a:r>
              <a:rPr lang="en-US" sz="1400" dirty="0" smtClean="0">
                <a:latin typeface="Comic Sans MS" panose="030F0702030302020204" pitchFamily="66" charset="0"/>
              </a:rPr>
              <a:t>of  the </a:t>
            </a:r>
            <a:r>
              <a:rPr lang="en-US" sz="1400" dirty="0">
                <a:latin typeface="Comic Sans MS" panose="030F0702030302020204" pitchFamily="66" charset="0"/>
              </a:rPr>
              <a:t>hierarchy. Make the hierarchy as deep as possible</a:t>
            </a:r>
            <a:r>
              <a:rPr lang="en-US" sz="1400" dirty="0" smtClean="0">
                <a:latin typeface="Comic Sans MS" panose="030F0702030302020204" pitchFamily="66" charset="0"/>
              </a:rPr>
              <a:t>.</a:t>
            </a:r>
          </a:p>
          <a:p>
            <a:pPr marL="114300" indent="0">
              <a:buNone/>
            </a:pPr>
            <a:endParaRPr lang="en-US" sz="1400" dirty="0">
              <a:latin typeface="Comic Sans MS" panose="030F0702030302020204" pitchFamily="66" charset="0"/>
            </a:endParaRPr>
          </a:p>
          <a:p>
            <a:pPr marL="114300" indent="0">
              <a:buNone/>
            </a:pPr>
            <a:r>
              <a:rPr lang="en-US" sz="1400" dirty="0" smtClean="0">
                <a:latin typeface="Comic Sans MS" panose="030F0702030302020204" pitchFamily="66" charset="0"/>
              </a:rPr>
              <a:t>6. </a:t>
            </a:r>
            <a:r>
              <a:rPr lang="en-US" sz="1400" smtClean="0">
                <a:latin typeface="Comic Sans MS" panose="030F0702030302020204" pitchFamily="66" charset="0"/>
              </a:rPr>
              <a:t>Attempt Exercise 11.9 and 11.10.</a:t>
            </a:r>
            <a:endParaRPr lang="en-US" sz="1400" dirty="0" smtClean="0">
              <a:latin typeface="Comic Sans MS" panose="030F0702030302020204" pitchFamily="66" charset="0"/>
            </a:endParaRPr>
          </a:p>
        </p:txBody>
      </p:sp>
    </p:spTree>
    <p:extLst>
      <p:ext uri="{BB962C8B-B14F-4D97-AF65-F5344CB8AC3E}">
        <p14:creationId xmlns:p14="http://schemas.microsoft.com/office/powerpoint/2010/main" val="879216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Base Class and Derived Class</a:t>
            </a:r>
            <a:endParaRPr/>
          </a:p>
        </p:txBody>
      </p:sp>
      <p:sp>
        <p:nvSpPr>
          <p:cNvPr id="109" name="Google Shape;109;p17"/>
          <p:cNvSpPr txBox="1">
            <a:spLocks noGrp="1"/>
          </p:cNvSpPr>
          <p:nvPr>
            <p:ph type="body" idx="1"/>
          </p:nvPr>
        </p:nvSpPr>
        <p:spPr>
          <a:xfrm>
            <a:off x="6900" y="696475"/>
            <a:ext cx="9144000" cy="4249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omic Sans MS"/>
              <a:buChar char="●"/>
            </a:pPr>
            <a:r>
              <a:rPr lang="en">
                <a:latin typeface="Comic Sans MS"/>
                <a:ea typeface="Comic Sans MS"/>
                <a:cs typeface="Comic Sans MS"/>
                <a:sym typeface="Comic Sans MS"/>
              </a:rPr>
              <a:t>When a new class is created, instead of redefining it’s data member and functions again, we specify that it instead </a:t>
            </a:r>
            <a:r>
              <a:rPr lang="en">
                <a:solidFill>
                  <a:srgbClr val="0000FF"/>
                </a:solidFill>
                <a:latin typeface="Comic Sans MS"/>
                <a:ea typeface="Comic Sans MS"/>
                <a:cs typeface="Comic Sans MS"/>
                <a:sym typeface="Comic Sans MS"/>
              </a:rPr>
              <a:t>inherit </a:t>
            </a:r>
            <a:r>
              <a:rPr lang="en">
                <a:latin typeface="Comic Sans MS"/>
                <a:ea typeface="Comic Sans MS"/>
                <a:cs typeface="Comic Sans MS"/>
                <a:sym typeface="Comic Sans MS"/>
              </a:rPr>
              <a:t>the members of the existing class.</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The class whose members are used is known as the </a:t>
            </a:r>
            <a:r>
              <a:rPr lang="en">
                <a:solidFill>
                  <a:srgbClr val="0000FF"/>
                </a:solidFill>
                <a:latin typeface="Comic Sans MS"/>
                <a:ea typeface="Comic Sans MS"/>
                <a:cs typeface="Comic Sans MS"/>
                <a:sym typeface="Comic Sans MS"/>
              </a:rPr>
              <a:t>Base Class</a:t>
            </a:r>
            <a:r>
              <a:rPr lang="en">
                <a:latin typeface="Comic Sans MS"/>
                <a:ea typeface="Comic Sans MS"/>
                <a:cs typeface="Comic Sans MS"/>
                <a:sym typeface="Comic Sans MS"/>
              </a:rPr>
              <a:t>.</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solidFill>
                  <a:srgbClr val="0000FF"/>
                </a:solidFill>
                <a:latin typeface="Comic Sans MS"/>
                <a:ea typeface="Comic Sans MS"/>
                <a:cs typeface="Comic Sans MS"/>
                <a:sym typeface="Comic Sans MS"/>
              </a:rPr>
              <a:t>Base Class</a:t>
            </a:r>
            <a:r>
              <a:rPr lang="en">
                <a:latin typeface="Comic Sans MS"/>
                <a:ea typeface="Comic Sans MS"/>
                <a:cs typeface="Comic Sans MS"/>
                <a:sym typeface="Comic Sans MS"/>
              </a:rPr>
              <a:t> is also known as the </a:t>
            </a:r>
            <a:r>
              <a:rPr lang="en">
                <a:solidFill>
                  <a:srgbClr val="0000FF"/>
                </a:solidFill>
                <a:latin typeface="Comic Sans MS"/>
                <a:ea typeface="Comic Sans MS"/>
                <a:cs typeface="Comic Sans MS"/>
                <a:sym typeface="Comic Sans MS"/>
              </a:rPr>
              <a:t>Parent Class</a:t>
            </a:r>
            <a:r>
              <a:rPr lang="en">
                <a:latin typeface="Comic Sans MS"/>
                <a:ea typeface="Comic Sans MS"/>
                <a:cs typeface="Comic Sans MS"/>
                <a:sym typeface="Comic Sans MS"/>
              </a:rPr>
              <a:t>.</a:t>
            </a:r>
            <a:endParaRPr>
              <a:latin typeface="Comic Sans MS"/>
              <a:ea typeface="Comic Sans MS"/>
              <a:cs typeface="Comic Sans MS"/>
              <a:sym typeface="Comic Sans MS"/>
            </a:endParaRPr>
          </a:p>
          <a:p>
            <a:pPr marL="457200" lvl="0" indent="0" algn="l" rtl="0">
              <a:spcBef>
                <a:spcPts val="1200"/>
              </a:spcBef>
              <a:spcAft>
                <a:spcPts val="0"/>
              </a:spcAft>
              <a:buNone/>
            </a:pPr>
            <a:endParaRPr>
              <a:latin typeface="Comic Sans MS"/>
              <a:ea typeface="Comic Sans MS"/>
              <a:cs typeface="Comic Sans MS"/>
              <a:sym typeface="Comic Sans MS"/>
            </a:endParaRPr>
          </a:p>
          <a:p>
            <a:pPr marL="457200" lvl="0" indent="-342900" algn="l" rtl="0">
              <a:spcBef>
                <a:spcPts val="1200"/>
              </a:spcBef>
              <a:spcAft>
                <a:spcPts val="0"/>
              </a:spcAft>
              <a:buSzPts val="1800"/>
              <a:buFont typeface="Comic Sans MS"/>
              <a:buChar char="●"/>
            </a:pPr>
            <a:r>
              <a:rPr lang="en">
                <a:latin typeface="Comic Sans MS"/>
                <a:ea typeface="Comic Sans MS"/>
                <a:cs typeface="Comic Sans MS"/>
                <a:sym typeface="Comic Sans MS"/>
              </a:rPr>
              <a:t>The class which uses the members of it’s </a:t>
            </a:r>
            <a:r>
              <a:rPr lang="en">
                <a:solidFill>
                  <a:srgbClr val="0000FF"/>
                </a:solidFill>
                <a:latin typeface="Comic Sans MS"/>
                <a:ea typeface="Comic Sans MS"/>
                <a:cs typeface="Comic Sans MS"/>
                <a:sym typeface="Comic Sans MS"/>
              </a:rPr>
              <a:t>Parent Class</a:t>
            </a:r>
            <a:r>
              <a:rPr lang="en">
                <a:latin typeface="Comic Sans MS"/>
                <a:ea typeface="Comic Sans MS"/>
                <a:cs typeface="Comic Sans MS"/>
                <a:sym typeface="Comic Sans MS"/>
              </a:rPr>
              <a:t> is known as </a:t>
            </a:r>
            <a:r>
              <a:rPr lang="en">
                <a:solidFill>
                  <a:srgbClr val="0000FF"/>
                </a:solidFill>
                <a:latin typeface="Comic Sans MS"/>
                <a:ea typeface="Comic Sans MS"/>
                <a:cs typeface="Comic Sans MS"/>
                <a:sym typeface="Comic Sans MS"/>
              </a:rPr>
              <a:t>Derived Class.</a:t>
            </a:r>
            <a:endParaRPr>
              <a:solidFill>
                <a:srgbClr val="0000FF"/>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p:nvPr/>
        </p:nvSpPr>
        <p:spPr>
          <a:xfrm>
            <a:off x="0" y="0"/>
            <a:ext cx="4396500" cy="489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Comic Sans MS"/>
                <a:ea typeface="Comic Sans MS"/>
                <a:cs typeface="Comic Sans MS"/>
                <a:sym typeface="Comic Sans MS"/>
              </a:rPr>
              <a:t>             </a:t>
            </a:r>
            <a:r>
              <a:rPr lang="en" sz="1800" u="sng">
                <a:latin typeface="Comic Sans MS"/>
                <a:ea typeface="Comic Sans MS"/>
                <a:cs typeface="Comic Sans MS"/>
                <a:sym typeface="Comic Sans MS"/>
              </a:rPr>
              <a:t>Is-a relationship</a:t>
            </a:r>
            <a:endParaRPr sz="1800" u="sng">
              <a:latin typeface="Comic Sans MS"/>
              <a:ea typeface="Comic Sans MS"/>
              <a:cs typeface="Comic Sans MS"/>
              <a:sym typeface="Comic Sans MS"/>
            </a:endParaRPr>
          </a:p>
          <a:p>
            <a:pPr marL="0" lvl="0" indent="0" algn="l" rtl="0">
              <a:spcBef>
                <a:spcPts val="0"/>
              </a:spcBef>
              <a:spcAft>
                <a:spcPts val="0"/>
              </a:spcAft>
              <a:buNone/>
            </a:pPr>
            <a:endParaRPr sz="180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sz="1800">
                <a:latin typeface="Comic Sans MS"/>
                <a:ea typeface="Comic Sans MS"/>
                <a:cs typeface="Comic Sans MS"/>
                <a:sym typeface="Comic Sans MS"/>
              </a:rPr>
              <a:t>Represents Inheritance</a:t>
            </a:r>
            <a:endParaRPr sz="1800">
              <a:latin typeface="Comic Sans MS"/>
              <a:ea typeface="Comic Sans MS"/>
              <a:cs typeface="Comic Sans MS"/>
              <a:sym typeface="Comic Sans MS"/>
            </a:endParaRPr>
          </a:p>
          <a:p>
            <a:pPr marL="457200" lvl="0" indent="0" algn="l" rtl="0">
              <a:spcBef>
                <a:spcPts val="0"/>
              </a:spcBef>
              <a:spcAft>
                <a:spcPts val="0"/>
              </a:spcAft>
              <a:buNone/>
            </a:pPr>
            <a:endParaRPr sz="1800">
              <a:latin typeface="Comic Sans MS"/>
              <a:ea typeface="Comic Sans MS"/>
              <a:cs typeface="Comic Sans MS"/>
              <a:sym typeface="Comic Sans MS"/>
            </a:endParaRPr>
          </a:p>
          <a:p>
            <a:pPr marL="457200" lvl="0" indent="0" algn="l" rtl="0">
              <a:spcBef>
                <a:spcPts val="0"/>
              </a:spcBef>
              <a:spcAft>
                <a:spcPts val="0"/>
              </a:spcAft>
              <a:buNone/>
            </a:pPr>
            <a:endParaRPr sz="180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sz="1800">
                <a:latin typeface="Comic Sans MS"/>
                <a:ea typeface="Comic Sans MS"/>
                <a:cs typeface="Comic Sans MS"/>
                <a:sym typeface="Comic Sans MS"/>
              </a:rPr>
              <a:t>Object of derived class can also be treated as an object of it’s base class.</a:t>
            </a:r>
            <a:endParaRPr sz="1800">
              <a:latin typeface="Comic Sans MS"/>
              <a:ea typeface="Comic Sans MS"/>
              <a:cs typeface="Comic Sans MS"/>
              <a:sym typeface="Comic Sans MS"/>
            </a:endParaRPr>
          </a:p>
          <a:p>
            <a:pPr marL="457200" lvl="0" indent="0" algn="l" rtl="0">
              <a:spcBef>
                <a:spcPts val="0"/>
              </a:spcBef>
              <a:spcAft>
                <a:spcPts val="0"/>
              </a:spcAft>
              <a:buNone/>
            </a:pPr>
            <a:endParaRPr sz="1800">
              <a:latin typeface="Comic Sans MS"/>
              <a:ea typeface="Comic Sans MS"/>
              <a:cs typeface="Comic Sans MS"/>
              <a:sym typeface="Comic Sans MS"/>
            </a:endParaRPr>
          </a:p>
          <a:p>
            <a:pPr marL="457200" lvl="0" indent="0" algn="l" rtl="0">
              <a:spcBef>
                <a:spcPts val="0"/>
              </a:spcBef>
              <a:spcAft>
                <a:spcPts val="0"/>
              </a:spcAft>
              <a:buNone/>
            </a:pPr>
            <a:endParaRPr sz="180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sz="1800">
                <a:latin typeface="Comic Sans MS"/>
                <a:ea typeface="Comic Sans MS"/>
                <a:cs typeface="Comic Sans MS"/>
                <a:sym typeface="Comic Sans MS"/>
              </a:rPr>
              <a:t>E.g. Car is a vehicle, so any attribute and behaviors of a Vehicle are also attributes and behaviors of a Car.</a:t>
            </a:r>
            <a:endParaRPr sz="1800">
              <a:latin typeface="Comic Sans MS"/>
              <a:ea typeface="Comic Sans MS"/>
              <a:cs typeface="Comic Sans MS"/>
              <a:sym typeface="Comic Sans MS"/>
            </a:endParaRPr>
          </a:p>
          <a:p>
            <a:pPr marL="0" lvl="0" indent="0" algn="l" rtl="0">
              <a:spcBef>
                <a:spcPts val="0"/>
              </a:spcBef>
              <a:spcAft>
                <a:spcPts val="0"/>
              </a:spcAft>
              <a:buNone/>
            </a:pPr>
            <a:endParaRPr sz="1800">
              <a:latin typeface="Comic Sans MS"/>
              <a:ea typeface="Comic Sans MS"/>
              <a:cs typeface="Comic Sans MS"/>
              <a:sym typeface="Comic Sans MS"/>
            </a:endParaRPr>
          </a:p>
          <a:p>
            <a:pPr marL="0" lvl="0" indent="0" algn="l" rtl="0">
              <a:spcBef>
                <a:spcPts val="0"/>
              </a:spcBef>
              <a:spcAft>
                <a:spcPts val="0"/>
              </a:spcAft>
              <a:buNone/>
            </a:pPr>
            <a:endParaRPr sz="1800">
              <a:latin typeface="Comic Sans MS"/>
              <a:ea typeface="Comic Sans MS"/>
              <a:cs typeface="Comic Sans MS"/>
              <a:sym typeface="Comic Sans MS"/>
            </a:endParaRPr>
          </a:p>
          <a:p>
            <a:pPr marL="0" lvl="0" indent="0" algn="l" rtl="0">
              <a:spcBef>
                <a:spcPts val="0"/>
              </a:spcBef>
              <a:spcAft>
                <a:spcPts val="0"/>
              </a:spcAft>
              <a:buNone/>
            </a:pPr>
            <a:endParaRPr sz="1800">
              <a:latin typeface="Comic Sans MS"/>
              <a:ea typeface="Comic Sans MS"/>
              <a:cs typeface="Comic Sans MS"/>
              <a:sym typeface="Comic Sans MS"/>
            </a:endParaRPr>
          </a:p>
        </p:txBody>
      </p:sp>
      <p:sp>
        <p:nvSpPr>
          <p:cNvPr id="115" name="Google Shape;115;p18"/>
          <p:cNvSpPr txBox="1"/>
          <p:nvPr/>
        </p:nvSpPr>
        <p:spPr>
          <a:xfrm>
            <a:off x="4890925" y="77450"/>
            <a:ext cx="40746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Comic Sans MS"/>
                <a:ea typeface="Comic Sans MS"/>
                <a:cs typeface="Comic Sans MS"/>
                <a:sym typeface="Comic Sans MS"/>
              </a:rPr>
              <a:t>                  </a:t>
            </a:r>
            <a:r>
              <a:rPr lang="en" sz="1800" u="sng">
                <a:latin typeface="Comic Sans MS"/>
                <a:ea typeface="Comic Sans MS"/>
                <a:cs typeface="Comic Sans MS"/>
                <a:sym typeface="Comic Sans MS"/>
              </a:rPr>
              <a:t>Has-a relationship</a:t>
            </a:r>
            <a:endParaRPr sz="1800" u="sng">
              <a:latin typeface="Comic Sans MS"/>
              <a:ea typeface="Comic Sans MS"/>
              <a:cs typeface="Comic Sans MS"/>
              <a:sym typeface="Comic Sans MS"/>
            </a:endParaRPr>
          </a:p>
          <a:p>
            <a:pPr marL="0" lvl="0" indent="0" algn="l" rtl="0">
              <a:spcBef>
                <a:spcPts val="0"/>
              </a:spcBef>
              <a:spcAft>
                <a:spcPts val="0"/>
              </a:spcAft>
              <a:buNone/>
            </a:pPr>
            <a:endParaRPr sz="180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sz="1800">
                <a:latin typeface="Comic Sans MS"/>
                <a:ea typeface="Comic Sans MS"/>
                <a:cs typeface="Comic Sans MS"/>
                <a:sym typeface="Comic Sans MS"/>
              </a:rPr>
              <a:t>Represents Composition</a:t>
            </a:r>
            <a:endParaRPr sz="1800">
              <a:latin typeface="Comic Sans MS"/>
              <a:ea typeface="Comic Sans MS"/>
              <a:cs typeface="Comic Sans MS"/>
              <a:sym typeface="Comic Sans MS"/>
            </a:endParaRPr>
          </a:p>
          <a:p>
            <a:pPr marL="457200" lvl="0" indent="0" algn="l" rtl="0">
              <a:spcBef>
                <a:spcPts val="0"/>
              </a:spcBef>
              <a:spcAft>
                <a:spcPts val="0"/>
              </a:spcAft>
              <a:buNone/>
            </a:pPr>
            <a:endParaRPr sz="1800">
              <a:latin typeface="Comic Sans MS"/>
              <a:ea typeface="Comic Sans MS"/>
              <a:cs typeface="Comic Sans MS"/>
              <a:sym typeface="Comic Sans MS"/>
            </a:endParaRPr>
          </a:p>
          <a:p>
            <a:pPr marL="457200" lvl="0" indent="0" algn="l" rtl="0">
              <a:spcBef>
                <a:spcPts val="0"/>
              </a:spcBef>
              <a:spcAft>
                <a:spcPts val="0"/>
              </a:spcAft>
              <a:buNone/>
            </a:pPr>
            <a:endParaRPr sz="180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sz="1800">
                <a:latin typeface="Comic Sans MS"/>
                <a:ea typeface="Comic Sans MS"/>
                <a:cs typeface="Comic Sans MS"/>
                <a:sym typeface="Comic Sans MS"/>
              </a:rPr>
              <a:t>Object contains one or more objects of other classes as members.</a:t>
            </a:r>
            <a:endParaRPr sz="1800">
              <a:latin typeface="Comic Sans MS"/>
              <a:ea typeface="Comic Sans MS"/>
              <a:cs typeface="Comic Sans MS"/>
              <a:sym typeface="Comic Sans MS"/>
            </a:endParaRPr>
          </a:p>
          <a:p>
            <a:pPr marL="457200" lvl="0" indent="0" algn="l" rtl="0">
              <a:spcBef>
                <a:spcPts val="0"/>
              </a:spcBef>
              <a:spcAft>
                <a:spcPts val="0"/>
              </a:spcAft>
              <a:buNone/>
            </a:pPr>
            <a:endParaRPr sz="1800">
              <a:latin typeface="Comic Sans MS"/>
              <a:ea typeface="Comic Sans MS"/>
              <a:cs typeface="Comic Sans MS"/>
              <a:sym typeface="Comic Sans MS"/>
            </a:endParaRPr>
          </a:p>
          <a:p>
            <a:pPr marL="457200" lvl="0" indent="0" algn="l" rtl="0">
              <a:spcBef>
                <a:spcPts val="0"/>
              </a:spcBef>
              <a:spcAft>
                <a:spcPts val="0"/>
              </a:spcAft>
              <a:buNone/>
            </a:pPr>
            <a:endParaRPr sz="180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 sz="1800">
                <a:latin typeface="Comic Sans MS"/>
                <a:ea typeface="Comic Sans MS"/>
                <a:cs typeface="Comic Sans MS"/>
                <a:sym typeface="Comic Sans MS"/>
              </a:rPr>
              <a:t>Car has many components - It has a Steering Wheel, a Brake, A transmission etc.</a:t>
            </a:r>
            <a:endParaRPr sz="1800">
              <a:latin typeface="Comic Sans MS"/>
              <a:ea typeface="Comic Sans MS"/>
              <a:cs typeface="Comic Sans MS"/>
              <a:sym typeface="Comic Sans MS"/>
            </a:endParaRPr>
          </a:p>
        </p:txBody>
      </p:sp>
      <p:cxnSp>
        <p:nvCxnSpPr>
          <p:cNvPr id="116" name="Google Shape;116;p18"/>
          <p:cNvCxnSpPr/>
          <p:nvPr/>
        </p:nvCxnSpPr>
        <p:spPr>
          <a:xfrm>
            <a:off x="4423325" y="69525"/>
            <a:ext cx="13500" cy="4849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 Hierarchies</a:t>
            </a:r>
            <a:endParaRPr/>
          </a:p>
        </p:txBody>
      </p:sp>
      <p:sp>
        <p:nvSpPr>
          <p:cNvPr id="122" name="Google Shape;122;p19"/>
          <p:cNvSpPr txBox="1">
            <a:spLocks noGrp="1"/>
          </p:cNvSpPr>
          <p:nvPr>
            <p:ph type="body" idx="1"/>
          </p:nvPr>
        </p:nvSpPr>
        <p:spPr>
          <a:xfrm>
            <a:off x="6900" y="636800"/>
            <a:ext cx="9144000" cy="42555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Inheritance relationships form class hierarchies. </a:t>
            </a:r>
            <a:endParaRPr sz="2000">
              <a:latin typeface="Comic Sans MS"/>
              <a:ea typeface="Comic Sans MS"/>
              <a:cs typeface="Comic Sans MS"/>
              <a:sym typeface="Comic Sans MS"/>
            </a:endParaRPr>
          </a:p>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A base class establishes  a hierarchical relationship with its derived classes. </a:t>
            </a:r>
            <a:endParaRPr sz="2000">
              <a:latin typeface="Comic Sans MS"/>
              <a:ea typeface="Comic Sans MS"/>
              <a:cs typeface="Comic Sans MS"/>
              <a:sym typeface="Comic Sans MS"/>
            </a:endParaRPr>
          </a:p>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Once a class is part of an inheritance relationship, they become affiliated with other classes.</a:t>
            </a:r>
            <a:endParaRPr sz="2000">
              <a:latin typeface="Comic Sans MS"/>
              <a:ea typeface="Comic Sans MS"/>
              <a:cs typeface="Comic Sans MS"/>
              <a:sym typeface="Comic Sans MS"/>
            </a:endParaRPr>
          </a:p>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A class can either become a base class - supplies it’s members to other class or a derived class - inherits its member from other classes, or both.</a:t>
            </a:r>
            <a:endParaRPr sz="2000">
              <a:latin typeface="Comic Sans MS"/>
              <a:ea typeface="Comic Sans MS"/>
              <a:cs typeface="Comic Sans MS"/>
              <a:sym typeface="Comic Sans MS"/>
            </a:endParaRPr>
          </a:p>
          <a:p>
            <a:pPr marL="457200" lvl="0" indent="-355600" algn="l" rtl="0">
              <a:spcBef>
                <a:spcPts val="0"/>
              </a:spcBef>
              <a:spcAft>
                <a:spcPts val="0"/>
              </a:spcAft>
              <a:buSzPts val="2000"/>
              <a:buFont typeface="Comic Sans MS"/>
              <a:buChar char="●"/>
            </a:pPr>
            <a:r>
              <a:rPr lang="en" sz="2000">
                <a:latin typeface="Comic Sans MS"/>
                <a:ea typeface="Comic Sans MS"/>
                <a:cs typeface="Comic Sans MS"/>
                <a:sym typeface="Comic Sans MS"/>
              </a:rPr>
              <a:t>Although classes can exist independently, once they’re</a:t>
            </a:r>
            <a:endParaRPr sz="2000">
              <a:latin typeface="Comic Sans MS"/>
              <a:ea typeface="Comic Sans MS"/>
              <a:cs typeface="Comic Sans MS"/>
              <a:sym typeface="Comic Sans MS"/>
            </a:endParaRPr>
          </a:p>
          <a:p>
            <a:pPr marL="0" lvl="0" indent="0" algn="l" rtl="0">
              <a:spcBef>
                <a:spcPts val="1200"/>
              </a:spcBef>
              <a:spcAft>
                <a:spcPts val="0"/>
              </a:spcAft>
              <a:buNone/>
            </a:pPr>
            <a:endParaRPr sz="2000">
              <a:latin typeface="Comic Sans MS"/>
              <a:ea typeface="Comic Sans MS"/>
              <a:cs typeface="Comic Sans MS"/>
              <a:sym typeface="Comic Sans MS"/>
            </a:endParaRPr>
          </a:p>
          <a:p>
            <a:pPr marL="0" lvl="0" indent="0" algn="l" rtl="0">
              <a:spcBef>
                <a:spcPts val="1200"/>
              </a:spcBef>
              <a:spcAft>
                <a:spcPts val="1200"/>
              </a:spcAft>
              <a:buNone/>
            </a:pPr>
            <a:endParaRPr sz="2000">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831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E.g -Community Member Class Hierarchy </a:t>
            </a:r>
            <a:endParaRPr/>
          </a:p>
        </p:txBody>
      </p:sp>
      <p:pic>
        <p:nvPicPr>
          <p:cNvPr id="128" name="Google Shape;128;p20"/>
          <p:cNvPicPr preferRelativeResize="0"/>
          <p:nvPr/>
        </p:nvPicPr>
        <p:blipFill>
          <a:blip r:embed="rId3">
            <a:alphaModFix/>
          </a:blip>
          <a:stretch>
            <a:fillRect/>
          </a:stretch>
        </p:blipFill>
        <p:spPr>
          <a:xfrm>
            <a:off x="0" y="636800"/>
            <a:ext cx="9143999" cy="4354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69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Community Member Hierarchy Explained</a:t>
            </a:r>
            <a:endParaRPr/>
          </a:p>
        </p:txBody>
      </p:sp>
      <p:sp>
        <p:nvSpPr>
          <p:cNvPr id="134" name="Google Shape;134;p21"/>
          <p:cNvSpPr txBox="1">
            <a:spLocks noGrp="1"/>
          </p:cNvSpPr>
          <p:nvPr>
            <p:ph type="body" idx="1"/>
          </p:nvPr>
        </p:nvSpPr>
        <p:spPr>
          <a:xfrm>
            <a:off x="6900" y="636800"/>
            <a:ext cx="9144000" cy="4269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Comic Sans MS"/>
              <a:buChar char="●"/>
            </a:pPr>
            <a:r>
              <a:rPr lang="en" sz="2000">
                <a:solidFill>
                  <a:srgbClr val="0000FF"/>
                </a:solidFill>
                <a:latin typeface="Comic Sans MS"/>
                <a:ea typeface="Comic Sans MS"/>
                <a:cs typeface="Comic Sans MS"/>
                <a:sym typeface="Comic Sans MS"/>
              </a:rPr>
              <a:t>CommunityMember </a:t>
            </a:r>
            <a:r>
              <a:rPr lang="en" sz="2000">
                <a:latin typeface="Comic Sans MS"/>
                <a:ea typeface="Comic Sans MS"/>
                <a:cs typeface="Comic Sans MS"/>
                <a:sym typeface="Comic Sans MS"/>
              </a:rPr>
              <a:t>consists of </a:t>
            </a:r>
            <a:r>
              <a:rPr lang="en" sz="2000">
                <a:solidFill>
                  <a:srgbClr val="0000FF"/>
                </a:solidFill>
                <a:latin typeface="Comic Sans MS"/>
                <a:ea typeface="Comic Sans MS"/>
                <a:cs typeface="Comic Sans MS"/>
                <a:sym typeface="Comic Sans MS"/>
              </a:rPr>
              <a:t>Employee</a:t>
            </a:r>
            <a:r>
              <a:rPr lang="en" sz="2000">
                <a:latin typeface="Comic Sans MS"/>
                <a:ea typeface="Comic Sans MS"/>
                <a:cs typeface="Comic Sans MS"/>
                <a:sym typeface="Comic Sans MS"/>
              </a:rPr>
              <a:t>, </a:t>
            </a:r>
            <a:r>
              <a:rPr lang="en" sz="2000">
                <a:solidFill>
                  <a:srgbClr val="0000FF"/>
                </a:solidFill>
                <a:latin typeface="Comic Sans MS"/>
                <a:ea typeface="Comic Sans MS"/>
                <a:cs typeface="Comic Sans MS"/>
                <a:sym typeface="Comic Sans MS"/>
              </a:rPr>
              <a:t>Student </a:t>
            </a:r>
            <a:r>
              <a:rPr lang="en" sz="2000">
                <a:latin typeface="Comic Sans MS"/>
                <a:ea typeface="Comic Sans MS"/>
                <a:cs typeface="Comic Sans MS"/>
                <a:sym typeface="Comic Sans MS"/>
              </a:rPr>
              <a:t>and </a:t>
            </a:r>
            <a:r>
              <a:rPr lang="en" sz="2000">
                <a:solidFill>
                  <a:srgbClr val="0000FF"/>
                </a:solidFill>
                <a:latin typeface="Comic Sans MS"/>
                <a:ea typeface="Comic Sans MS"/>
                <a:cs typeface="Comic Sans MS"/>
                <a:sym typeface="Comic Sans MS"/>
              </a:rPr>
              <a:t>Alumni </a:t>
            </a:r>
            <a:r>
              <a:rPr lang="en" sz="2000">
                <a:latin typeface="Comic Sans MS"/>
                <a:ea typeface="Comic Sans MS"/>
                <a:cs typeface="Comic Sans MS"/>
                <a:sym typeface="Comic Sans MS"/>
              </a:rPr>
              <a:t>(Each part of class Alumnus).</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solidFill>
                  <a:srgbClr val="0000FF"/>
                </a:solidFill>
                <a:latin typeface="Comic Sans MS"/>
                <a:ea typeface="Comic Sans MS"/>
                <a:cs typeface="Comic Sans MS"/>
                <a:sym typeface="Comic Sans MS"/>
              </a:rPr>
              <a:t>Employees </a:t>
            </a:r>
            <a:r>
              <a:rPr lang="en" sz="2000">
                <a:latin typeface="Comic Sans MS"/>
                <a:ea typeface="Comic Sans MS"/>
                <a:cs typeface="Comic Sans MS"/>
                <a:sym typeface="Comic Sans MS"/>
              </a:rPr>
              <a:t>are either </a:t>
            </a:r>
            <a:r>
              <a:rPr lang="en" sz="2000">
                <a:solidFill>
                  <a:srgbClr val="0000FF"/>
                </a:solidFill>
                <a:latin typeface="Comic Sans MS"/>
                <a:ea typeface="Comic Sans MS"/>
                <a:cs typeface="Comic Sans MS"/>
                <a:sym typeface="Comic Sans MS"/>
              </a:rPr>
              <a:t>Faculty </a:t>
            </a:r>
            <a:r>
              <a:rPr lang="en" sz="2000">
                <a:latin typeface="Comic Sans MS"/>
                <a:ea typeface="Comic Sans MS"/>
                <a:cs typeface="Comic Sans MS"/>
                <a:sym typeface="Comic Sans MS"/>
              </a:rPr>
              <a:t>or </a:t>
            </a:r>
            <a:r>
              <a:rPr lang="en" sz="2000">
                <a:solidFill>
                  <a:srgbClr val="0000FF"/>
                </a:solidFill>
                <a:latin typeface="Comic Sans MS"/>
                <a:ea typeface="Comic Sans MS"/>
                <a:cs typeface="Comic Sans MS"/>
                <a:sym typeface="Comic Sans MS"/>
              </a:rPr>
              <a:t>Staff</a:t>
            </a:r>
            <a:r>
              <a:rPr lang="en" sz="2000">
                <a:latin typeface="Comic Sans MS"/>
                <a:ea typeface="Comic Sans MS"/>
                <a:cs typeface="Comic Sans MS"/>
                <a:sym typeface="Comic Sans MS"/>
              </a:rPr>
              <a:t>.</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solidFill>
                  <a:srgbClr val="0000FF"/>
                </a:solidFill>
                <a:latin typeface="Comic Sans MS"/>
                <a:ea typeface="Comic Sans MS"/>
                <a:cs typeface="Comic Sans MS"/>
                <a:sym typeface="Comic Sans MS"/>
              </a:rPr>
              <a:t>Faculty </a:t>
            </a:r>
            <a:r>
              <a:rPr lang="en" sz="2000">
                <a:latin typeface="Comic Sans MS"/>
                <a:ea typeface="Comic Sans MS"/>
                <a:cs typeface="Comic Sans MS"/>
                <a:sym typeface="Comic Sans MS"/>
              </a:rPr>
              <a:t>are either </a:t>
            </a:r>
            <a:r>
              <a:rPr lang="en" sz="2000">
                <a:solidFill>
                  <a:srgbClr val="0000FF"/>
                </a:solidFill>
                <a:latin typeface="Comic Sans MS"/>
                <a:ea typeface="Comic Sans MS"/>
                <a:cs typeface="Comic Sans MS"/>
                <a:sym typeface="Comic Sans MS"/>
              </a:rPr>
              <a:t>Teacher </a:t>
            </a:r>
            <a:r>
              <a:rPr lang="en" sz="2000">
                <a:latin typeface="Comic Sans MS"/>
                <a:ea typeface="Comic Sans MS"/>
                <a:cs typeface="Comic Sans MS"/>
                <a:sym typeface="Comic Sans MS"/>
              </a:rPr>
              <a:t>or </a:t>
            </a:r>
            <a:r>
              <a:rPr lang="en" sz="2000">
                <a:solidFill>
                  <a:srgbClr val="0000FF"/>
                </a:solidFill>
                <a:highlight>
                  <a:schemeClr val="lt1"/>
                </a:highlight>
                <a:latin typeface="Comic Sans MS"/>
                <a:ea typeface="Comic Sans MS"/>
                <a:cs typeface="Comic Sans MS"/>
                <a:sym typeface="Comic Sans MS"/>
              </a:rPr>
              <a:t>Administrator</a:t>
            </a:r>
            <a:r>
              <a:rPr lang="en" sz="2000">
                <a:latin typeface="Comic Sans MS"/>
                <a:ea typeface="Comic Sans MS"/>
                <a:cs typeface="Comic Sans MS"/>
                <a:sym typeface="Comic Sans MS"/>
              </a:rPr>
              <a:t>.</a:t>
            </a:r>
            <a:endParaRPr sz="2000">
              <a:latin typeface="Comic Sans MS"/>
              <a:ea typeface="Comic Sans MS"/>
              <a:cs typeface="Comic Sans MS"/>
              <a:sym typeface="Comic Sans MS"/>
            </a:endParaRPr>
          </a:p>
          <a:p>
            <a:pPr marL="45720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r>
              <a:rPr lang="en" sz="2000">
                <a:latin typeface="Comic Sans MS"/>
                <a:ea typeface="Comic Sans MS"/>
                <a:cs typeface="Comic Sans MS"/>
                <a:sym typeface="Comic Sans MS"/>
              </a:rPr>
              <a:t>Some </a:t>
            </a:r>
            <a:r>
              <a:rPr lang="en" sz="2000">
                <a:solidFill>
                  <a:srgbClr val="0000FF"/>
                </a:solidFill>
                <a:latin typeface="Comic Sans MS"/>
                <a:ea typeface="Comic Sans MS"/>
                <a:cs typeface="Comic Sans MS"/>
                <a:sym typeface="Comic Sans MS"/>
              </a:rPr>
              <a:t>Administrators </a:t>
            </a:r>
            <a:r>
              <a:rPr lang="en" sz="2000">
                <a:latin typeface="Comic Sans MS"/>
                <a:ea typeface="Comic Sans MS"/>
                <a:cs typeface="Comic Sans MS"/>
                <a:sym typeface="Comic Sans MS"/>
              </a:rPr>
              <a:t>are also </a:t>
            </a:r>
            <a:r>
              <a:rPr lang="en" sz="2000">
                <a:solidFill>
                  <a:srgbClr val="0000FF"/>
                </a:solidFill>
                <a:latin typeface="Comic Sans MS"/>
                <a:ea typeface="Comic Sans MS"/>
                <a:cs typeface="Comic Sans MS"/>
                <a:sym typeface="Comic Sans MS"/>
              </a:rPr>
              <a:t>Teachers</a:t>
            </a:r>
            <a:r>
              <a:rPr lang="en" sz="2000">
                <a:latin typeface="Comic Sans MS"/>
                <a:ea typeface="Comic Sans MS"/>
                <a:cs typeface="Comic Sans MS"/>
                <a:sym typeface="Comic Sans MS"/>
              </a:rPr>
              <a:t>.</a:t>
            </a:r>
            <a:endParaRPr sz="2000">
              <a:latin typeface="Comic Sans MS"/>
              <a:ea typeface="Comic Sans MS"/>
              <a:cs typeface="Comic Sans MS"/>
              <a:sym typeface="Comic Sans MS"/>
            </a:endParaRPr>
          </a:p>
          <a:p>
            <a:pPr marL="0" lvl="0" indent="0" algn="l" rtl="0">
              <a:spcBef>
                <a:spcPts val="1200"/>
              </a:spcBef>
              <a:spcAft>
                <a:spcPts val="0"/>
              </a:spcAft>
              <a:buNone/>
            </a:pPr>
            <a:endParaRPr sz="2000">
              <a:latin typeface="Comic Sans MS"/>
              <a:ea typeface="Comic Sans MS"/>
              <a:cs typeface="Comic Sans MS"/>
              <a:sym typeface="Comic Sans MS"/>
            </a:endParaRPr>
          </a:p>
          <a:p>
            <a:pPr marL="457200" lvl="0" indent="-355600" algn="l" rtl="0">
              <a:spcBef>
                <a:spcPts val="1200"/>
              </a:spcBef>
              <a:spcAft>
                <a:spcPts val="0"/>
              </a:spcAft>
              <a:buSzPts val="2000"/>
              <a:buFont typeface="Comic Sans MS"/>
              <a:buChar char="●"/>
            </a:pPr>
            <a:endParaRPr sz="2000">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TotalTime>
  <Words>4170</Words>
  <Application>Microsoft Office PowerPoint</Application>
  <PresentationFormat>On-screen Show (16:9)</PresentationFormat>
  <Paragraphs>385</Paragraphs>
  <Slides>45</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Comic Sans MS</vt:lpstr>
      <vt:lpstr>Arial</vt:lpstr>
      <vt:lpstr>Roboto</vt:lpstr>
      <vt:lpstr>Geometric</vt:lpstr>
      <vt:lpstr>Inheritance  in C++</vt:lpstr>
      <vt:lpstr>Agenda</vt:lpstr>
      <vt:lpstr>The idea behind Inheritance</vt:lpstr>
      <vt:lpstr>PowerPoint Presentation</vt:lpstr>
      <vt:lpstr>Base Class and Derived Class</vt:lpstr>
      <vt:lpstr>PowerPoint Presentation</vt:lpstr>
      <vt:lpstr>Class Hierarchies</vt:lpstr>
      <vt:lpstr>E.g -Community Member Class Hierarchy </vt:lpstr>
      <vt:lpstr>Community Member Hierarchy Explained</vt:lpstr>
      <vt:lpstr>Community Member Hierarchy Explained</vt:lpstr>
      <vt:lpstr>Shape Class Hierarchy</vt:lpstr>
      <vt:lpstr>Shape Class hierarchy</vt:lpstr>
      <vt:lpstr>RelationShip Between Base Class and Derived Class</vt:lpstr>
      <vt:lpstr>Base Class : CommissionEmployee</vt:lpstr>
      <vt:lpstr>Class: BasePlusCommissionEmployee</vt:lpstr>
      <vt:lpstr>Similarities between CommissionEmployee and BasePlusCommissionEmployee</vt:lpstr>
      <vt:lpstr>Inheritance: BasePlusEmployeeClass</vt:lpstr>
      <vt:lpstr>Inheritance:Derived Class Constructor</vt:lpstr>
      <vt:lpstr>Including Base Class Header in Derived Class Header</vt:lpstr>
      <vt:lpstr>Access Specifier:Protected</vt:lpstr>
      <vt:lpstr>Protected Access Specifier - Problems</vt:lpstr>
      <vt:lpstr>Protected Access Specifier - Problems</vt:lpstr>
      <vt:lpstr>Protected Access Specifier - Problems</vt:lpstr>
      <vt:lpstr>CommissionEmployee–BasePlusCommissionEmployee Inheritance Hierarchy Using private Data</vt:lpstr>
      <vt:lpstr>BasePlusCommissionEmployee Class</vt:lpstr>
      <vt:lpstr>BasePlusCommissionEmployee Member Function earnings</vt:lpstr>
      <vt:lpstr>BasePlusCommissionEmployee Member Function print</vt:lpstr>
      <vt:lpstr>Destructors</vt:lpstr>
      <vt:lpstr>When the Constructors and Destructors are Called?</vt:lpstr>
      <vt:lpstr>Constructors and Destructors for Objects in Global Scope</vt:lpstr>
      <vt:lpstr>Constructors and Destructors for Local Objects</vt:lpstr>
      <vt:lpstr>Constructor and Destructors for static Local Objects</vt:lpstr>
      <vt:lpstr>Constructor in Derived Classes</vt:lpstr>
      <vt:lpstr>Constructors and Destructors in CommissionEmployee and BasePlusCommissionEmployee class</vt:lpstr>
      <vt:lpstr>Destructors in Derived Classes</vt:lpstr>
      <vt:lpstr>Public, private and protected inheritance</vt:lpstr>
      <vt:lpstr>PowerPoint Presentation</vt:lpstr>
      <vt:lpstr>Software Engineering with Inheritance</vt:lpstr>
      <vt:lpstr>Software Engineering with Inheritance</vt:lpstr>
      <vt:lpstr>Self Review Exercises (Refer Diettel and Diettel Chapter 11)</vt:lpstr>
      <vt:lpstr>PowerPoint Presentation</vt:lpstr>
      <vt:lpstr>PowerPoint Presentation</vt:lpstr>
      <vt:lpstr>True or False</vt:lpstr>
      <vt:lpstr>Questions and Answers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in C++</dc:title>
  <cp:lastModifiedBy>admin</cp:lastModifiedBy>
  <cp:revision>27</cp:revision>
  <dcterms:modified xsi:type="dcterms:W3CDTF">2023-04-07T11:03:42Z</dcterms:modified>
</cp:coreProperties>
</file>