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Comic Sans MS" panose="030F0702030302020204" pitchFamily="66"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e8f177648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e8f177648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e8f177648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e8f177648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e8f177648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e8f17764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e8f177648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e8f177648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e8f177648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e8f177648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e8f177648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e8f177648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e8f177648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e8f17764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e8f177648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e8f17764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e8f177648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e8f177648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e8f177648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e8f177648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e8f17764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e8f17764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e8f177648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2e8f177648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e8f177648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e8f177648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e8f177648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e8f177648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e8f177648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e8f17764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f9520a7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f9520a7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2f9520a7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2f9520a7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2f9520a73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2f9520a73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f9520a73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f9520a73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f9520a73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f9520a73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1042ae2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1042ae2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e8f177648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e8f17764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1042ae2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31042ae2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31042ae28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31042ae28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31042ae28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31042ae2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1042ae28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1042ae28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31042ae28e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31042ae28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31042ae28e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31042ae28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e8f177648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e8f177648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31042ae28e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31042ae28e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1042ae28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31042ae28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31042ae28e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31042ae28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e8f177648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e8f17764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1042ae28e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1042ae28e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31042ae28e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31042ae28e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31042ae28e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31042ae28e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31042ae28e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31042ae28e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31042ae28e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31042ae28e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31042ae28e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31042ae28e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31042ae28e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31042ae28e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31042ae28e_1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31042ae28e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e8f177648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e8f17764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8f177648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8f17764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e8f177648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e8f17764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e8f177648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e8f177648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e8f177648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e8f177648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1500" y="226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 to Polymorphism</a:t>
            </a:r>
            <a:endParaRPr/>
          </a:p>
        </p:txBody>
      </p:sp>
      <p:pic>
        <p:nvPicPr>
          <p:cNvPr id="86" name="Google Shape;86;p13"/>
          <p:cNvPicPr preferRelativeResize="0"/>
          <p:nvPr/>
        </p:nvPicPr>
        <p:blipFill>
          <a:blip r:embed="rId3">
            <a:alphaModFix/>
          </a:blip>
          <a:stretch>
            <a:fillRect/>
          </a:stretch>
        </p:blipFill>
        <p:spPr>
          <a:xfrm>
            <a:off x="26550" y="840441"/>
            <a:ext cx="9144000" cy="43030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93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Invoking Base Class functions from Derived Class Object</a:t>
            </a:r>
            <a:endParaRPr/>
          </a:p>
        </p:txBody>
      </p:sp>
      <p:sp>
        <p:nvSpPr>
          <p:cNvPr id="140" name="Google Shape;140;p22"/>
          <p:cNvSpPr txBox="1">
            <a:spLocks noGrp="1"/>
          </p:cNvSpPr>
          <p:nvPr>
            <p:ph type="body" idx="1"/>
          </p:nvPr>
        </p:nvSpPr>
        <p:spPr>
          <a:xfrm>
            <a:off x="6900" y="1001275"/>
            <a:ext cx="9144000" cy="414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Classes to be used CommissionEmployee and BasePlusCommissionEmployee</a:t>
            </a:r>
            <a:endParaRPr dirty="0"/>
          </a:p>
          <a:p>
            <a:pPr marL="457200" lvl="0" indent="-342900" algn="l" rtl="0">
              <a:spcBef>
                <a:spcPts val="0"/>
              </a:spcBef>
              <a:spcAft>
                <a:spcPts val="0"/>
              </a:spcAft>
              <a:buSzPts val="1800"/>
              <a:buChar char="●"/>
            </a:pPr>
            <a:r>
              <a:rPr lang="en" dirty="0"/>
              <a:t>Three ways to aim base and derived class class pointers at base and derived class -objects.</a:t>
            </a:r>
            <a:endParaRPr dirty="0"/>
          </a:p>
          <a:p>
            <a:pPr marL="457200" lvl="0" indent="-342900" algn="l" rtl="0">
              <a:spcBef>
                <a:spcPts val="0"/>
              </a:spcBef>
              <a:spcAft>
                <a:spcPts val="0"/>
              </a:spcAft>
              <a:buSzPts val="1800"/>
              <a:buChar char="●"/>
            </a:pPr>
            <a:r>
              <a:rPr lang="en" dirty="0"/>
              <a:t>In the first one, a base-class pointer is aimed at base-class object invoke base-class functionality.</a:t>
            </a:r>
            <a:endParaRPr dirty="0"/>
          </a:p>
          <a:p>
            <a:pPr marL="457200" lvl="0" indent="-342900" algn="l" rtl="0">
              <a:spcBef>
                <a:spcPts val="0"/>
              </a:spcBef>
              <a:spcAft>
                <a:spcPts val="0"/>
              </a:spcAft>
              <a:buSzPts val="1800"/>
              <a:buChar char="●"/>
            </a:pPr>
            <a:r>
              <a:rPr lang="en" dirty="0"/>
              <a:t>Then, a derived class pointer is aimed at derived class object to invoke derived-class functionality.</a:t>
            </a:r>
            <a:endParaRPr dirty="0"/>
          </a:p>
          <a:p>
            <a:pPr marL="457200" lvl="0" indent="-342900" algn="l" rtl="0">
              <a:spcBef>
                <a:spcPts val="0"/>
              </a:spcBef>
              <a:spcAft>
                <a:spcPts val="0"/>
              </a:spcAft>
              <a:buSzPts val="1800"/>
              <a:buChar char="●"/>
            </a:pPr>
            <a:r>
              <a:rPr lang="en" dirty="0"/>
              <a:t>Is-a Relationship between Base Class and Derived Class would be demonstrated by aiming a base class pointer at a derived class object, to show that base class functionality is available in the derived class object.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6900" y="29000"/>
            <a:ext cx="9144000" cy="89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Invoking Base Class functions from Derived Class Object</a:t>
            </a:r>
            <a:endParaRPr/>
          </a:p>
        </p:txBody>
      </p:sp>
      <p:sp>
        <p:nvSpPr>
          <p:cNvPr id="146" name="Google Shape;146;p23"/>
          <p:cNvSpPr txBox="1">
            <a:spLocks noGrp="1"/>
          </p:cNvSpPr>
          <p:nvPr>
            <p:ph type="body" idx="1"/>
          </p:nvPr>
        </p:nvSpPr>
        <p:spPr>
          <a:xfrm>
            <a:off x="6900" y="777600"/>
            <a:ext cx="9279300" cy="436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BasePlusCommissionEmployee object is a CommissionEmployee that also has a base salary.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Class BasePlusCommissionEmployee’s earnings member function redefines class CommissionEmployee’s earnings member function  to include the object’s base salary.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Class BasePlusCommissionEmployee’s print member function redefines class CommissionEmployee’s version to display the same information plus the employee’s base salary.</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Pointers for Different Objects</a:t>
            </a:r>
            <a:endParaRPr/>
          </a:p>
        </p:txBody>
      </p:sp>
      <p:sp>
        <p:nvSpPr>
          <p:cNvPr id="152" name="Google Shape;152;p24"/>
          <p:cNvSpPr txBox="1">
            <a:spLocks noGrp="1"/>
          </p:cNvSpPr>
          <p:nvPr>
            <p:ph type="body" idx="1"/>
          </p:nvPr>
        </p:nvSpPr>
        <p:spPr>
          <a:xfrm>
            <a:off x="0" y="636800"/>
            <a:ext cx="9232800" cy="44292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Comic Sans MS"/>
              <a:buChar char="●"/>
            </a:pPr>
            <a:r>
              <a:rPr lang="en" i="1">
                <a:solidFill>
                  <a:srgbClr val="0000FF"/>
                </a:solidFill>
                <a:latin typeface="Comic Sans MS"/>
                <a:ea typeface="Comic Sans MS"/>
                <a:cs typeface="Comic Sans MS"/>
                <a:sym typeface="Comic Sans MS"/>
              </a:rPr>
              <a:t>Aiming a Base Class pointer at Base Class object</a:t>
            </a:r>
            <a:r>
              <a:rPr lang="en">
                <a:latin typeface="Comic Sans MS"/>
                <a:ea typeface="Comic Sans MS"/>
                <a:cs typeface="Comic Sans MS"/>
                <a:sym typeface="Comic Sans MS"/>
              </a:rPr>
              <a:t> (CommissionEmployee’s pointer at CommissionEmployee’s object) invokes the print() method defined in the base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i="1">
                <a:solidFill>
                  <a:srgbClr val="0000FF"/>
                </a:solidFill>
                <a:latin typeface="Comic Sans MS"/>
                <a:ea typeface="Comic Sans MS"/>
                <a:cs typeface="Comic Sans MS"/>
                <a:sym typeface="Comic Sans MS"/>
              </a:rPr>
              <a:t>Aiming a Derived Class pointer at Derived Class Object </a:t>
            </a:r>
            <a:r>
              <a:rPr lang="en">
                <a:latin typeface="Comic Sans MS"/>
                <a:ea typeface="Comic Sans MS"/>
                <a:cs typeface="Comic Sans MS"/>
                <a:sym typeface="Comic Sans MS"/>
              </a:rPr>
              <a:t>(BasePlusCommissionEmployee’s pointer at BasePlusEmployee’s object) invokes the print() method defined in the derived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solidFill>
                  <a:srgbClr val="0000FF"/>
                </a:solidFill>
                <a:latin typeface="Comic Sans MS"/>
                <a:ea typeface="Comic Sans MS"/>
                <a:cs typeface="Comic Sans MS"/>
                <a:sym typeface="Comic Sans MS"/>
              </a:rPr>
              <a:t>Aiming a Base-Class Pointer at a Derived-Class Object</a:t>
            </a:r>
            <a:r>
              <a:rPr lang="en">
                <a:latin typeface="Comic Sans MS"/>
                <a:ea typeface="Comic Sans MS"/>
                <a:cs typeface="Comic Sans MS"/>
                <a:sym typeface="Comic Sans MS"/>
              </a:rPr>
              <a:t> however does not work as expected, and instead </a:t>
            </a:r>
            <a:r>
              <a:rPr lang="en">
                <a:solidFill>
                  <a:srgbClr val="0000FF"/>
                </a:solidFill>
                <a:latin typeface="Comic Sans MS"/>
                <a:ea typeface="Comic Sans MS"/>
                <a:cs typeface="Comic Sans MS"/>
                <a:sym typeface="Comic Sans MS"/>
              </a:rPr>
              <a:t>invokes the base class print() method. </a:t>
            </a:r>
            <a:endParaRPr>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Why?</a:t>
            </a:r>
            <a:endParaRPr>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Aiming Base Class Pointer at Derived Object</a:t>
            </a:r>
            <a:endParaRPr/>
          </a:p>
        </p:txBody>
      </p:sp>
      <p:sp>
        <p:nvSpPr>
          <p:cNvPr id="158" name="Google Shape;158;p25"/>
          <p:cNvSpPr txBox="1">
            <a:spLocks noGrp="1"/>
          </p:cNvSpPr>
          <p:nvPr>
            <p:ph type="body" idx="1"/>
          </p:nvPr>
        </p:nvSpPr>
        <p:spPr>
          <a:xfrm>
            <a:off x="6900" y="696475"/>
            <a:ext cx="9144000" cy="4446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This “crossover” is allowed because an object of a derived class is an object of its base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 Despite the fact that the base class CommissionEmployee pointer points to a derived class BasePlusCommissionEmployee object, the base class CommissionEmployee’s printmember function is invoked (rather than BasePlusCommissionEmployee’s print function).</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i="1">
                <a:latin typeface="Comic Sans MS"/>
                <a:ea typeface="Comic Sans MS"/>
                <a:cs typeface="Comic Sans MS"/>
                <a:sym typeface="Comic Sans MS"/>
              </a:rPr>
              <a:t>The output of each print member-function invocation in this program reveals that the invoked functionality depends on the type of the pointer (or reference) used to invoke the function, not the type of the object for which the member function is called</a:t>
            </a:r>
            <a:endParaRPr i="1">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Aiming Derived-Class Pointers at Base-Class Objects</a:t>
            </a:r>
            <a:endParaRPr/>
          </a:p>
        </p:txBody>
      </p:sp>
      <p:sp>
        <p:nvSpPr>
          <p:cNvPr id="164" name="Google Shape;164;p26"/>
          <p:cNvSpPr txBox="1">
            <a:spLocks noGrp="1"/>
          </p:cNvSpPr>
          <p:nvPr>
            <p:ph type="body" idx="1"/>
          </p:nvPr>
        </p:nvSpPr>
        <p:spPr>
          <a:xfrm>
            <a:off x="0" y="697450"/>
            <a:ext cx="9144000" cy="4446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The compiler prevents this assignment, because a CommissionEmployee is not a BasePlusCommissionEmployee.</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If Compiler would have allowed this kind of assignment, then, in that scenario, it would lead to problem.</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E.g. Consider the consequences if the compiler were to allow this assignment. </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Through a BasePlusCommissionEmployee pointer, we can invoke every BasePlusCommission- Employee member function, including setBaseSalary, for the object to which the pointer points (i.e., the base-class object commissionEmployee). </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0" algn="l" rtl="0">
              <a:spcBef>
                <a:spcPts val="1200"/>
              </a:spcBef>
              <a:spcAft>
                <a:spcPts val="1200"/>
              </a:spcAft>
              <a:buNone/>
            </a:pPr>
            <a:endParaRPr sz="1500">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Aiming Derived Class Pointers at Base Class Objects</a:t>
            </a:r>
            <a:endParaRPr/>
          </a:p>
        </p:txBody>
      </p:sp>
      <p:sp>
        <p:nvSpPr>
          <p:cNvPr id="170" name="Google Shape;170;p27"/>
          <p:cNvSpPr txBox="1">
            <a:spLocks noGrp="1"/>
          </p:cNvSpPr>
          <p:nvPr>
            <p:ph type="body" idx="1"/>
          </p:nvPr>
        </p:nvSpPr>
        <p:spPr>
          <a:xfrm>
            <a:off x="6900" y="696475"/>
            <a:ext cx="9144000" cy="444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mic Sans MS"/>
                <a:ea typeface="Comic Sans MS"/>
                <a:cs typeface="Comic Sans MS"/>
                <a:sym typeface="Comic Sans MS"/>
              </a:rPr>
              <a:t>However, the CommissionEmployee object does not provide a setBaseSalary member function, nor does it provide a baseSalary data member to set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This could lead to problems, because member function setBaseSalary would assume that there is a baseSalary data member to set at its “usual location” in a BasePlusCommissionEmployee object.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This memory does not belong to the CommissionEmployee object, so member function setBaseSalary might overwrite other important data in memory, possibly data that belongs to a different object.</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Derived-Class Member-Function Calls via Base-Class Pointers</a:t>
            </a:r>
            <a:endParaRPr/>
          </a:p>
        </p:txBody>
      </p:sp>
      <p:sp>
        <p:nvSpPr>
          <p:cNvPr id="176" name="Google Shape;176;p28"/>
          <p:cNvSpPr txBox="1">
            <a:spLocks noGrp="1"/>
          </p:cNvSpPr>
          <p:nvPr>
            <p:ph type="body" idx="1"/>
          </p:nvPr>
        </p:nvSpPr>
        <p:spPr>
          <a:xfrm>
            <a:off x="6900" y="1001275"/>
            <a:ext cx="9144000" cy="414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Off a base-class pointer, the compiler allows us to invoke only base-class member functions.</a:t>
            </a:r>
            <a:endParaRPr dirty="0">
              <a:latin typeface="Comic Sans MS"/>
              <a:ea typeface="Comic Sans MS"/>
              <a:cs typeface="Comic Sans MS"/>
              <a:sym typeface="Comic Sans MS"/>
            </a:endParaRPr>
          </a:p>
          <a:p>
            <a:pPr marL="457200" lvl="0" indent="0" algn="l" rtl="0">
              <a:spcBef>
                <a:spcPts val="1200"/>
              </a:spcBef>
              <a:spcAft>
                <a:spcPts val="0"/>
              </a:spcAft>
              <a:buNone/>
            </a:pPr>
            <a:endParaRPr dirty="0">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dirty="0">
                <a:latin typeface="Comic Sans MS"/>
                <a:ea typeface="Comic Sans MS"/>
                <a:cs typeface="Comic Sans MS"/>
                <a:sym typeface="Comic Sans MS"/>
              </a:rPr>
              <a:t>Thus, if a base-class pointer is aimed at a derived-class object, and an attempt is  made to access a derived-class-only member function, a compilation error will occur</a:t>
            </a:r>
            <a:endParaRPr dirty="0">
              <a:latin typeface="Comic Sans MS"/>
              <a:ea typeface="Comic Sans MS"/>
              <a:cs typeface="Comic Sans MS"/>
              <a:sym typeface="Comic Sans MS"/>
            </a:endParaRPr>
          </a:p>
          <a:p>
            <a:pPr marL="457200" lvl="0" indent="0" algn="l" rtl="0">
              <a:spcBef>
                <a:spcPts val="1200"/>
              </a:spcBef>
              <a:spcAft>
                <a:spcPts val="1200"/>
              </a:spcAft>
              <a:buNone/>
            </a:pPr>
            <a:endParaRPr dirty="0">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6900" y="29000"/>
            <a:ext cx="8520600" cy="40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Downcasting</a:t>
            </a:r>
            <a:endParaRPr/>
          </a:p>
        </p:txBody>
      </p:sp>
      <p:sp>
        <p:nvSpPr>
          <p:cNvPr id="182" name="Google Shape;182;p29"/>
          <p:cNvSpPr txBox="1">
            <a:spLocks noGrp="1"/>
          </p:cNvSpPr>
          <p:nvPr>
            <p:ph type="body" idx="1"/>
          </p:nvPr>
        </p:nvSpPr>
        <p:spPr>
          <a:xfrm>
            <a:off x="6900" y="497050"/>
            <a:ext cx="9078900" cy="4569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Compiler allows access to derived-class-only members from a base-class pointer, aimed at a derived class object, if the base-class pointer is explicitly casted as a derived class pointer.</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This operation is known as downcasting.</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Downcasting allows a derived-class-specific operation on a derived-class object pointed to by a base-class pointer.</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 After a downcast, the program can invoke derived-class functions that are not in the base class. </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Downcasting is a potentially dangerous operation.</a:t>
            </a:r>
            <a:endParaRPr sz="1500">
              <a:latin typeface="Comic Sans MS"/>
              <a:ea typeface="Comic Sans MS"/>
              <a:cs typeface="Comic Sans MS"/>
              <a:sym typeface="Comic Sans MS"/>
            </a:endParaRPr>
          </a:p>
          <a:p>
            <a:pPr marL="0" lvl="0" indent="0" algn="l" rtl="0">
              <a:spcBef>
                <a:spcPts val="1200"/>
              </a:spcBef>
              <a:spcAft>
                <a:spcPts val="0"/>
              </a:spcAft>
              <a:buNone/>
            </a:pPr>
            <a:endParaRPr sz="1500">
              <a:latin typeface="Comic Sans MS"/>
              <a:ea typeface="Comic Sans MS"/>
              <a:cs typeface="Comic Sans MS"/>
              <a:sym typeface="Comic Sans MS"/>
            </a:endParaRPr>
          </a:p>
          <a:p>
            <a:pPr marL="457200" lvl="0" indent="0" algn="l" rtl="0">
              <a:spcBef>
                <a:spcPts val="1200"/>
              </a:spcBef>
              <a:spcAft>
                <a:spcPts val="1200"/>
              </a:spcAft>
              <a:buNone/>
            </a:pPr>
            <a:endParaRPr sz="15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Virtual Functions</a:t>
            </a:r>
            <a:endParaRPr/>
          </a:p>
        </p:txBody>
      </p:sp>
      <p:sp>
        <p:nvSpPr>
          <p:cNvPr id="188" name="Google Shape;188;p30"/>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A virtual function is a member function within the base class that we redefine in a derived class.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Declared using the virtual keyword.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When a class containing virtual function is inherited, the derived clas redefines the virtual function to suit its own needs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Member function of the base class which is overridden in the derived class. </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compiler performs late binding on this function</a:t>
            </a:r>
            <a:endParaRPr>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Rules for Virtual Functions</a:t>
            </a:r>
            <a:endParaRPr/>
          </a:p>
        </p:txBody>
      </p:sp>
      <p:sp>
        <p:nvSpPr>
          <p:cNvPr id="194" name="Google Shape;194;p31"/>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Virtual functions must be members of some class.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Virtual functions cannot be static members.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They are accessed through object pointers.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 They can be a friend of another class.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 A virtual function must be defined in the base class, even though it is not used</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92" name="Google Shape;92;p14"/>
          <p:cNvSpPr txBox="1">
            <a:spLocks noGrp="1"/>
          </p:cNvSpPr>
          <p:nvPr>
            <p:ph type="body" idx="1"/>
          </p:nvPr>
        </p:nvSpPr>
        <p:spPr>
          <a:xfrm>
            <a:off x="6900" y="9250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 to Polymorphism</a:t>
            </a:r>
            <a:endParaRPr/>
          </a:p>
          <a:p>
            <a:pPr marL="457200" lvl="0" indent="-342900" algn="l" rtl="0">
              <a:spcBef>
                <a:spcPts val="0"/>
              </a:spcBef>
              <a:spcAft>
                <a:spcPts val="0"/>
              </a:spcAft>
              <a:buSzPts val="1800"/>
              <a:buChar char="●"/>
            </a:pPr>
            <a:r>
              <a:rPr lang="en"/>
              <a:t>Relationship among objects in an Inheritance Hierarchy</a:t>
            </a:r>
            <a:endParaRPr/>
          </a:p>
          <a:p>
            <a:pPr marL="457200" lvl="0" indent="-342900" algn="l" rtl="0">
              <a:spcBef>
                <a:spcPts val="0"/>
              </a:spcBef>
              <a:spcAft>
                <a:spcPts val="0"/>
              </a:spcAft>
              <a:buSzPts val="1800"/>
              <a:buChar char="●"/>
            </a:pPr>
            <a:r>
              <a:rPr lang="en"/>
              <a:t>Type Fields and Switch Statements</a:t>
            </a:r>
            <a:endParaRPr/>
          </a:p>
          <a:p>
            <a:pPr marL="457200" lvl="0" indent="-342900" algn="l" rtl="0">
              <a:spcBef>
                <a:spcPts val="0"/>
              </a:spcBef>
              <a:spcAft>
                <a:spcPts val="0"/>
              </a:spcAft>
              <a:buSzPts val="1800"/>
              <a:buChar char="●"/>
            </a:pPr>
            <a:r>
              <a:rPr lang="en"/>
              <a:t>Abstract Classes and Pure Virtual Functions</a:t>
            </a:r>
            <a:endParaRPr/>
          </a:p>
          <a:p>
            <a:pPr marL="457200" lvl="0" indent="-342900" algn="l" rtl="0">
              <a:spcBef>
                <a:spcPts val="0"/>
              </a:spcBef>
              <a:spcAft>
                <a:spcPts val="0"/>
              </a:spcAft>
              <a:buSzPts val="1800"/>
              <a:buChar char="●"/>
            </a:pPr>
            <a:r>
              <a:rPr lang="en"/>
              <a:t>Self Review Exercises </a:t>
            </a:r>
            <a:endParaRPr/>
          </a:p>
          <a:p>
            <a:pPr marL="457200" lvl="0" indent="-342900" algn="l" rtl="0">
              <a:spcBef>
                <a:spcPts val="0"/>
              </a:spcBef>
              <a:spcAft>
                <a:spcPts val="0"/>
              </a:spcAft>
              <a:buSzPts val="1800"/>
              <a:buChar char="●"/>
            </a:pPr>
            <a:r>
              <a:rPr lang="en"/>
              <a:t>Programming Assignments</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 of Binding</a:t>
            </a:r>
            <a:endParaRPr/>
          </a:p>
        </p:txBody>
      </p:sp>
      <p:sp>
        <p:nvSpPr>
          <p:cNvPr id="200" name="Google Shape;200;p32"/>
          <p:cNvSpPr txBox="1">
            <a:spLocks noGrp="1"/>
          </p:cNvSpPr>
          <p:nvPr>
            <p:ph type="body" idx="1"/>
          </p:nvPr>
        </p:nvSpPr>
        <p:spPr>
          <a:xfrm>
            <a:off x="6900" y="620275"/>
            <a:ext cx="9144000" cy="457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During function call, the compiler  must know to which function definition it should matched.</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 This depends upon the signature of each function declaration and the assignments that are taken.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Char char="●"/>
            </a:pPr>
            <a:r>
              <a:rPr lang="en">
                <a:latin typeface="Comic Sans MS"/>
                <a:ea typeface="Comic Sans MS"/>
                <a:cs typeface="Comic Sans MS"/>
                <a:sym typeface="Comic Sans MS"/>
              </a:rPr>
              <a:t>The compiler also  needs to know that when this matching between the function call and choosing the correct definition </a:t>
            </a:r>
            <a:r>
              <a:rPr lang="en" b="1" i="1">
                <a:latin typeface="Comic Sans MS"/>
                <a:ea typeface="Comic Sans MS"/>
                <a:cs typeface="Comic Sans MS"/>
                <a:sym typeface="Comic Sans MS"/>
              </a:rPr>
              <a:t>will </a:t>
            </a:r>
            <a:r>
              <a:rPr lang="en">
                <a:latin typeface="Comic Sans MS"/>
                <a:ea typeface="Comic Sans MS"/>
                <a:cs typeface="Comic Sans MS"/>
                <a:sym typeface="Comic Sans MS"/>
              </a:rPr>
              <a:t>happen.</a:t>
            </a:r>
            <a:endParaRPr>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Binding - Early Binding</a:t>
            </a:r>
            <a:endParaRPr/>
          </a:p>
        </p:txBody>
      </p:sp>
      <p:sp>
        <p:nvSpPr>
          <p:cNvPr id="206" name="Google Shape;206;p33"/>
          <p:cNvSpPr txBox="1">
            <a:spLocks noGrp="1"/>
          </p:cNvSpPr>
          <p:nvPr>
            <p:ph type="body" idx="1"/>
          </p:nvPr>
        </p:nvSpPr>
        <p:spPr>
          <a:xfrm>
            <a:off x="6900" y="577200"/>
            <a:ext cx="9144000" cy="456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Also known as static binding or compile time binding.</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Function calls are matched at the compile time itself</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Compiler directly associates the link with the address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compiler directly provides the address of function declaration instruction to the function call instruction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binding happens very early before the program runs.</a:t>
            </a:r>
            <a:endParaRPr>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Binding - Late binding</a:t>
            </a:r>
            <a:endParaRPr/>
          </a:p>
        </p:txBody>
      </p:sp>
      <p:sp>
        <p:nvSpPr>
          <p:cNvPr id="212" name="Google Shape;212;p34"/>
          <p:cNvSpPr txBox="1">
            <a:spLocks noGrp="1"/>
          </p:cNvSpPr>
          <p:nvPr>
            <p:ph type="body" idx="1"/>
          </p:nvPr>
        </p:nvSpPr>
        <p:spPr>
          <a:xfrm>
            <a:off x="6900" y="636800"/>
            <a:ext cx="9144000" cy="450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Also known as Dynamic binding or Runtime Binding</a:t>
            </a:r>
            <a:endParaRPr/>
          </a:p>
          <a:p>
            <a:pPr marL="457200" lvl="0" indent="0" algn="l" rtl="0">
              <a:spcBef>
                <a:spcPts val="1200"/>
              </a:spcBef>
              <a:spcAft>
                <a:spcPts val="0"/>
              </a:spcAft>
              <a:buNone/>
            </a:pPr>
            <a:r>
              <a:rPr lang="en"/>
              <a:t> </a:t>
            </a:r>
            <a:endParaRPr/>
          </a:p>
          <a:p>
            <a:pPr marL="457200" lvl="0" indent="-342900" algn="l" rtl="0">
              <a:spcBef>
                <a:spcPts val="1200"/>
              </a:spcBef>
              <a:spcAft>
                <a:spcPts val="0"/>
              </a:spcAft>
              <a:buSzPts val="1800"/>
              <a:buChar char="●"/>
            </a:pPr>
            <a:r>
              <a:rPr lang="en"/>
              <a:t>The compiler identifies the object at runtime and then matches the function call with the correct function. It is also known as Dynamic Binding or Runtime Binding.</a:t>
            </a:r>
            <a:endParaRPr/>
          </a:p>
          <a:p>
            <a:pPr marL="457200" lvl="0" indent="0" algn="l" rtl="0">
              <a:spcBef>
                <a:spcPts val="1200"/>
              </a:spcBef>
              <a:spcAft>
                <a:spcPts val="0"/>
              </a:spcAft>
              <a:buNone/>
            </a:pPr>
            <a:r>
              <a:rPr lang="en"/>
              <a:t> </a:t>
            </a:r>
            <a:endParaRPr/>
          </a:p>
          <a:p>
            <a:pPr marL="457200" lvl="0" indent="-342900" algn="l" rtl="0">
              <a:spcBef>
                <a:spcPts val="1200"/>
              </a:spcBef>
              <a:spcAft>
                <a:spcPts val="0"/>
              </a:spcAft>
              <a:buSzPts val="1800"/>
              <a:buChar char="●"/>
            </a:pPr>
            <a:r>
              <a:rPr lang="en"/>
              <a:t>Add virtual keyword</a:t>
            </a:r>
            <a:endParaRPr/>
          </a:p>
        </p:txBody>
      </p:sp>
      <p:sp>
        <p:nvSpPr>
          <p:cNvPr id="4" name="Google Shape;212;p34">
            <a:extLst>
              <a:ext uri="{FF2B5EF4-FFF2-40B4-BE49-F238E27FC236}">
                <a16:creationId xmlns:a16="http://schemas.microsoft.com/office/drawing/2014/main" id="{0F326E29-10B6-40AB-8508-AEEBB88E3358}"/>
              </a:ext>
            </a:extLst>
          </p:cNvPr>
          <p:cNvSpPr txBox="1">
            <a:spLocks/>
          </p:cNvSpPr>
          <p:nvPr/>
        </p:nvSpPr>
        <p:spPr>
          <a:xfrm>
            <a:off x="6900" y="636900"/>
            <a:ext cx="9144000" cy="4506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r>
              <a:rPr lang="en-US"/>
              <a:t>Also known as Dynamic binding or Runtime Binding</a:t>
            </a:r>
          </a:p>
          <a:p>
            <a:pPr indent="0">
              <a:spcBef>
                <a:spcPts val="1200"/>
              </a:spcBef>
              <a:buFont typeface="Roboto"/>
              <a:buNone/>
            </a:pPr>
            <a:r>
              <a:rPr lang="en-US"/>
              <a:t> </a:t>
            </a:r>
          </a:p>
          <a:p>
            <a:pPr>
              <a:spcBef>
                <a:spcPts val="1200"/>
              </a:spcBef>
            </a:pPr>
            <a:r>
              <a:rPr lang="en-US"/>
              <a:t>The compiler identifies the object at runtime and then matches the function call with the correct function. It is also known as Dynamic Binding or Runtime Binding.</a:t>
            </a:r>
          </a:p>
          <a:p>
            <a:pPr indent="0">
              <a:spcBef>
                <a:spcPts val="1200"/>
              </a:spcBef>
              <a:buFont typeface="Roboto"/>
              <a:buNone/>
            </a:pPr>
            <a:r>
              <a:rPr lang="en-US"/>
              <a:t> </a:t>
            </a:r>
          </a:p>
          <a:p>
            <a:pPr>
              <a:spcBef>
                <a:spcPts val="1200"/>
              </a:spcBef>
            </a:pPr>
            <a:r>
              <a:rPr lang="en-US"/>
              <a:t>Add virtual keyword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Virtual Functions are useful?</a:t>
            </a:r>
            <a:endParaRPr/>
          </a:p>
        </p:txBody>
      </p:sp>
      <p:sp>
        <p:nvSpPr>
          <p:cNvPr id="218" name="Google Shape;218;p35"/>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77500" lnSpcReduction="20000"/>
          </a:bodyPr>
          <a:lstStyle/>
          <a:p>
            <a:pPr marL="457200" lvl="0" indent="-308610" algn="l" rtl="0">
              <a:spcBef>
                <a:spcPts val="0"/>
              </a:spcBef>
              <a:spcAft>
                <a:spcPts val="0"/>
              </a:spcAft>
              <a:buSzPct val="100000"/>
              <a:buChar char="●"/>
            </a:pPr>
            <a:r>
              <a:rPr lang="en"/>
              <a:t>Suppose that shape classes such as Circle, Triangle, Rectangle and Square are all derived from base class Shape. </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Each of these classes would be endowed with the ability to draw intself via a member function draw, but function for each shape is quite different.</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 In a program that draws a set of shapes, it would be useful to be able to treat all the shapes generally as objects of the base class Shape. </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Then, to draw any shape, we could simply use a base-class Shape pointer to invoke function draw and let the program determine dynamically (i.e., at runtime) which derivedclass draw function to use, based on the type of the object to which the base-class Shape pointer points at any given time. </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This is polymorphic behavior.</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Virtual Function</a:t>
            </a:r>
            <a:endParaRPr/>
          </a:p>
        </p:txBody>
      </p:sp>
      <p:sp>
        <p:nvSpPr>
          <p:cNvPr id="224" name="Google Shape;224;p36"/>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To enable this behavior, we declare draw in the base class as a virtual function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Override draw in each of the derived classes to draw the appropriate shape.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From an implementation perspective, overriding a function is no different than redefining one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 An overridden function in a derived class has the same signature and return type (i.e., prototype) as the function it overrides in its base class</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Virtual Function</a:t>
            </a:r>
            <a:endParaRPr/>
          </a:p>
        </p:txBody>
      </p:sp>
      <p:sp>
        <p:nvSpPr>
          <p:cNvPr id="230" name="Google Shape;230;p37"/>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If a base-class function is not declared as virtual, that function can be redefined.</a:t>
            </a:r>
            <a:endParaRPr dirty="0">
              <a:latin typeface="Comic Sans MS"/>
              <a:ea typeface="Comic Sans MS"/>
              <a:cs typeface="Comic Sans MS"/>
              <a:sym typeface="Comic Sans MS"/>
            </a:endParaRPr>
          </a:p>
          <a:p>
            <a:pPr marL="457200" lvl="0" indent="0" algn="l" rtl="0">
              <a:spcBef>
                <a:spcPts val="1200"/>
              </a:spcBef>
              <a:spcAft>
                <a:spcPts val="0"/>
              </a:spcAft>
              <a:buNone/>
            </a:pPr>
            <a:endParaRPr dirty="0">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dirty="0">
                <a:latin typeface="Comic Sans MS"/>
                <a:ea typeface="Comic Sans MS"/>
                <a:cs typeface="Comic Sans MS"/>
                <a:sym typeface="Comic Sans MS"/>
              </a:rPr>
              <a:t>By contrast, if the base-class function is declared virtual, that function can be overridden.</a:t>
            </a:r>
            <a:endParaRPr dirty="0">
              <a:latin typeface="Comic Sans MS"/>
              <a:ea typeface="Comic Sans MS"/>
              <a:cs typeface="Comic Sans MS"/>
              <a:sym typeface="Comic Sans MS"/>
            </a:endParaRPr>
          </a:p>
          <a:p>
            <a:pPr marL="457200" lvl="0" indent="0" algn="l" rtl="0">
              <a:spcBef>
                <a:spcPts val="1200"/>
              </a:spcBef>
              <a:spcAft>
                <a:spcPts val="0"/>
              </a:spcAft>
              <a:buNone/>
            </a:pPr>
            <a:endParaRPr dirty="0">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dirty="0">
                <a:latin typeface="Comic Sans MS"/>
                <a:ea typeface="Comic Sans MS"/>
                <a:cs typeface="Comic Sans MS"/>
                <a:sym typeface="Comic Sans MS"/>
              </a:rPr>
              <a:t>This overriding of the virtual function enables the polymorphic behavior.</a:t>
            </a:r>
            <a:endParaRPr dirty="0">
              <a:latin typeface="Comic Sans MS"/>
              <a:ea typeface="Comic Sans MS"/>
              <a:cs typeface="Comic Sans MS"/>
              <a:sym typeface="Comic Sans MS"/>
            </a:endParaRPr>
          </a:p>
          <a:p>
            <a:pPr marL="457200" lvl="0" indent="0" algn="l" rtl="0">
              <a:spcBef>
                <a:spcPts val="1200"/>
              </a:spcBef>
              <a:spcAft>
                <a:spcPts val="0"/>
              </a:spcAft>
              <a:buNone/>
            </a:pPr>
            <a:endParaRPr dirty="0">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dirty="0">
                <a:latin typeface="Comic Sans MS"/>
                <a:ea typeface="Comic Sans MS"/>
                <a:cs typeface="Comic Sans MS"/>
                <a:sym typeface="Comic Sans MS"/>
              </a:rPr>
              <a:t>Virtual function is declared by preceding the function’s prototype with keyword </a:t>
            </a:r>
            <a:r>
              <a:rPr lang="en" i="1" dirty="0">
                <a:solidFill>
                  <a:srgbClr val="0000FF"/>
                </a:solidFill>
                <a:latin typeface="Comic Sans MS"/>
                <a:ea typeface="Comic Sans MS"/>
                <a:cs typeface="Comic Sans MS"/>
                <a:sym typeface="Comic Sans MS"/>
              </a:rPr>
              <a:t>virtual </a:t>
            </a:r>
            <a:r>
              <a:rPr lang="en" dirty="0">
                <a:latin typeface="Comic Sans MS"/>
                <a:ea typeface="Comic Sans MS"/>
                <a:cs typeface="Comic Sans MS"/>
                <a:sym typeface="Comic Sans MS"/>
              </a:rPr>
              <a:t>in base class.</a:t>
            </a:r>
            <a:endParaRPr dirty="0">
              <a:latin typeface="Comic Sans MS"/>
              <a:ea typeface="Comic Sans MS"/>
              <a:cs typeface="Comic Sans MS"/>
              <a:sym typeface="Comic Sans MS"/>
            </a:endParaRPr>
          </a:p>
          <a:p>
            <a:pPr marL="0" lvl="0" indent="0" algn="l" rtl="0">
              <a:spcBef>
                <a:spcPts val="1200"/>
              </a:spcBef>
              <a:spcAft>
                <a:spcPts val="0"/>
              </a:spcAft>
              <a:buNone/>
            </a:pPr>
            <a:endParaRPr dirty="0">
              <a:latin typeface="Comic Sans MS"/>
              <a:ea typeface="Comic Sans MS"/>
              <a:cs typeface="Comic Sans MS"/>
              <a:sym typeface="Comic Sans MS"/>
            </a:endParaRPr>
          </a:p>
          <a:p>
            <a:pPr marL="0" lvl="0" indent="0" algn="l" rtl="0">
              <a:spcBef>
                <a:spcPts val="1200"/>
              </a:spcBef>
              <a:spcAft>
                <a:spcPts val="0"/>
              </a:spcAft>
              <a:buNone/>
            </a:pPr>
            <a:endParaRPr dirty="0">
              <a:latin typeface="Comic Sans MS"/>
              <a:ea typeface="Comic Sans MS"/>
              <a:cs typeface="Comic Sans MS"/>
              <a:sym typeface="Comic Sans MS"/>
            </a:endParaRPr>
          </a:p>
          <a:p>
            <a:pPr marL="0" lvl="0" indent="0" algn="l" rtl="0">
              <a:spcBef>
                <a:spcPts val="1200"/>
              </a:spcBef>
              <a:spcAft>
                <a:spcPts val="0"/>
              </a:spcAft>
              <a:buNone/>
            </a:pPr>
            <a:endParaRPr dirty="0">
              <a:latin typeface="Comic Sans MS"/>
              <a:ea typeface="Comic Sans MS"/>
              <a:cs typeface="Comic Sans MS"/>
              <a:sym typeface="Comic Sans MS"/>
            </a:endParaRPr>
          </a:p>
          <a:p>
            <a:pPr marL="0" lvl="0" indent="0" algn="l" rtl="0">
              <a:spcBef>
                <a:spcPts val="1200"/>
              </a:spcBef>
              <a:spcAft>
                <a:spcPts val="1200"/>
              </a:spcAft>
              <a:buNone/>
            </a:pPr>
            <a:endParaRPr dirty="0">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Virtual Function</a:t>
            </a:r>
            <a:endParaRPr/>
          </a:p>
        </p:txBody>
      </p:sp>
      <p:sp>
        <p:nvSpPr>
          <p:cNvPr id="236" name="Google Shape;236;p38"/>
          <p:cNvSpPr txBox="1">
            <a:spLocks noGrp="1"/>
          </p:cNvSpPr>
          <p:nvPr>
            <p:ph type="body" idx="1"/>
          </p:nvPr>
        </p:nvSpPr>
        <p:spPr>
          <a:xfrm>
            <a:off x="6900" y="620275"/>
            <a:ext cx="9144000" cy="4299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 The above prototype in the base class Shape declares that function draw is a virtual function that takes no arguments and returns nothing. </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en"/>
              <a:t>This function is declared const because a draw function typically would not make changes to the Shape object on which it’s invoked—virtual functions do not have to be const functions.</a:t>
            </a:r>
            <a:endParaRPr/>
          </a:p>
          <a:p>
            <a:pPr marL="0" lvl="0" indent="0" algn="l" rtl="0">
              <a:spcBef>
                <a:spcPts val="1200"/>
              </a:spcBef>
              <a:spcAft>
                <a:spcPts val="1200"/>
              </a:spcAft>
              <a:buNone/>
            </a:pPr>
            <a:endParaRPr/>
          </a:p>
        </p:txBody>
      </p:sp>
      <p:sp>
        <p:nvSpPr>
          <p:cNvPr id="237" name="Google Shape;237;p38"/>
          <p:cNvSpPr txBox="1"/>
          <p:nvPr/>
        </p:nvSpPr>
        <p:spPr>
          <a:xfrm>
            <a:off x="1778100" y="804325"/>
            <a:ext cx="356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virtual void draw() const;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Invoking Virtual Function through a Base Class Pointer</a:t>
            </a:r>
            <a:endParaRPr/>
          </a:p>
        </p:txBody>
      </p:sp>
      <p:sp>
        <p:nvSpPr>
          <p:cNvPr id="243" name="Google Shape;243;p39"/>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In this case, program invokes a virtual function through a base-class pointer to a derived-class object e.g., shapePtr-&gt;draw()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Program can also invoke virtual function by using  a base-class reference to a derived-class object  (e.g., shapeRef.draw()).</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Program chooses the correct derived-class draw function dynamically (i.e. at execution time) based on the type of object - not the pointer or reference type.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Choosing the appropriate function to call at execution time (rather than at compile time)is known as dynamic binding or late binding.</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Invoking Virtual Function through an Object’s Name</a:t>
            </a:r>
            <a:endParaRPr/>
          </a:p>
        </p:txBody>
      </p:sp>
      <p:sp>
        <p:nvSpPr>
          <p:cNvPr id="249" name="Google Shape;249;p40"/>
          <p:cNvSpPr txBox="1">
            <a:spLocks noGrp="1"/>
          </p:cNvSpPr>
          <p:nvPr>
            <p:ph type="body" idx="1"/>
          </p:nvPr>
        </p:nvSpPr>
        <p:spPr>
          <a:xfrm>
            <a:off x="6900" y="620275"/>
            <a:ext cx="9144000" cy="4445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Comic Sans MS"/>
              <a:buChar char="●"/>
            </a:pPr>
            <a:r>
              <a:rPr lang="en" sz="1700">
                <a:latin typeface="Comic Sans MS"/>
                <a:ea typeface="Comic Sans MS"/>
                <a:cs typeface="Comic Sans MS"/>
                <a:sym typeface="Comic Sans MS"/>
              </a:rPr>
              <a:t>In this case, virtual function is called by referencing a specific object by name, and using the dot member-selection operator. E.g squareObject.draw().</a:t>
            </a:r>
            <a:endParaRPr sz="1700">
              <a:latin typeface="Comic Sans MS"/>
              <a:ea typeface="Comic Sans MS"/>
              <a:cs typeface="Comic Sans MS"/>
              <a:sym typeface="Comic Sans MS"/>
            </a:endParaRPr>
          </a:p>
          <a:p>
            <a:pPr marL="457200" lvl="0" indent="0" algn="l" rtl="0">
              <a:spcBef>
                <a:spcPts val="1200"/>
              </a:spcBef>
              <a:spcAft>
                <a:spcPts val="0"/>
              </a:spcAft>
              <a:buNone/>
            </a:pPr>
            <a:endParaRPr sz="1700">
              <a:latin typeface="Comic Sans MS"/>
              <a:ea typeface="Comic Sans MS"/>
              <a:cs typeface="Comic Sans MS"/>
              <a:sym typeface="Comic Sans MS"/>
            </a:endParaRPr>
          </a:p>
          <a:p>
            <a:pPr marL="457200" lvl="0" indent="-336550" algn="l" rtl="0">
              <a:spcBef>
                <a:spcPts val="1200"/>
              </a:spcBef>
              <a:spcAft>
                <a:spcPts val="0"/>
              </a:spcAft>
              <a:buSzPts val="1700"/>
              <a:buFont typeface="Comic Sans MS"/>
              <a:buChar char="●"/>
            </a:pPr>
            <a:r>
              <a:rPr lang="en" sz="1700">
                <a:latin typeface="Comic Sans MS"/>
                <a:ea typeface="Comic Sans MS"/>
                <a:cs typeface="Comic Sans MS"/>
                <a:sym typeface="Comic Sans MS"/>
              </a:rPr>
              <a:t>Invocation of the function is resolved at compile time. This behavior is called static binding or early binding.</a:t>
            </a:r>
            <a:endParaRPr sz="1700">
              <a:latin typeface="Comic Sans MS"/>
              <a:ea typeface="Comic Sans MS"/>
              <a:cs typeface="Comic Sans MS"/>
              <a:sym typeface="Comic Sans MS"/>
            </a:endParaRPr>
          </a:p>
          <a:p>
            <a:pPr marL="457200" lvl="0" indent="0" algn="l" rtl="0">
              <a:spcBef>
                <a:spcPts val="1200"/>
              </a:spcBef>
              <a:spcAft>
                <a:spcPts val="0"/>
              </a:spcAft>
              <a:buNone/>
            </a:pPr>
            <a:endParaRPr sz="1700">
              <a:latin typeface="Comic Sans MS"/>
              <a:ea typeface="Comic Sans MS"/>
              <a:cs typeface="Comic Sans MS"/>
              <a:sym typeface="Comic Sans MS"/>
            </a:endParaRPr>
          </a:p>
          <a:p>
            <a:pPr marL="457200" lvl="0" indent="-336550" algn="l" rtl="0">
              <a:spcBef>
                <a:spcPts val="1200"/>
              </a:spcBef>
              <a:spcAft>
                <a:spcPts val="0"/>
              </a:spcAft>
              <a:buSzPts val="1700"/>
              <a:buFont typeface="Comic Sans MS"/>
              <a:buChar char="●"/>
            </a:pPr>
            <a:r>
              <a:rPr lang="en" sz="1700">
                <a:latin typeface="Comic Sans MS"/>
                <a:ea typeface="Comic Sans MS"/>
                <a:cs typeface="Comic Sans MS"/>
                <a:sym typeface="Comic Sans MS"/>
              </a:rPr>
              <a:t>In this case, virtual function which gets called is the one defined for (or inherited by) the class of that particular object. This is not polymorphic behavior.</a:t>
            </a:r>
            <a:endParaRPr sz="1700">
              <a:latin typeface="Comic Sans MS"/>
              <a:ea typeface="Comic Sans MS"/>
              <a:cs typeface="Comic Sans MS"/>
              <a:sym typeface="Comic Sans MS"/>
            </a:endParaRPr>
          </a:p>
          <a:p>
            <a:pPr marL="457200" lvl="0" indent="0" algn="l" rtl="0">
              <a:spcBef>
                <a:spcPts val="1200"/>
              </a:spcBef>
              <a:spcAft>
                <a:spcPts val="0"/>
              </a:spcAft>
              <a:buNone/>
            </a:pPr>
            <a:endParaRPr sz="1700">
              <a:latin typeface="Comic Sans MS"/>
              <a:ea typeface="Comic Sans MS"/>
              <a:cs typeface="Comic Sans MS"/>
              <a:sym typeface="Comic Sans MS"/>
            </a:endParaRPr>
          </a:p>
          <a:p>
            <a:pPr marL="457200" lvl="0" indent="-336550" algn="l" rtl="0">
              <a:spcBef>
                <a:spcPts val="1200"/>
              </a:spcBef>
              <a:spcAft>
                <a:spcPts val="0"/>
              </a:spcAft>
              <a:buSzPts val="1700"/>
              <a:buFont typeface="Comic Sans MS"/>
              <a:buChar char="●"/>
            </a:pPr>
            <a:r>
              <a:rPr lang="en" sz="1700">
                <a:latin typeface="Comic Sans MS"/>
                <a:ea typeface="Comic Sans MS"/>
                <a:cs typeface="Comic Sans MS"/>
                <a:sym typeface="Comic Sans MS"/>
              </a:rPr>
              <a:t>Dynamic binding with virtual functions occurs only off pointers.</a:t>
            </a:r>
            <a:endParaRPr sz="1700">
              <a:latin typeface="Comic Sans MS"/>
              <a:ea typeface="Comic Sans MS"/>
              <a:cs typeface="Comic Sans MS"/>
              <a:sym typeface="Comic Sans MS"/>
            </a:endParaRPr>
          </a:p>
          <a:p>
            <a:pPr marL="0" lvl="0" indent="0" algn="l" rtl="0">
              <a:spcBef>
                <a:spcPts val="1200"/>
              </a:spcBef>
              <a:spcAft>
                <a:spcPts val="0"/>
              </a:spcAft>
              <a:buNone/>
            </a:pPr>
            <a:endParaRPr sz="1700">
              <a:latin typeface="Comic Sans MS"/>
              <a:ea typeface="Comic Sans MS"/>
              <a:cs typeface="Comic Sans MS"/>
              <a:sym typeface="Comic Sans MS"/>
            </a:endParaRPr>
          </a:p>
          <a:p>
            <a:pPr marL="0" lvl="0" indent="0" algn="l" rtl="0">
              <a:spcBef>
                <a:spcPts val="1200"/>
              </a:spcBef>
              <a:spcAft>
                <a:spcPts val="1200"/>
              </a:spcAft>
              <a:buNone/>
            </a:pPr>
            <a:endParaRPr sz="1700">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6900" y="-47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Virtual Functions in CommissionEmployee Class Hierarchy</a:t>
            </a:r>
            <a:endParaRPr/>
          </a:p>
        </p:txBody>
      </p:sp>
      <p:sp>
        <p:nvSpPr>
          <p:cNvPr id="255" name="Google Shape;255;p41"/>
          <p:cNvSpPr txBox="1">
            <a:spLocks noGrp="1"/>
          </p:cNvSpPr>
          <p:nvPr>
            <p:ph type="body" idx="1"/>
          </p:nvPr>
        </p:nvSpPr>
        <p:spPr>
          <a:xfrm>
            <a:off x="6900" y="925075"/>
            <a:ext cx="9144000" cy="421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In the base class, CommissionEmployee, the functions earnings and print are declared as virtual.</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derived class, BasePlusCommissionEmployee, would override these two methods.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In addition to this, the print() and earnings() in BasePlusCommissionEmployee are declared override. This would ensure that, it’s a virtual method, and also compiler can check that there’s no addition of new methods.</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Polymorphism</a:t>
            </a:r>
            <a:endParaRPr/>
          </a:p>
        </p:txBody>
      </p:sp>
      <p:sp>
        <p:nvSpPr>
          <p:cNvPr id="98" name="Google Shape;98;p15"/>
          <p:cNvSpPr txBox="1">
            <a:spLocks noGrp="1"/>
          </p:cNvSpPr>
          <p:nvPr>
            <p:ph type="body" idx="1"/>
          </p:nvPr>
        </p:nvSpPr>
        <p:spPr>
          <a:xfrm>
            <a:off x="6900" y="550475"/>
            <a:ext cx="9144000" cy="43287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Enables to “</a:t>
            </a:r>
            <a:r>
              <a:rPr lang="en">
                <a:solidFill>
                  <a:srgbClr val="0000FF"/>
                </a:solidFill>
                <a:latin typeface="Comic Sans MS"/>
                <a:ea typeface="Comic Sans MS"/>
                <a:cs typeface="Comic Sans MS"/>
                <a:sym typeface="Comic Sans MS"/>
              </a:rPr>
              <a:t>Program in General”</a:t>
            </a:r>
            <a:r>
              <a:rPr lang="en">
                <a:latin typeface="Comic Sans MS"/>
                <a:ea typeface="Comic Sans MS"/>
                <a:cs typeface="Comic Sans MS"/>
                <a:sym typeface="Comic Sans MS"/>
              </a:rPr>
              <a:t> rather than “</a:t>
            </a:r>
            <a:r>
              <a:rPr lang="en">
                <a:solidFill>
                  <a:srgbClr val="0000FF"/>
                </a:solidFill>
                <a:latin typeface="Comic Sans MS"/>
                <a:ea typeface="Comic Sans MS"/>
                <a:cs typeface="Comic Sans MS"/>
                <a:sym typeface="Comic Sans MS"/>
              </a:rPr>
              <a:t>Program in Specific</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Enables to write program that process of objects of classes part of same hierarchy as if they were all objects of hierarchy’s base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Allows to design and implement </a:t>
            </a:r>
            <a:r>
              <a:rPr lang="en" i="1">
                <a:solidFill>
                  <a:srgbClr val="0000FF"/>
                </a:solidFill>
                <a:latin typeface="Comic Sans MS"/>
                <a:ea typeface="Comic Sans MS"/>
                <a:cs typeface="Comic Sans MS"/>
                <a:sym typeface="Comic Sans MS"/>
              </a:rPr>
              <a:t>extensible </a:t>
            </a:r>
            <a:r>
              <a:rPr lang="en">
                <a:latin typeface="Comic Sans MS"/>
                <a:ea typeface="Comic Sans MS"/>
                <a:cs typeface="Comic Sans MS"/>
                <a:sym typeface="Comic Sans MS"/>
              </a:rPr>
              <a:t>system.</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Virtual Functions in CommissionEmployee Class Hierarchy</a:t>
            </a:r>
            <a:endParaRPr/>
          </a:p>
          <a:p>
            <a:pPr marL="0" lvl="0" indent="0" algn="l" rtl="0">
              <a:spcBef>
                <a:spcPts val="0"/>
              </a:spcBef>
              <a:spcAft>
                <a:spcPts val="0"/>
              </a:spcAft>
              <a:buNone/>
            </a:pPr>
            <a:endParaRPr/>
          </a:p>
        </p:txBody>
      </p:sp>
      <p:sp>
        <p:nvSpPr>
          <p:cNvPr id="261" name="Google Shape;261;p42"/>
          <p:cNvSpPr txBox="1">
            <a:spLocks noGrp="1"/>
          </p:cNvSpPr>
          <p:nvPr>
            <p:ph type="body" idx="1"/>
          </p:nvPr>
        </p:nvSpPr>
        <p:spPr>
          <a:xfrm>
            <a:off x="6900" y="1001275"/>
            <a:ext cx="9144000" cy="414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CommissionEmployee pointer aimed at a CommissionEmployee object invokes CommissionEmployee functionality</a:t>
            </a: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BasePlusCommissionEmployee pointer aimed at a BasePlusCommissionEmployee object can be used to invoke BasePlusCommissionEmployee functionality.</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above two behavior are as expected.</a:t>
            </a:r>
            <a:endParaRPr>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6900" y="29000"/>
            <a:ext cx="8520600" cy="46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a:latin typeface="Comic Sans MS"/>
                <a:ea typeface="Comic Sans MS"/>
                <a:cs typeface="Comic Sans MS"/>
                <a:sym typeface="Comic Sans MS"/>
              </a:rPr>
              <a:t>Virtual Functions in CommissionEmployee Class Hierarchy</a:t>
            </a:r>
            <a:endParaRPr sz="2000">
              <a:latin typeface="Comic Sans MS"/>
              <a:ea typeface="Comic Sans MS"/>
              <a:cs typeface="Comic Sans MS"/>
              <a:sym typeface="Comic Sans MS"/>
            </a:endParaRPr>
          </a:p>
        </p:txBody>
      </p:sp>
      <p:sp>
        <p:nvSpPr>
          <p:cNvPr id="267" name="Google Shape;267;p43"/>
          <p:cNvSpPr txBox="1">
            <a:spLocks noGrp="1"/>
          </p:cNvSpPr>
          <p:nvPr>
            <p:ph type="body" idx="1"/>
          </p:nvPr>
        </p:nvSpPr>
        <p:spPr>
          <a:xfrm>
            <a:off x="6900" y="467875"/>
            <a:ext cx="9144000" cy="467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omic Sans MS"/>
              <a:buChar char="●"/>
            </a:pPr>
            <a:r>
              <a:rPr lang="en" sz="1400">
                <a:latin typeface="Comic Sans MS"/>
                <a:ea typeface="Comic Sans MS"/>
                <a:cs typeface="Comic Sans MS"/>
                <a:sym typeface="Comic Sans MS"/>
              </a:rPr>
              <a:t>Aiming  the base-class pointer commissionEmployeePtr at derived-class object basePlusCommissionEmployee invokes member function print off the base-class pointer.</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The derived-class BasePlusCommissionEmployee’s print member function is invoked.Declaring a member function virtual, makes the program to dynamically determine which function to invoke based on the type of object to which the handle points, rather than on the type of the handle</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Also, when base class ptr points to base class object, the print() method of base class is invoked, and when derived class pointer points to derived class object, the print() method of derived clas is invoked.</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The same message print, in this case, sent to a variety of objects,related to that base class, takes on many formsThis is polymorphic behavior.</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0" algn="l" rtl="0">
              <a:spcBef>
                <a:spcPts val="1200"/>
              </a:spcBef>
              <a:spcAft>
                <a:spcPts val="1200"/>
              </a:spcAft>
              <a:buNone/>
            </a:pPr>
            <a:endParaRPr sz="1400">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Virtual Destructors</a:t>
            </a:r>
            <a:endParaRPr/>
          </a:p>
        </p:txBody>
      </p:sp>
      <p:sp>
        <p:nvSpPr>
          <p:cNvPr id="273" name="Google Shape;273;p44"/>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fontScale="85000" lnSpcReduction="10000"/>
          </a:bodyPr>
          <a:lstStyle/>
          <a:p>
            <a:pPr marL="457200" lvl="0" indent="-317182" algn="l" rtl="0">
              <a:spcBef>
                <a:spcPts val="0"/>
              </a:spcBef>
              <a:spcAft>
                <a:spcPts val="0"/>
              </a:spcAft>
              <a:buSzPct val="100000"/>
              <a:buChar char="●"/>
            </a:pPr>
            <a:r>
              <a:rPr lang="en"/>
              <a:t>A problem can occur when using polymorphism to process dynamically allocated objects of a class hierarchy. </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If a derived-class object with a non-virtual destructor is destroyed by applying the delete operator to a base-class pointer to the object, the C++ standard specifies that the behavior is undefined</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To resolve this issue, create a public virtual destructor in the base class.</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If a base class destructor is declared virtual, destructors of any derived classes are also virtual, and they override the base class destructor.</a:t>
            </a:r>
            <a:endParaRPr/>
          </a:p>
          <a:p>
            <a:pPr marL="457200" lvl="0" indent="0" algn="l" rtl="0">
              <a:spcBef>
                <a:spcPts val="1200"/>
              </a:spcBef>
              <a:spcAft>
                <a:spcPts val="0"/>
              </a:spcAft>
              <a:buNone/>
            </a:pPr>
            <a:endParaRPr/>
          </a:p>
          <a:p>
            <a:pPr marL="0" lvl="0" indent="0" algn="l" rtl="0">
              <a:spcBef>
                <a:spcPts val="1200"/>
              </a:spcBef>
              <a:spcAft>
                <a:spcPts val="0"/>
              </a:spcAft>
              <a:buNone/>
            </a:pPr>
            <a:r>
              <a:rPr lang="en"/>
              <a:t>E.g 						virtual ~CommissionEmployee() {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Virtual Destructor - Hierarchy</a:t>
            </a:r>
            <a:endParaRPr/>
          </a:p>
        </p:txBody>
      </p:sp>
      <p:sp>
        <p:nvSpPr>
          <p:cNvPr id="279" name="Google Shape;279;p45"/>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If an object in the hierarchy is destroyed explicitly by applying the delete operator to a base-class pointer, the destructor for the appropriate class is called based on the object to which the base-class pointer points.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When a derived-class object is destroyed, the base-class part of the derived-class object is also destroyed.</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Therefore, it’s important, for the destructors of both the derived and base classes to execute.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Destructor of the base class  automatically executes after the derived-class destructor.</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C++ 11: final keyword</a:t>
            </a:r>
            <a:endParaRPr/>
          </a:p>
        </p:txBody>
      </p:sp>
      <p:sp>
        <p:nvSpPr>
          <p:cNvPr id="285" name="Google Shape;285;p46"/>
          <p:cNvSpPr txBox="1">
            <a:spLocks noGrp="1"/>
          </p:cNvSpPr>
          <p:nvPr>
            <p:ph type="body" idx="1"/>
          </p:nvPr>
        </p:nvSpPr>
        <p:spPr>
          <a:xfrm>
            <a:off x="6900" y="620275"/>
            <a:ext cx="9266700" cy="452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omic Sans MS"/>
              <a:buChar char="●"/>
            </a:pPr>
            <a:r>
              <a:rPr lang="en" sz="1400">
                <a:latin typeface="Comic Sans MS"/>
                <a:ea typeface="Comic Sans MS"/>
                <a:cs typeface="Comic Sans MS"/>
                <a:sym typeface="Comic Sans MS"/>
              </a:rPr>
              <a:t>Included from C++ 11 version.</a:t>
            </a:r>
            <a:endParaRPr sz="1400">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sz="1400">
                <a:latin typeface="Comic Sans MS"/>
                <a:ea typeface="Comic Sans MS"/>
                <a:cs typeface="Comic Sans MS"/>
                <a:sym typeface="Comic Sans MS"/>
              </a:rPr>
              <a:t>A base-class virtual function that’s declared final in its prototype,  cannot be overridden in any derived class.</a:t>
            </a:r>
            <a:endParaRPr sz="1400">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n" sz="1400">
                <a:latin typeface="Comic Sans MS"/>
                <a:ea typeface="Comic Sans MS"/>
                <a:cs typeface="Comic Sans MS"/>
                <a:sym typeface="Comic Sans MS"/>
              </a:rPr>
              <a:t>This guarantees that the base class’s final member function definition will be used by all base-class objects and by all objects of the base class’s direct and indirect derived classes</a:t>
            </a:r>
            <a:endParaRPr sz="1400">
              <a:latin typeface="Comic Sans MS"/>
              <a:ea typeface="Comic Sans MS"/>
              <a:cs typeface="Comic Sans MS"/>
              <a:sym typeface="Comic Sans MS"/>
            </a:endParaRPr>
          </a:p>
          <a:p>
            <a:pPr marL="1828800" lvl="0" indent="457200" algn="l" rtl="0">
              <a:spcBef>
                <a:spcPts val="1200"/>
              </a:spcBef>
              <a:spcAft>
                <a:spcPts val="0"/>
              </a:spcAft>
              <a:buNone/>
            </a:pPr>
            <a:r>
              <a:rPr lang="en" sz="1400">
                <a:solidFill>
                  <a:srgbClr val="0000FF"/>
                </a:solidFill>
                <a:latin typeface="Comic Sans MS"/>
                <a:ea typeface="Comic Sans MS"/>
                <a:cs typeface="Comic Sans MS"/>
                <a:sym typeface="Comic Sans MS"/>
              </a:rPr>
              <a:t>virtual someFunction( parameters ) final;</a:t>
            </a:r>
            <a:endParaRPr sz="1400">
              <a:solidFill>
                <a:srgbClr val="0000FF"/>
              </a:solidFill>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Also, a class can be declared final, to be prevented from being used it as base class.</a:t>
            </a:r>
            <a:endParaRPr sz="1400">
              <a:latin typeface="Comic Sans MS"/>
              <a:ea typeface="Comic Sans MS"/>
              <a:cs typeface="Comic Sans MS"/>
              <a:sym typeface="Comic Sans MS"/>
            </a:endParaRPr>
          </a:p>
          <a:p>
            <a:pPr marL="1371600" lvl="0" indent="457200" algn="l" rtl="0">
              <a:spcBef>
                <a:spcPts val="1200"/>
              </a:spcBef>
              <a:spcAft>
                <a:spcPts val="0"/>
              </a:spcAft>
              <a:buNone/>
            </a:pPr>
            <a:r>
              <a:rPr lang="en" sz="1400">
                <a:solidFill>
                  <a:srgbClr val="0000FF"/>
                </a:solidFill>
                <a:latin typeface="Comic Sans MS"/>
                <a:ea typeface="Comic Sans MS"/>
                <a:cs typeface="Comic Sans MS"/>
                <a:sym typeface="Comic Sans MS"/>
              </a:rPr>
              <a:t>class MyClass final // this class cannot be a base class</a:t>
            </a:r>
            <a:endParaRPr sz="1400">
              <a:solidFill>
                <a:srgbClr val="0000FF"/>
              </a:solidFill>
              <a:latin typeface="Comic Sans MS"/>
              <a:ea typeface="Comic Sans MS"/>
              <a:cs typeface="Comic Sans MS"/>
              <a:sym typeface="Comic Sans MS"/>
            </a:endParaRPr>
          </a:p>
          <a:p>
            <a:pPr marL="1371600" lvl="0" indent="457200" algn="l" rtl="0">
              <a:spcBef>
                <a:spcPts val="1200"/>
              </a:spcBef>
              <a:spcAft>
                <a:spcPts val="0"/>
              </a:spcAft>
              <a:buNone/>
            </a:pPr>
            <a:r>
              <a:rPr lang="en" sz="1400">
                <a:solidFill>
                  <a:srgbClr val="0000FF"/>
                </a:solidFill>
                <a:latin typeface="Comic Sans MS"/>
                <a:ea typeface="Comic Sans MS"/>
                <a:cs typeface="Comic Sans MS"/>
                <a:sym typeface="Comic Sans MS"/>
              </a:rPr>
              <a:t>{</a:t>
            </a:r>
            <a:endParaRPr sz="1400">
              <a:solidFill>
                <a:srgbClr val="0000FF"/>
              </a:solidFill>
              <a:latin typeface="Comic Sans MS"/>
              <a:ea typeface="Comic Sans MS"/>
              <a:cs typeface="Comic Sans MS"/>
              <a:sym typeface="Comic Sans MS"/>
            </a:endParaRPr>
          </a:p>
          <a:p>
            <a:pPr marL="2286000" lvl="0" indent="457200" algn="l" rtl="0">
              <a:spcBef>
                <a:spcPts val="1200"/>
              </a:spcBef>
              <a:spcAft>
                <a:spcPts val="0"/>
              </a:spcAft>
              <a:buNone/>
            </a:pPr>
            <a:r>
              <a:rPr lang="en" sz="1400">
                <a:solidFill>
                  <a:srgbClr val="0000FF"/>
                </a:solidFill>
                <a:latin typeface="Comic Sans MS"/>
                <a:ea typeface="Comic Sans MS"/>
                <a:cs typeface="Comic Sans MS"/>
                <a:sym typeface="Comic Sans MS"/>
              </a:rPr>
              <a:t>// class body</a:t>
            </a:r>
            <a:endParaRPr sz="1400">
              <a:solidFill>
                <a:srgbClr val="0000FF"/>
              </a:solidFill>
              <a:latin typeface="Comic Sans MS"/>
              <a:ea typeface="Comic Sans MS"/>
              <a:cs typeface="Comic Sans MS"/>
              <a:sym typeface="Comic Sans MS"/>
            </a:endParaRPr>
          </a:p>
          <a:p>
            <a:pPr marL="1371600" lvl="0" indent="457200" algn="l" rtl="0">
              <a:spcBef>
                <a:spcPts val="1200"/>
              </a:spcBef>
              <a:spcAft>
                <a:spcPts val="0"/>
              </a:spcAft>
              <a:buNone/>
            </a:pPr>
            <a:r>
              <a:rPr lang="en" sz="1400">
                <a:solidFill>
                  <a:srgbClr val="0000FF"/>
                </a:solidFill>
                <a:latin typeface="Comic Sans MS"/>
                <a:ea typeface="Comic Sans MS"/>
                <a:cs typeface="Comic Sans MS"/>
                <a:sym typeface="Comic Sans MS"/>
              </a:rPr>
              <a:t>};</a:t>
            </a:r>
            <a:endParaRPr sz="1400">
              <a:solidFill>
                <a:srgbClr val="0000FF"/>
              </a:solidFill>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Attempting to override a final member function or inherit from a final base class results in a compilation error.</a:t>
            </a:r>
            <a:endParaRPr sz="1400">
              <a:latin typeface="Comic Sans MS"/>
              <a:ea typeface="Comic Sans MS"/>
              <a:cs typeface="Comic Sans MS"/>
              <a:sym typeface="Comic Sans MS"/>
            </a:endParaRPr>
          </a:p>
          <a:p>
            <a:pPr marL="1371600" lvl="0" indent="457200" algn="l" rtl="0">
              <a:spcBef>
                <a:spcPts val="1200"/>
              </a:spcBef>
              <a:spcAft>
                <a:spcPts val="0"/>
              </a:spcAft>
              <a:buNone/>
            </a:pPr>
            <a:endParaRPr sz="1400">
              <a:latin typeface="Comic Sans MS"/>
              <a:ea typeface="Comic Sans MS"/>
              <a:cs typeface="Comic Sans MS"/>
              <a:sym typeface="Comic Sans MS"/>
            </a:endParaRPr>
          </a:p>
          <a:p>
            <a:pPr marL="0" lvl="0" indent="0" algn="l" rtl="0">
              <a:spcBef>
                <a:spcPts val="1200"/>
              </a:spcBef>
              <a:spcAft>
                <a:spcPts val="1200"/>
              </a:spcAft>
              <a:buNone/>
            </a:pPr>
            <a:endParaRPr sz="1400">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Classes </a:t>
            </a:r>
            <a:endParaRPr/>
          </a:p>
        </p:txBody>
      </p:sp>
      <p:sp>
        <p:nvSpPr>
          <p:cNvPr id="291" name="Google Shape;291;p47"/>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In some cases, it’s  useful to define classes from which any object cannot be instantiated.</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Such classes are known as abstract classes.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An abstract class is a base class from which other classes can inherit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Abstract classes are incomplete—derived classes must define the “missing pieces” before objects of these classes can be instantiated.</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34327" algn="l" rtl="0">
              <a:spcBef>
                <a:spcPts val="1200"/>
              </a:spcBef>
              <a:spcAft>
                <a:spcPts val="0"/>
              </a:spcAft>
              <a:buSzPct val="100000"/>
              <a:buFont typeface="Comic Sans MS"/>
              <a:buChar char="●"/>
            </a:pPr>
            <a:r>
              <a:rPr lang="en">
                <a:latin typeface="Comic Sans MS"/>
                <a:ea typeface="Comic Sans MS"/>
                <a:cs typeface="Comic Sans MS"/>
                <a:sym typeface="Comic Sans MS"/>
              </a:rPr>
              <a:t>Classes that can be used to instantiate objects are known as “Concrete classes”.</a:t>
            </a:r>
            <a:endParaRPr>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Pure Virtual Functions</a:t>
            </a:r>
            <a:endParaRPr/>
          </a:p>
        </p:txBody>
      </p:sp>
      <p:sp>
        <p:nvSpPr>
          <p:cNvPr id="297" name="Google Shape;297;p48"/>
          <p:cNvSpPr txBox="1">
            <a:spLocks noGrp="1"/>
          </p:cNvSpPr>
          <p:nvPr>
            <p:ph type="body" idx="1"/>
          </p:nvPr>
        </p:nvSpPr>
        <p:spPr>
          <a:xfrm>
            <a:off x="6900" y="544075"/>
            <a:ext cx="9144000" cy="465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Function which is declared, but not implemented.</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Declared by assigning 0 in the declaration.</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 0” on the end of the declaration is supposed to represent the fact that the function has no implementation.</a:t>
            </a:r>
            <a:endParaRPr>
              <a:latin typeface="Comic Sans MS"/>
              <a:ea typeface="Comic Sans MS"/>
              <a:cs typeface="Comic Sans MS"/>
              <a:sym typeface="Comic Sans MS"/>
            </a:endParaRPr>
          </a:p>
        </p:txBody>
      </p:sp>
      <p:sp>
        <p:nvSpPr>
          <p:cNvPr id="298" name="Google Shape;298;p48"/>
          <p:cNvSpPr txBox="1"/>
          <p:nvPr/>
        </p:nvSpPr>
        <p:spPr>
          <a:xfrm>
            <a:off x="1818175" y="1779575"/>
            <a:ext cx="487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mic Sans MS"/>
                <a:ea typeface="Comic Sans MS"/>
                <a:cs typeface="Comic Sans MS"/>
                <a:sym typeface="Comic Sans MS"/>
              </a:rPr>
              <a:t>virtual void Activate() = 0;</a:t>
            </a:r>
            <a:endParaRPr>
              <a:latin typeface="Comic Sans MS"/>
              <a:ea typeface="Comic Sans MS"/>
              <a:cs typeface="Comic Sans MS"/>
              <a:sym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Pure Virtual Functions</a:t>
            </a:r>
            <a:endParaRPr/>
          </a:p>
        </p:txBody>
      </p:sp>
      <p:sp>
        <p:nvSpPr>
          <p:cNvPr id="304" name="Google Shape;304;p49"/>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Pure virtual functions typically do not provide implementations, though they can.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A virtual function has an implementation and gives the derived class the option of overriding the function.</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By contrast, a pure virtual function does not have an implementation and requires the derived class to override the function for that derived class to be concrete;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Otherwise the derived class remains abstract.</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Pure Virtual Function - Use</a:t>
            </a:r>
            <a:endParaRPr/>
          </a:p>
        </p:txBody>
      </p:sp>
      <p:sp>
        <p:nvSpPr>
          <p:cNvPr id="310" name="Google Shape;310;p50"/>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When the base class does not have to have a function implemented.</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All the implementation has to be done by the concrete derived classes.</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In our SpaceObject base class, the function draw() would not be implemented, because there’s no way to draw a generic space object.</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But, a method to draw a specific object can be implemented.</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However, the method name() for Space can be generic, and a default implementation can be provided, declared as virtual, which, the derived class can also override.</a:t>
            </a:r>
            <a:endParaRPr sz="1500">
              <a:latin typeface="Comic Sans MS"/>
              <a:ea typeface="Comic Sans MS"/>
              <a:cs typeface="Comic Sans MS"/>
              <a:sym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Device Drivers and Polymorphism</a:t>
            </a:r>
            <a:endParaRPr/>
          </a:p>
        </p:txBody>
      </p:sp>
      <p:sp>
        <p:nvSpPr>
          <p:cNvPr id="316" name="Google Shape;316;p51"/>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Font typeface="Comic Sans MS"/>
              <a:buChar char="●"/>
            </a:pPr>
            <a:r>
              <a:rPr lang="en">
                <a:latin typeface="Comic Sans MS"/>
                <a:ea typeface="Comic Sans MS"/>
                <a:cs typeface="Comic Sans MS"/>
                <a:sym typeface="Comic Sans MS"/>
              </a:rPr>
              <a:t>Polymorphism is particularly effective for implementing layered software systems.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17182" algn="l" rtl="0">
              <a:spcBef>
                <a:spcPts val="1200"/>
              </a:spcBef>
              <a:spcAft>
                <a:spcPts val="0"/>
              </a:spcAft>
              <a:buSzPct val="100000"/>
              <a:buFont typeface="Comic Sans MS"/>
              <a:buChar char="●"/>
            </a:pPr>
            <a:r>
              <a:rPr lang="en">
                <a:latin typeface="Comic Sans MS"/>
                <a:ea typeface="Comic Sans MS"/>
                <a:cs typeface="Comic Sans MS"/>
                <a:sym typeface="Comic Sans MS"/>
              </a:rPr>
              <a:t>In operating systems, for example, each type of physical device could operate quite differently from the others but the commands to read or write data from and to devices may have a certain uniformity.</a:t>
            </a:r>
            <a:endParaRPr>
              <a:latin typeface="Comic Sans MS"/>
              <a:ea typeface="Comic Sans MS"/>
              <a:cs typeface="Comic Sans MS"/>
              <a:sym typeface="Comic Sans MS"/>
            </a:endParaRPr>
          </a:p>
          <a:p>
            <a:pPr marL="457200" lvl="0" indent="0" algn="l" rtl="0">
              <a:spcBef>
                <a:spcPts val="120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457200" lvl="0" indent="-317182" algn="l" rtl="0">
              <a:spcBef>
                <a:spcPts val="1200"/>
              </a:spcBef>
              <a:spcAft>
                <a:spcPts val="0"/>
              </a:spcAft>
              <a:buSzPct val="100000"/>
              <a:buFont typeface="Comic Sans MS"/>
              <a:buChar char="●"/>
            </a:pPr>
            <a:r>
              <a:rPr lang="en">
                <a:latin typeface="Comic Sans MS"/>
                <a:ea typeface="Comic Sans MS"/>
                <a:cs typeface="Comic Sans MS"/>
                <a:sym typeface="Comic Sans MS"/>
              </a:rPr>
              <a:t>The write message sent to a device-driver object needs to be interpreted specifically in the context of that device driver and how that device driver manipulates devices of a specific type.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17182" algn="l" rtl="0">
              <a:spcBef>
                <a:spcPts val="1200"/>
              </a:spcBef>
              <a:spcAft>
                <a:spcPts val="0"/>
              </a:spcAft>
              <a:buSzPct val="100000"/>
              <a:buFont typeface="Comic Sans MS"/>
              <a:buChar char="●"/>
            </a:pPr>
            <a:r>
              <a:rPr lang="en">
                <a:latin typeface="Comic Sans MS"/>
                <a:ea typeface="Comic Sans MS"/>
                <a:cs typeface="Comic Sans MS"/>
                <a:sym typeface="Comic Sans MS"/>
              </a:rPr>
              <a:t>However, the write call itself really is no different from the write to any other device in the system—place some number of bytes from memory onto that device.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17182" algn="l" rtl="0">
              <a:spcBef>
                <a:spcPts val="1200"/>
              </a:spcBef>
              <a:spcAft>
                <a:spcPts val="0"/>
              </a:spcAft>
              <a:buSzPct val="100000"/>
              <a:buFont typeface="Comic Sans MS"/>
              <a:buChar char="●"/>
            </a:pPr>
            <a:r>
              <a:rPr lang="en">
                <a:latin typeface="Comic Sans MS"/>
                <a:ea typeface="Comic Sans MS"/>
                <a:cs typeface="Comic Sans MS"/>
                <a:sym typeface="Comic Sans MS"/>
              </a:rPr>
              <a:t>An object-oriented operating system could use an </a:t>
            </a:r>
            <a:r>
              <a:rPr lang="en" b="1" i="1">
                <a:latin typeface="Comic Sans MS"/>
                <a:ea typeface="Comic Sans MS"/>
                <a:cs typeface="Comic Sans MS"/>
                <a:sym typeface="Comic Sans MS"/>
              </a:rPr>
              <a:t>abstract base class</a:t>
            </a:r>
            <a:r>
              <a:rPr lang="en">
                <a:latin typeface="Comic Sans MS"/>
                <a:ea typeface="Comic Sans MS"/>
                <a:cs typeface="Comic Sans MS"/>
                <a:sym typeface="Comic Sans MS"/>
              </a:rPr>
              <a:t> to provide an interface appropriate for all device drivers</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900" y="105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Polymorphism</a:t>
            </a:r>
            <a:endParaRPr/>
          </a:p>
        </p:txBody>
      </p:sp>
      <p:sp>
        <p:nvSpPr>
          <p:cNvPr id="104" name="Google Shape;104;p16"/>
          <p:cNvSpPr txBox="1">
            <a:spLocks noGrp="1"/>
          </p:cNvSpPr>
          <p:nvPr>
            <p:ph type="body" idx="1"/>
          </p:nvPr>
        </p:nvSpPr>
        <p:spPr>
          <a:xfrm>
            <a:off x="6900" y="713000"/>
            <a:ext cx="9212700" cy="42195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It is easier to add new classes, without modifying general portions of the program, as long as these new classes are part of the inheritance hierarchy that program processes generally.</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Only those part of the program needs to be altered to accommodate new classes, which requires direct knowledge of new classes being added to the hierarchy.</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E.g. Tortoise class that inherits from class Animal can be created by writing only the code for Tortise class and part of simulation that instantiate Tortoise Object.</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There’s no need to alter the simulation which processes Animal class.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Device Drivers and Polymorphism</a:t>
            </a:r>
            <a:endParaRPr/>
          </a:p>
        </p:txBody>
      </p:sp>
      <p:sp>
        <p:nvSpPr>
          <p:cNvPr id="322" name="Google Shape;322;p52"/>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Font typeface="Comic Sans MS"/>
              <a:buChar char="●"/>
            </a:pPr>
            <a:r>
              <a:rPr lang="en">
                <a:latin typeface="Comic Sans MS"/>
                <a:ea typeface="Comic Sans MS"/>
                <a:cs typeface="Comic Sans MS"/>
                <a:sym typeface="Comic Sans MS"/>
              </a:rPr>
              <a:t>Through inheritance from that abstract base class, derived classes are formed that all operate similarly.</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The capabilities (i.e., the public functions) offered by the device drivers are provided as pure virtual functions in the abstract base class.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The implementations of these pure virtual functions are provided in the derived classes that correspond to the specific types of device drivers.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This architecture also allows new devices to be added to a system easily.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The user can just plug in the device and install its new device driver.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The operating system “talks” to this new device through its device driver, which has the same public member functions as all other device drivers—those defined in the device driver abstract base class</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fields and Switch Statements</a:t>
            </a:r>
            <a:endParaRPr/>
          </a:p>
        </p:txBody>
      </p:sp>
      <p:sp>
        <p:nvSpPr>
          <p:cNvPr id="328" name="Google Shape;328;p53"/>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Type of an object can be determined by  using a switch statement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Allows us to distinguish among object types, then invoke an appropriate action for a particular object.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For example, in a hierarchy of shapes in which each shape object has a shapeType attribute, a switch statement could check the object’s shapeType to determine which print function to call</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Fields and Switch Logic Problems</a:t>
            </a:r>
            <a:endParaRPr/>
          </a:p>
        </p:txBody>
      </p:sp>
      <p:sp>
        <p:nvSpPr>
          <p:cNvPr id="334" name="Google Shape;334;p54"/>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Font typeface="Comic Sans MS"/>
              <a:buChar char="●"/>
            </a:pPr>
            <a:r>
              <a:rPr lang="en">
                <a:latin typeface="Comic Sans MS"/>
                <a:ea typeface="Comic Sans MS"/>
                <a:cs typeface="Comic Sans MS"/>
                <a:sym typeface="Comic Sans MS"/>
              </a:rPr>
              <a:t>switch logic exposes programs to a variety of potential problems.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For example, you might forget to include a type test when one is warranted, or might forget to test all possible cases in a switch statement.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When modifying a switch-based system by adding new types, you might forget to insert the new cases in all relevant switch statements.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Every addition or deletion of a class requires the modification of every switch statement in the system; </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Tracking these statements down can be time consuming and error prone.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08610" algn="l" rtl="0">
              <a:spcBef>
                <a:spcPts val="1200"/>
              </a:spcBef>
              <a:spcAft>
                <a:spcPts val="0"/>
              </a:spcAft>
              <a:buSzPct val="100000"/>
              <a:buFont typeface="Comic Sans MS"/>
              <a:buChar char="●"/>
            </a:pPr>
            <a:r>
              <a:rPr lang="en">
                <a:latin typeface="Comic Sans MS"/>
                <a:ea typeface="Comic Sans MS"/>
                <a:cs typeface="Comic Sans MS"/>
                <a:sym typeface="Comic Sans MS"/>
              </a:rPr>
              <a:t>Polymorphism eliminates this method to determine the type of objects, using switch statements.</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Fill in the Blanks</a:t>
            </a:r>
            <a:endParaRPr/>
          </a:p>
        </p:txBody>
      </p:sp>
      <p:sp>
        <p:nvSpPr>
          <p:cNvPr id="340" name="Google Shape;340;p55"/>
          <p:cNvSpPr txBox="1">
            <a:spLocks noGrp="1"/>
          </p:cNvSpPr>
          <p:nvPr>
            <p:ph type="body" idx="1"/>
          </p:nvPr>
        </p:nvSpPr>
        <p:spPr>
          <a:xfrm>
            <a:off x="6900" y="544075"/>
            <a:ext cx="9144000" cy="459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Treating a base-class object as a(n) ___________ can cause errors.</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Polymorphism helps eliminate __________ logic.</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If a class contains at least one pure virtual function, it’s a(n) _________ class.</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Classes from which objects can be instantiated are called ________ classes.</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Operator __________ can be used to downcast base-class pointers safely.</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Operator typeid returns a reference to a(n) ________ object.</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____________ involves using a base-class pointer or reference to invoke virtual functions on base-class and derived-class objects.</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Overridable functions are declared using _________ keyword .</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AutoNum type="alphaLcParenR"/>
            </a:pPr>
            <a:r>
              <a:rPr lang="en" dirty="0">
                <a:latin typeface="Comic Sans MS"/>
                <a:ea typeface="Comic Sans MS"/>
                <a:cs typeface="Comic Sans MS"/>
                <a:sym typeface="Comic Sans MS"/>
              </a:rPr>
              <a:t>Casting a base-class pointer to a derived-class pointer is called ________</a:t>
            </a:r>
            <a:endParaRPr dirty="0">
              <a:latin typeface="Comic Sans MS"/>
              <a:ea typeface="Comic Sans MS"/>
              <a:cs typeface="Comic Sans MS"/>
              <a:sym typeface="Comic Sans MS"/>
            </a:endParaRPr>
          </a:p>
          <a:p>
            <a:pPr marL="0" lvl="0" indent="0" algn="l" rtl="0">
              <a:spcBef>
                <a:spcPts val="1200"/>
              </a:spcBef>
              <a:spcAft>
                <a:spcPts val="1200"/>
              </a:spcAft>
              <a:buNone/>
            </a:pPr>
            <a:endParaRPr dirty="0">
              <a:latin typeface="Comic Sans MS"/>
              <a:ea typeface="Comic Sans MS"/>
              <a:cs typeface="Comic Sans MS"/>
              <a:sym typeface="Comic Sans MS"/>
            </a:endParaRPr>
          </a:p>
        </p:txBody>
      </p:sp>
      <p:sp>
        <p:nvSpPr>
          <p:cNvPr id="341" name="Google Shape;341;p55"/>
          <p:cNvSpPr txBox="1"/>
          <p:nvPr/>
        </p:nvSpPr>
        <p:spPr>
          <a:xfrm>
            <a:off x="141674" y="3901225"/>
            <a:ext cx="9143999"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Answers</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a) derived-class object. 			d) concrete.            		g) Polymorphism</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b) switch.               				e) dynamic_cast.        		h) virtual. </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c) abstract.             				f) type_info.          		 i) downcasting.</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ic Sans MS"/>
                <a:ea typeface="Comic Sans MS"/>
                <a:cs typeface="Comic Sans MS"/>
                <a:sym typeface="Comic Sans MS"/>
              </a:rPr>
              <a:t>State whether each of the following is true or false. If false, explain why.</a:t>
            </a:r>
            <a:endParaRPr sz="2000">
              <a:latin typeface="Comic Sans MS"/>
              <a:ea typeface="Comic Sans MS"/>
              <a:cs typeface="Comic Sans MS"/>
              <a:sym typeface="Comic Sans MS"/>
            </a:endParaRPr>
          </a:p>
        </p:txBody>
      </p:sp>
      <p:sp>
        <p:nvSpPr>
          <p:cNvPr id="347" name="Google Shape;347;p56"/>
          <p:cNvSpPr txBox="1">
            <a:spLocks noGrp="1"/>
          </p:cNvSpPr>
          <p:nvPr>
            <p:ph type="body" idx="1"/>
          </p:nvPr>
        </p:nvSpPr>
        <p:spPr>
          <a:xfrm>
            <a:off x="6900" y="848875"/>
            <a:ext cx="9144000" cy="42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a) All virtual functions in an abstract base class must be declared as pure virtual functions.</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b) Referring to a derived-class object with a base-class handle is dangerous.</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c) A class is made abstract by declaring that class virtual.</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d) If a base class declares a pure virtual function, a derived class must implement that function to become a concrete class.</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e) Polymorphic programming can eliminate the need for switch logic.</a:t>
            </a: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Exercises</a:t>
            </a:r>
            <a:endParaRPr/>
          </a:p>
        </p:txBody>
      </p:sp>
      <p:sp>
        <p:nvSpPr>
          <p:cNvPr id="353" name="Google Shape;353;p57"/>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
              <a:t>How is it that polymorphism enables you to program “in the general” rather than “in the specific”? Discuss the key advantages of programming “in the general.”</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AutoNum type="arabicPeriod"/>
            </a:pPr>
            <a:r>
              <a:rPr lang="en"/>
              <a:t>Discuss the problems of programming with switch logic. Explain why polymorphism can be an effective alternative to using switch logic.</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AutoNum type="arabicPeriod"/>
            </a:pPr>
            <a:r>
              <a:rPr lang="en"/>
              <a:t>Distinguish between inheriting interface and inheriting implementation. How do inheritance hierarchies designed for inheriting interface differ from those designed for inheriting implementation?</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AutoNum type="arabicPeriod"/>
            </a:pPr>
            <a:r>
              <a:rPr lang="en"/>
              <a:t>What are virtual functions? Describe a circumstance in which virtual functions would be appropriate.</a:t>
            </a:r>
            <a:endParaRPr/>
          </a:p>
          <a:p>
            <a:pPr marL="457200" lvl="0" indent="0" algn="l" rtl="0">
              <a:spcBef>
                <a:spcPts val="1200"/>
              </a:spcBef>
              <a:spcAft>
                <a:spcPts val="12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Exercises</a:t>
            </a:r>
            <a:endParaRPr/>
          </a:p>
        </p:txBody>
      </p:sp>
      <p:sp>
        <p:nvSpPr>
          <p:cNvPr id="359" name="Google Shape;359;p58"/>
          <p:cNvSpPr txBox="1">
            <a:spLocks noGrp="1"/>
          </p:cNvSpPr>
          <p:nvPr>
            <p:ph type="body" idx="1"/>
          </p:nvPr>
        </p:nvSpPr>
        <p:spPr>
          <a:xfrm>
            <a:off x="6900" y="620275"/>
            <a:ext cx="9144000" cy="45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5. Distinguish between static binding and dynamic binding. Explain the use of virtual  functions and the vtable in dynamic binding.</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6. Distinguish between virtual functions and pure virtual functions.</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7. How does polymorphism promote extensibility?</a:t>
            </a: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8. You’ve been asked to develop a flight simulator that will have elaborate graphical outputs. Explain why polymorphic programming could be especially effective for a problem of this nature.</a:t>
            </a: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Assignment</a:t>
            </a:r>
            <a:endParaRPr/>
          </a:p>
        </p:txBody>
      </p:sp>
      <p:sp>
        <p:nvSpPr>
          <p:cNvPr id="365" name="Google Shape;365;p5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Refer Dietel and Dietel Case Study:  Payroll System Using Polymorphism, Exercise 12.14 and Exercise 12.15</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Polymorphic Video Game - Space War</a:t>
            </a:r>
            <a:endParaRPr/>
          </a:p>
        </p:txBody>
      </p:sp>
      <p:sp>
        <p:nvSpPr>
          <p:cNvPr id="110" name="Google Shape;110;p17"/>
          <p:cNvSpPr txBox="1">
            <a:spLocks noGrp="1"/>
          </p:cNvSpPr>
          <p:nvPr>
            <p:ph type="body" idx="1"/>
          </p:nvPr>
        </p:nvSpPr>
        <p:spPr>
          <a:xfrm>
            <a:off x="6900" y="696475"/>
            <a:ext cx="9144000" cy="4249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Video Game manipulates object of different types- e.g. Martia, Venutian, Plutonian, Spaceship, LaserBeam.</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Each of the classes inherits from common base class, named </a:t>
            </a:r>
            <a:r>
              <a:rPr lang="en">
                <a:solidFill>
                  <a:srgbClr val="0000FF"/>
                </a:solidFill>
                <a:latin typeface="Comic Sans MS"/>
                <a:ea typeface="Comic Sans MS"/>
                <a:cs typeface="Comic Sans MS"/>
                <a:sym typeface="Comic Sans MS"/>
              </a:rPr>
              <a:t>SpaceObject</a:t>
            </a:r>
            <a:r>
              <a:rPr lang="en">
                <a:latin typeface="Comic Sans MS"/>
                <a:ea typeface="Comic Sans MS"/>
                <a:cs typeface="Comic Sans MS"/>
                <a:sym typeface="Comic Sans MS"/>
              </a:rPr>
              <a:t>, containing member function </a:t>
            </a:r>
            <a:r>
              <a:rPr lang="en">
                <a:solidFill>
                  <a:srgbClr val="0000FF"/>
                </a:solidFill>
                <a:latin typeface="Comic Sans MS"/>
                <a:ea typeface="Comic Sans MS"/>
                <a:cs typeface="Comic Sans MS"/>
                <a:sym typeface="Comic Sans MS"/>
              </a:rPr>
              <a:t>draw</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Each derived class implements this function, appropriate for that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ScreenManager program  maintains a container to hold SpaceObject pointers to objects of the various classes.</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Polymorphic Video Game - Space War</a:t>
            </a:r>
            <a:endParaRPr/>
          </a:p>
          <a:p>
            <a:pPr marL="0" lvl="0" indent="0" algn="l" rtl="0">
              <a:spcBef>
                <a:spcPts val="0"/>
              </a:spcBef>
              <a:spcAft>
                <a:spcPts val="0"/>
              </a:spcAft>
              <a:buNone/>
            </a:pPr>
            <a:endParaRPr/>
          </a:p>
        </p:txBody>
      </p:sp>
      <p:sp>
        <p:nvSpPr>
          <p:cNvPr id="116" name="Google Shape;116;p18"/>
          <p:cNvSpPr txBox="1">
            <a:spLocks noGrp="1"/>
          </p:cNvSpPr>
          <p:nvPr>
            <p:ph type="body" idx="1"/>
          </p:nvPr>
        </p:nvSpPr>
        <p:spPr>
          <a:xfrm>
            <a:off x="6900" y="696475"/>
            <a:ext cx="9144000" cy="4236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To refresh the screen, screen manager periodically sends each object the same message- namely, draw, to which  objects would  responds in a different way.</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A Martian object would draw itself in red, with appropriate number of antennae.</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SpaceShip object would draw itself a Silver Flying Saucer.</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Laser Beam object would draw itself as a bright, red beam, across the screen.</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Same message sent to different objects, produced many form of results- therefore the term </a:t>
            </a:r>
            <a:r>
              <a:rPr lang="en" sz="1500">
                <a:solidFill>
                  <a:srgbClr val="0000FF"/>
                </a:solidFill>
                <a:latin typeface="Comic Sans MS"/>
                <a:ea typeface="Comic Sans MS"/>
                <a:cs typeface="Comic Sans MS"/>
                <a:sym typeface="Comic Sans MS"/>
              </a:rPr>
              <a:t>polymorphism</a:t>
            </a:r>
            <a:r>
              <a:rPr lang="en" sz="1500">
                <a:latin typeface="Comic Sans MS"/>
                <a:ea typeface="Comic Sans MS"/>
                <a:cs typeface="Comic Sans MS"/>
                <a:sym typeface="Comic Sans MS"/>
              </a:rPr>
              <a:t>.</a:t>
            </a:r>
            <a:endParaRPr sz="15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93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Polymorphic Video Game - Space War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9"/>
          <p:cNvSpPr txBox="1">
            <a:spLocks noGrp="1"/>
          </p:cNvSpPr>
          <p:nvPr>
            <p:ph type="body" idx="1"/>
          </p:nvPr>
        </p:nvSpPr>
        <p:spPr>
          <a:xfrm>
            <a:off x="6900" y="620275"/>
            <a:ext cx="9144000" cy="424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Polymorphic screen manager facilitates adding new classes to a system with minimal modifications to the code.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E.g. If we are going to add objects of class Mercurian to our video game.</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This class inherits from SpaceObject, but with it’s own definition of member function draw.</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Example:Polymorphic Video Game-Space War</a:t>
            </a:r>
            <a:endParaRPr/>
          </a:p>
        </p:txBody>
      </p:sp>
      <p:sp>
        <p:nvSpPr>
          <p:cNvPr id="128" name="Google Shape;128;p20"/>
          <p:cNvSpPr txBox="1">
            <a:spLocks noGrp="1"/>
          </p:cNvSpPr>
          <p:nvPr>
            <p:ph type="body" idx="1"/>
          </p:nvPr>
        </p:nvSpPr>
        <p:spPr>
          <a:xfrm>
            <a:off x="6900" y="620275"/>
            <a:ext cx="9144000" cy="425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When container encounters pointer to objects of class Mercurian,there is no need to modify the code for the screen manager.</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screen manager invokes member function draw on every object in the container, regardless of the object’s type, and the new class Mercurian gets simply “pugged in”.</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Therefore, without modifying the class, we can use polymorphism to accommodate additional class, including those, which was not even envisioned by the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900" y="-47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RelationShip Among Objects in an Inheritance Hierarchy</a:t>
            </a:r>
            <a:endParaRPr/>
          </a:p>
        </p:txBody>
      </p:sp>
      <p:sp>
        <p:nvSpPr>
          <p:cNvPr id="134" name="Google Shape;134;p21"/>
          <p:cNvSpPr txBox="1">
            <a:spLocks noGrp="1"/>
          </p:cNvSpPr>
          <p:nvPr>
            <p:ph type="body" idx="1"/>
          </p:nvPr>
        </p:nvSpPr>
        <p:spPr>
          <a:xfrm>
            <a:off x="6900" y="925075"/>
            <a:ext cx="9144000" cy="4140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a:p>
          <a:p>
            <a:pPr marL="457200" lvl="0" indent="0" algn="l" rtl="0">
              <a:spcBef>
                <a:spcPts val="1200"/>
              </a:spcBef>
              <a:spcAft>
                <a:spcPts val="0"/>
              </a:spcAft>
              <a:buNone/>
            </a:pPr>
            <a:r>
              <a:rPr lang="en" sz="1400"/>
              <a:t>Key Concept to Rememeber: </a:t>
            </a:r>
            <a:r>
              <a:rPr lang="en" sz="1400" i="1">
                <a:latin typeface="Comic Sans MS"/>
                <a:ea typeface="Comic Sans MS"/>
                <a:cs typeface="Comic Sans MS"/>
                <a:sym typeface="Comic Sans MS"/>
              </a:rPr>
              <a:t> </a:t>
            </a:r>
            <a:r>
              <a:rPr lang="en" sz="1400" i="1">
                <a:solidFill>
                  <a:srgbClr val="0000FF"/>
                </a:solidFill>
                <a:latin typeface="Comic Sans MS"/>
                <a:ea typeface="Comic Sans MS"/>
                <a:cs typeface="Comic Sans MS"/>
                <a:sym typeface="Comic Sans MS"/>
              </a:rPr>
              <a:t>With public inheritance, an object of a derived class can be treated as an object of it’s base class:</a:t>
            </a:r>
            <a:endParaRPr sz="1400" i="1">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sz="1400" i="1">
              <a:solidFill>
                <a:srgbClr val="0000FF"/>
              </a:solidFill>
              <a:latin typeface="Comic Sans MS"/>
              <a:ea typeface="Comic Sans MS"/>
              <a:cs typeface="Comic Sans MS"/>
              <a:sym typeface="Comic Sans MS"/>
            </a:endParaRPr>
          </a:p>
          <a:p>
            <a:pPr marL="457200" lvl="0" indent="-317500" algn="l" rtl="0">
              <a:spcBef>
                <a:spcPts val="1200"/>
              </a:spcBef>
              <a:spcAft>
                <a:spcPts val="0"/>
              </a:spcAft>
              <a:buClr>
                <a:srgbClr val="000000"/>
              </a:buClr>
              <a:buSzPts val="1400"/>
              <a:buFont typeface="Comic Sans MS"/>
              <a:buChar char="●"/>
            </a:pPr>
            <a:r>
              <a:rPr lang="en" sz="1400">
                <a:solidFill>
                  <a:srgbClr val="000000"/>
                </a:solidFill>
                <a:latin typeface="Comic Sans MS"/>
                <a:ea typeface="Comic Sans MS"/>
                <a:cs typeface="Comic Sans MS"/>
                <a:sym typeface="Comic Sans MS"/>
              </a:rPr>
              <a:t>Allows for various interesting manipulations.</a:t>
            </a:r>
            <a:endParaRPr sz="1400">
              <a:solidFill>
                <a:srgbClr val="000000"/>
              </a:solidFill>
              <a:latin typeface="Comic Sans MS"/>
              <a:ea typeface="Comic Sans MS"/>
              <a:cs typeface="Comic Sans MS"/>
              <a:sym typeface="Comic Sans MS"/>
            </a:endParaRPr>
          </a:p>
          <a:p>
            <a:pPr marL="457200" lvl="0" indent="-317500" algn="l" rtl="0">
              <a:spcBef>
                <a:spcPts val="0"/>
              </a:spcBef>
              <a:spcAft>
                <a:spcPts val="0"/>
              </a:spcAft>
              <a:buClr>
                <a:srgbClr val="000000"/>
              </a:buClr>
              <a:buSzPts val="1400"/>
              <a:buFont typeface="Comic Sans MS"/>
              <a:buChar char="●"/>
            </a:pPr>
            <a:r>
              <a:rPr lang="en" sz="1400">
                <a:solidFill>
                  <a:srgbClr val="000000"/>
                </a:solidFill>
                <a:latin typeface="Comic Sans MS"/>
                <a:ea typeface="Comic Sans MS"/>
                <a:cs typeface="Comic Sans MS"/>
                <a:sym typeface="Comic Sans MS"/>
              </a:rPr>
              <a:t>E.g. a program can create an array of base-class pointers that point to objects of many derived-class types</a:t>
            </a:r>
            <a:endParaRPr sz="1400">
              <a:solidFill>
                <a:srgbClr val="000000"/>
              </a:solidFill>
              <a:latin typeface="Comic Sans MS"/>
              <a:ea typeface="Comic Sans MS"/>
              <a:cs typeface="Comic Sans MS"/>
              <a:sym typeface="Comic Sans MS"/>
            </a:endParaRPr>
          </a:p>
          <a:p>
            <a:pPr marL="457200" lvl="0" indent="-317500" algn="l" rtl="0">
              <a:spcBef>
                <a:spcPts val="0"/>
              </a:spcBef>
              <a:spcAft>
                <a:spcPts val="0"/>
              </a:spcAft>
              <a:buClr>
                <a:srgbClr val="000000"/>
              </a:buClr>
              <a:buSzPts val="1400"/>
              <a:buFont typeface="Comic Sans MS"/>
              <a:buChar char="●"/>
            </a:pPr>
            <a:r>
              <a:rPr lang="en" sz="1400">
                <a:solidFill>
                  <a:srgbClr val="000000"/>
                </a:solidFill>
                <a:latin typeface="Comic Sans MS"/>
                <a:ea typeface="Comic Sans MS"/>
                <a:cs typeface="Comic Sans MS"/>
                <a:sym typeface="Comic Sans MS"/>
              </a:rPr>
              <a:t>Despite the fact that derived-class objects would be of different types, compiler would allow this because each derived class object is an object of it’s base class.</a:t>
            </a:r>
            <a:endParaRPr sz="1400">
              <a:solidFill>
                <a:srgbClr val="000000"/>
              </a:solidFill>
              <a:latin typeface="Comic Sans MS"/>
              <a:ea typeface="Comic Sans MS"/>
              <a:cs typeface="Comic Sans MS"/>
              <a:sym typeface="Comic Sans MS"/>
            </a:endParaRPr>
          </a:p>
          <a:p>
            <a:pPr marL="457200" lvl="0" indent="-317500" algn="l" rtl="0">
              <a:spcBef>
                <a:spcPts val="0"/>
              </a:spcBef>
              <a:spcAft>
                <a:spcPts val="0"/>
              </a:spcAft>
              <a:buClr>
                <a:srgbClr val="0000FF"/>
              </a:buClr>
              <a:buSzPts val="1400"/>
              <a:buFont typeface="Comic Sans MS"/>
              <a:buChar char="●"/>
            </a:pPr>
            <a:r>
              <a:rPr lang="en" sz="1400" i="1">
                <a:solidFill>
                  <a:srgbClr val="0000FF"/>
                </a:solidFill>
                <a:latin typeface="Comic Sans MS"/>
                <a:ea typeface="Comic Sans MS"/>
                <a:cs typeface="Comic Sans MS"/>
                <a:sym typeface="Comic Sans MS"/>
              </a:rPr>
              <a:t>But, a base class object cannot be treated as an object of it’s derived class.</a:t>
            </a:r>
            <a:endParaRPr sz="1400" i="1">
              <a:solidFill>
                <a:srgbClr val="0000FF"/>
              </a:solidFill>
              <a:latin typeface="Comic Sans MS"/>
              <a:ea typeface="Comic Sans MS"/>
              <a:cs typeface="Comic Sans MS"/>
              <a:sym typeface="Comic Sans MS"/>
            </a:endParaRPr>
          </a:p>
          <a:p>
            <a:pPr marL="457200" lvl="0" indent="-317500" algn="l" rtl="0">
              <a:spcBef>
                <a:spcPts val="0"/>
              </a:spcBef>
              <a:spcAft>
                <a:spcPts val="0"/>
              </a:spcAft>
              <a:buClr>
                <a:srgbClr val="0000FF"/>
              </a:buClr>
              <a:buSzPts val="1400"/>
              <a:buFont typeface="Comic Sans MS"/>
              <a:buChar char="●"/>
            </a:pPr>
            <a:r>
              <a:rPr lang="en" sz="1400" i="1">
                <a:solidFill>
                  <a:srgbClr val="0000FF"/>
                </a:solidFill>
                <a:latin typeface="Comic Sans MS"/>
                <a:ea typeface="Comic Sans MS"/>
                <a:cs typeface="Comic Sans MS"/>
                <a:sym typeface="Comic Sans MS"/>
              </a:rPr>
              <a:t>The is-a relationship applies only from a derived class to its direct and indirect  base classes.</a:t>
            </a:r>
            <a:endParaRPr sz="1400" i="1">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sz="140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4004</Words>
  <Application>Microsoft Office PowerPoint</Application>
  <PresentationFormat>On-screen Show (16:9)</PresentationFormat>
  <Paragraphs>378</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Comic Sans MS</vt:lpstr>
      <vt:lpstr>Arial</vt:lpstr>
      <vt:lpstr>Roboto</vt:lpstr>
      <vt:lpstr>Geometric</vt:lpstr>
      <vt:lpstr>Introduction to Polymorphism</vt:lpstr>
      <vt:lpstr>Agenda</vt:lpstr>
      <vt:lpstr>Introduction to Polymorphism</vt:lpstr>
      <vt:lpstr>Introduction to Polymorphism</vt:lpstr>
      <vt:lpstr>Example: Polymorphic Video Game - Space War</vt:lpstr>
      <vt:lpstr>Example: Polymorphic Video Game - Space War </vt:lpstr>
      <vt:lpstr>Example: Polymorphic Video Game - Space War  </vt:lpstr>
      <vt:lpstr>Example:Polymorphic Video Game-Space War</vt:lpstr>
      <vt:lpstr>RelationShip Among Objects in an Inheritance Hierarchy</vt:lpstr>
      <vt:lpstr>Invoking Base Class functions from Derived Class Object</vt:lpstr>
      <vt:lpstr>Invoking Base Class functions from Derived Class Object</vt:lpstr>
      <vt:lpstr>Different Pointers for Different Objects</vt:lpstr>
      <vt:lpstr>Aiming Base Class Pointer at Derived Object</vt:lpstr>
      <vt:lpstr>Aiming Derived-Class Pointers at Base-Class Objects</vt:lpstr>
      <vt:lpstr>Aiming Derived Class Pointers at Base Class Objects</vt:lpstr>
      <vt:lpstr>Derived-Class Member-Function Calls via Base-Class Pointers</vt:lpstr>
      <vt:lpstr>Downcasting</vt:lpstr>
      <vt:lpstr>Virtual Functions</vt:lpstr>
      <vt:lpstr>Rules for Virtual Functions</vt:lpstr>
      <vt:lpstr>Concept of Binding</vt:lpstr>
      <vt:lpstr>Types of Binding - Early Binding</vt:lpstr>
      <vt:lpstr>Types of Binding - Late binding</vt:lpstr>
      <vt:lpstr>Why Virtual Functions are useful?</vt:lpstr>
      <vt:lpstr>Declaring Virtual Function</vt:lpstr>
      <vt:lpstr>Declaring Virtual Function</vt:lpstr>
      <vt:lpstr>Declaring Virtual Function</vt:lpstr>
      <vt:lpstr>Invoking Virtual Function through a Base Class Pointer</vt:lpstr>
      <vt:lpstr>Invoking Virtual Function through an Object’s Name</vt:lpstr>
      <vt:lpstr>Virtual Functions in CommissionEmployee Class Hierarchy</vt:lpstr>
      <vt:lpstr>Virtual Functions in CommissionEmployee Class Hierarchy </vt:lpstr>
      <vt:lpstr>Virtual Functions in CommissionEmployee Class Hierarchy</vt:lpstr>
      <vt:lpstr>Virtual Destructors</vt:lpstr>
      <vt:lpstr>Virtual Destructor - Hierarchy</vt:lpstr>
      <vt:lpstr>C++ 11: final keyword</vt:lpstr>
      <vt:lpstr>Abstract Classes </vt:lpstr>
      <vt:lpstr>Pure Virtual Functions</vt:lpstr>
      <vt:lpstr>Pure Virtual Functions</vt:lpstr>
      <vt:lpstr>Pure Virtual Function - Use</vt:lpstr>
      <vt:lpstr>Device Drivers and Polymorphism</vt:lpstr>
      <vt:lpstr>Device Drivers and Polymorphism</vt:lpstr>
      <vt:lpstr>Type fields and Switch Statements</vt:lpstr>
      <vt:lpstr>Type Fields and Switch Logic Problems</vt:lpstr>
      <vt:lpstr>Fill in the Blanks</vt:lpstr>
      <vt:lpstr>State whether each of the following is true or false. If false, explain why.</vt:lpstr>
      <vt:lpstr>Exercises</vt:lpstr>
      <vt:lpstr>Exercises</vt:lpstr>
      <vt:lpstr>Implementation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Polymorphism</dc:title>
  <cp:lastModifiedBy>Radhakrishna Lambu</cp:lastModifiedBy>
  <cp:revision>3</cp:revision>
  <dcterms:modified xsi:type="dcterms:W3CDTF">2023-04-26T07:13:35Z</dcterms:modified>
</cp:coreProperties>
</file>