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omic Sans MS" panose="030F0702030302020204" pitchFamily="66"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BF2281-C3F1-4E5A-824E-7E078A23F35F}">
  <a:tblStyle styleId="{C8BF2281-C3F1-4E5A-824E-7E078A23F3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2ea83fb2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2ea83fb2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2ea83fb2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2ea83fb2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2ea83fb2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2ea83fb2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2ea83fb2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2ea83fb2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2f1e446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2f1e446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2f1e446c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2f1e446c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2f1e446c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2f1e446c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32f1e446c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32f1e446c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2f1e446c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32f1e446c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2f1e446c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32f1e446c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2ea83fb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2ea83fb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2f1e446c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2f1e446c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32f1e446c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32f1e446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2f1e446c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2f1e446c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2f1e446c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2f1e446c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32f1e446c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32f1e446c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2f1e446c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2f1e446c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2ea83fb2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2ea83fb2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32ea83fb2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32ea83fb2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2ea83fb2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2ea83fb2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2ea83fb2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2ea83fb2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2ea83fb2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2ea83fb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2ea83fb2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32ea83fb2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2ea83fb2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2ea83fb2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1500" y="226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Standard Template Library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Container Function</a:t>
            </a:r>
            <a:endParaRPr/>
          </a:p>
        </p:txBody>
      </p:sp>
      <p:sp>
        <p:nvSpPr>
          <p:cNvPr id="140" name="Google Shape;140;p22"/>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table below describes the functions which are common for all the containers</a:t>
            </a:r>
            <a:endParaRPr/>
          </a:p>
        </p:txBody>
      </p:sp>
      <p:graphicFrame>
        <p:nvGraphicFramePr>
          <p:cNvPr id="141" name="Google Shape;141;p22"/>
          <p:cNvGraphicFramePr/>
          <p:nvPr/>
        </p:nvGraphicFramePr>
        <p:xfrm>
          <a:off x="114300" y="933450"/>
          <a:ext cx="3000000" cy="3000000"/>
        </p:xfrm>
        <a:graphic>
          <a:graphicData uri="http://schemas.openxmlformats.org/drawingml/2006/table">
            <a:tbl>
              <a:tblPr>
                <a:noFill/>
                <a:tableStyleId>{C8BF2281-C3F1-4E5A-824E-7E078A23F35F}</a:tableStyleId>
              </a:tblPr>
              <a:tblGrid>
                <a:gridCol w="3619500">
                  <a:extLst>
                    <a:ext uri="{9D8B030D-6E8A-4147-A177-3AD203B41FA5}">
                      <a16:colId xmlns:a16="http://schemas.microsoft.com/office/drawing/2014/main" val="20000"/>
                    </a:ext>
                  </a:extLst>
                </a:gridCol>
                <a:gridCol w="46765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Member Function</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t>default constructor </a:t>
                      </a:r>
                      <a:endParaRPr sz="1200"/>
                    </a:p>
                  </a:txBody>
                  <a:tcPr marL="91425" marR="91425" marT="91425" marB="91425"/>
                </a:tc>
                <a:tc>
                  <a:txBody>
                    <a:bodyPr/>
                    <a:lstStyle/>
                    <a:p>
                      <a:pPr marL="457200" lvl="0" indent="-304800" algn="l" rtl="0">
                        <a:spcBef>
                          <a:spcPts val="0"/>
                        </a:spcBef>
                        <a:spcAft>
                          <a:spcPts val="0"/>
                        </a:spcAft>
                        <a:buSzPts val="1200"/>
                        <a:buChar char="●"/>
                      </a:pPr>
                      <a:r>
                        <a:rPr lang="en" sz="1200"/>
                        <a:t>A constructor that initializes an empty container. </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Normally, each container has several constructors that provide different ways to initialize the container.</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t>copy constructor</a:t>
                      </a:r>
                      <a:endParaRPr sz="1200"/>
                    </a:p>
                    <a:p>
                      <a:pPr marL="457200" lvl="0" indent="-228600" algn="l" rtl="0">
                        <a:spcBef>
                          <a:spcPts val="0"/>
                        </a:spcBef>
                        <a:spcAft>
                          <a:spcPts val="0"/>
                        </a:spcAft>
                        <a:buNone/>
                      </a:pPr>
                      <a:endParaRPr sz="1200"/>
                    </a:p>
                  </a:txBody>
                  <a:tcPr marL="91425" marR="91425" marT="91425" marB="91425"/>
                </a:tc>
                <a:tc>
                  <a:txBody>
                    <a:bodyPr/>
                    <a:lstStyle/>
                    <a:p>
                      <a:pPr marL="457200" lvl="0" indent="-228600" algn="l" rtl="0">
                        <a:spcBef>
                          <a:spcPts val="0"/>
                        </a:spcBef>
                        <a:spcAft>
                          <a:spcPts val="0"/>
                        </a:spcAft>
                        <a:buNone/>
                      </a:pPr>
                      <a:r>
                        <a:rPr lang="en" sz="1200"/>
                        <a:t> A constructor that initializes the container to be a copy of an </a:t>
                      </a:r>
                      <a:endParaRPr sz="1200"/>
                    </a:p>
                    <a:p>
                      <a:pPr marL="457200" lvl="0" indent="-228600" algn="l" rtl="0">
                        <a:spcBef>
                          <a:spcPts val="0"/>
                        </a:spcBef>
                        <a:spcAft>
                          <a:spcPts val="0"/>
                        </a:spcAft>
                        <a:buNone/>
                      </a:pPr>
                      <a:r>
                        <a:rPr lang="en" sz="1200"/>
                        <a:t>existing container of the same type.</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t>move constructor</a:t>
                      </a:r>
                      <a:endParaRPr sz="1200"/>
                    </a:p>
                    <a:p>
                      <a:pPr marL="0" lvl="0" indent="0" algn="l" rtl="0">
                        <a:spcBef>
                          <a:spcPts val="0"/>
                        </a:spcBef>
                        <a:spcAft>
                          <a:spcPts val="0"/>
                        </a:spcAft>
                        <a:buNone/>
                      </a:pPr>
                      <a:endParaRPr sz="1200"/>
                    </a:p>
                  </a:txBody>
                  <a:tcPr marL="91425" marR="91425" marT="91425" marB="91425"/>
                </a:tc>
                <a:tc>
                  <a:txBody>
                    <a:bodyPr/>
                    <a:lstStyle/>
                    <a:p>
                      <a:pPr marL="457200" lvl="0" indent="-304800" algn="l" rtl="0">
                        <a:spcBef>
                          <a:spcPts val="0"/>
                        </a:spcBef>
                        <a:spcAft>
                          <a:spcPts val="0"/>
                        </a:spcAft>
                        <a:buSzPts val="1200"/>
                        <a:buChar char="●"/>
                      </a:pPr>
                      <a:r>
                        <a:rPr lang="en" sz="1200"/>
                        <a:t>A move constructor  moves the contents of an existing container of the same type into a new container. </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Avoids the overhead of copying each element of the argument container.</a:t>
                      </a:r>
                      <a:endParaRPr sz="1200"/>
                    </a:p>
                  </a:txBody>
                  <a:tcPr marL="91425" marR="91425" marT="91425" marB="91425"/>
                </a:tc>
                <a:extLst>
                  <a:ext uri="{0D108BD9-81ED-4DB2-BD59-A6C34878D82A}">
                    <a16:rowId xmlns:a16="http://schemas.microsoft.com/office/drawing/2014/main" val="10003"/>
                  </a:ext>
                </a:extLst>
              </a:tr>
              <a:tr h="396050">
                <a:tc>
                  <a:txBody>
                    <a:bodyPr/>
                    <a:lstStyle/>
                    <a:p>
                      <a:pPr marL="0" lvl="0" indent="0" algn="l" rtl="0">
                        <a:spcBef>
                          <a:spcPts val="0"/>
                        </a:spcBef>
                        <a:spcAft>
                          <a:spcPts val="0"/>
                        </a:spcAft>
                        <a:buNone/>
                      </a:pPr>
                      <a:r>
                        <a:rPr lang="en" sz="1200"/>
                        <a:t>destructor</a:t>
                      </a:r>
                      <a:endParaRPr sz="1200"/>
                    </a:p>
                    <a:p>
                      <a:pPr marL="0" lvl="0" indent="0" algn="l" rtl="0">
                        <a:spcBef>
                          <a:spcPts val="0"/>
                        </a:spcBef>
                        <a:spcAft>
                          <a:spcPts val="0"/>
                        </a:spcAft>
                        <a:buNone/>
                      </a:pPr>
                      <a:endParaRPr sz="1200"/>
                    </a:p>
                  </a:txBody>
                  <a:tcPr marL="91425" marR="91425" marT="91425" marB="91425"/>
                </a:tc>
                <a:tc>
                  <a:txBody>
                    <a:bodyPr/>
                    <a:lstStyle/>
                    <a:p>
                      <a:pPr marL="457200" lvl="0" indent="-228600" algn="l" rtl="0">
                        <a:spcBef>
                          <a:spcPts val="0"/>
                        </a:spcBef>
                        <a:spcAft>
                          <a:spcPts val="0"/>
                        </a:spcAft>
                        <a:buNone/>
                      </a:pPr>
                      <a:r>
                        <a:rPr lang="en" sz="1200"/>
                        <a:t>Destructor function for cleanup after a container is no longer</a:t>
                      </a:r>
                      <a:endParaRPr sz="1200"/>
                    </a:p>
                    <a:p>
                      <a:pPr marL="457200" lvl="0" indent="-228600" algn="l" rtl="0">
                        <a:spcBef>
                          <a:spcPts val="0"/>
                        </a:spcBef>
                        <a:spcAft>
                          <a:spcPts val="0"/>
                        </a:spcAft>
                        <a:buNone/>
                      </a:pPr>
                      <a:r>
                        <a:rPr lang="en" sz="1200"/>
                        <a:t> needed.</a:t>
                      </a:r>
                      <a:endParaRPr sz="12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t>empty</a:t>
                      </a:r>
                      <a:endParaRPr sz="1200"/>
                    </a:p>
                  </a:txBody>
                  <a:tcPr marL="91425" marR="91425" marT="91425" marB="91425"/>
                </a:tc>
                <a:tc>
                  <a:txBody>
                    <a:bodyPr/>
                    <a:lstStyle/>
                    <a:p>
                      <a:pPr marL="457200" lvl="0" indent="-228600" algn="l" rtl="0">
                        <a:spcBef>
                          <a:spcPts val="0"/>
                        </a:spcBef>
                        <a:spcAft>
                          <a:spcPts val="0"/>
                        </a:spcAft>
                        <a:buNone/>
                      </a:pPr>
                      <a:r>
                        <a:rPr lang="en" sz="1200"/>
                        <a:t>Returns true if there are no elements in the container; </a:t>
                      </a:r>
                      <a:endParaRPr sz="1200"/>
                    </a:p>
                    <a:p>
                      <a:pPr marL="457200" lvl="0" indent="-228600" algn="l" rtl="0">
                        <a:spcBef>
                          <a:spcPts val="0"/>
                        </a:spcBef>
                        <a:spcAft>
                          <a:spcPts val="0"/>
                        </a:spcAft>
                        <a:buNone/>
                      </a:pPr>
                      <a:r>
                        <a:rPr lang="en" sz="1200"/>
                        <a:t>Otherwise, returns false</a:t>
                      </a:r>
                      <a:endParaRPr sz="1200"/>
                    </a:p>
                    <a:p>
                      <a:pPr marL="457200" lvl="0" indent="-22860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p23"/>
          <p:cNvGraphicFramePr/>
          <p:nvPr/>
        </p:nvGraphicFramePr>
        <p:xfrm>
          <a:off x="0" y="19050"/>
          <a:ext cx="3000000" cy="3000000"/>
        </p:xfrm>
        <a:graphic>
          <a:graphicData uri="http://schemas.openxmlformats.org/drawingml/2006/table">
            <a:tbl>
              <a:tblPr>
                <a:noFill/>
                <a:tableStyleId>{C8BF2281-C3F1-4E5A-824E-7E078A23F35F}</a:tableStyleId>
              </a:tblPr>
              <a:tblGrid>
                <a:gridCol w="3733800">
                  <a:extLst>
                    <a:ext uri="{9D8B030D-6E8A-4147-A177-3AD203B41FA5}">
                      <a16:colId xmlns:a16="http://schemas.microsoft.com/office/drawing/2014/main" val="20000"/>
                    </a:ext>
                  </a:extLst>
                </a:gridCol>
                <a:gridCol w="5530050">
                  <a:extLst>
                    <a:ext uri="{9D8B030D-6E8A-4147-A177-3AD203B41FA5}">
                      <a16:colId xmlns:a16="http://schemas.microsoft.com/office/drawing/2014/main" val="20001"/>
                    </a:ext>
                  </a:extLst>
                </a:gridCol>
              </a:tblGrid>
              <a:tr h="382625">
                <a:tc>
                  <a:txBody>
                    <a:bodyPr/>
                    <a:lstStyle/>
                    <a:p>
                      <a:pPr marL="0" lvl="0" indent="0" algn="l" rtl="0">
                        <a:spcBef>
                          <a:spcPts val="0"/>
                        </a:spcBef>
                        <a:spcAft>
                          <a:spcPts val="0"/>
                        </a:spcAft>
                        <a:buNone/>
                      </a:pPr>
                      <a:r>
                        <a:rPr lang="en" b="1"/>
                        <a:t>Member Function</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419750">
                <a:tc>
                  <a:txBody>
                    <a:bodyPr/>
                    <a:lstStyle/>
                    <a:p>
                      <a:pPr marL="0" lvl="0" indent="0" algn="l" rtl="0">
                        <a:spcBef>
                          <a:spcPts val="0"/>
                        </a:spcBef>
                        <a:spcAft>
                          <a:spcPts val="0"/>
                        </a:spcAft>
                        <a:buNone/>
                      </a:pPr>
                      <a:r>
                        <a:rPr lang="en"/>
                        <a:t>insert</a:t>
                      </a:r>
                      <a:endParaRPr/>
                    </a:p>
                  </a:txBody>
                  <a:tcPr marL="91425" marR="91425" marT="91425" marB="91425"/>
                </a:tc>
                <a:tc>
                  <a:txBody>
                    <a:bodyPr/>
                    <a:lstStyle/>
                    <a:p>
                      <a:pPr marL="0" lvl="0" indent="0" algn="l" rtl="0">
                        <a:spcBef>
                          <a:spcPts val="0"/>
                        </a:spcBef>
                        <a:spcAft>
                          <a:spcPts val="0"/>
                        </a:spcAft>
                        <a:buNone/>
                      </a:pPr>
                      <a:r>
                        <a:rPr lang="en"/>
                        <a:t>Inserts an item in the container</a:t>
                      </a:r>
                      <a:endParaRPr/>
                    </a:p>
                  </a:txBody>
                  <a:tcPr marL="91425" marR="91425" marT="91425" marB="91425"/>
                </a:tc>
                <a:extLst>
                  <a:ext uri="{0D108BD9-81ED-4DB2-BD59-A6C34878D82A}">
                    <a16:rowId xmlns:a16="http://schemas.microsoft.com/office/drawing/2014/main" val="10001"/>
                  </a:ext>
                </a:extLst>
              </a:tr>
              <a:tr h="392525">
                <a:tc>
                  <a:txBody>
                    <a:bodyPr/>
                    <a:lstStyle/>
                    <a:p>
                      <a:pPr marL="0" lvl="0" indent="0" algn="l" rtl="0">
                        <a:spcBef>
                          <a:spcPts val="0"/>
                        </a:spcBef>
                        <a:spcAft>
                          <a:spcPts val="0"/>
                        </a:spcAft>
                        <a:buNone/>
                      </a:pPr>
                      <a:r>
                        <a:rPr lang="en"/>
                        <a:t>size</a:t>
                      </a:r>
                      <a:endParaRPr/>
                    </a:p>
                  </a:txBody>
                  <a:tcPr marL="91425" marR="91425" marT="91425" marB="91425"/>
                </a:tc>
                <a:tc>
                  <a:txBody>
                    <a:bodyPr/>
                    <a:lstStyle/>
                    <a:p>
                      <a:pPr marL="0" lvl="0" indent="0" algn="l" rtl="0">
                        <a:spcBef>
                          <a:spcPts val="0"/>
                        </a:spcBef>
                        <a:spcAft>
                          <a:spcPts val="0"/>
                        </a:spcAft>
                        <a:buNone/>
                      </a:pPr>
                      <a:r>
                        <a:rPr lang="en"/>
                        <a:t>Returns the number of elements currently in the container.</a:t>
                      </a:r>
                      <a:endParaRPr/>
                    </a:p>
                  </a:txBody>
                  <a:tcPr marL="91425" marR="91425" marT="91425" marB="91425"/>
                </a:tc>
                <a:extLst>
                  <a:ext uri="{0D108BD9-81ED-4DB2-BD59-A6C34878D82A}">
                    <a16:rowId xmlns:a16="http://schemas.microsoft.com/office/drawing/2014/main" val="10002"/>
                  </a:ext>
                </a:extLst>
              </a:tr>
              <a:tr h="381625">
                <a:tc>
                  <a:txBody>
                    <a:bodyPr/>
                    <a:lstStyle/>
                    <a:p>
                      <a:pPr marL="0" lvl="0" indent="0" algn="l" rtl="0">
                        <a:spcBef>
                          <a:spcPts val="0"/>
                        </a:spcBef>
                        <a:spcAft>
                          <a:spcPts val="0"/>
                        </a:spcAft>
                        <a:buNone/>
                      </a:pPr>
                      <a:r>
                        <a:rPr lang="en"/>
                        <a:t>copy operator=</a:t>
                      </a:r>
                      <a:endParaRPr/>
                    </a:p>
                  </a:txBody>
                  <a:tcPr marL="91425" marR="91425" marT="91425" marB="91425"/>
                </a:tc>
                <a:tc>
                  <a:txBody>
                    <a:bodyPr/>
                    <a:lstStyle/>
                    <a:p>
                      <a:pPr marL="0" lvl="0" indent="0" algn="l" rtl="0">
                        <a:spcBef>
                          <a:spcPts val="0"/>
                        </a:spcBef>
                        <a:spcAft>
                          <a:spcPts val="0"/>
                        </a:spcAft>
                        <a:buNone/>
                      </a:pPr>
                      <a:r>
                        <a:rPr lang="en" sz="1200"/>
                        <a:t>Copies the elements of one container into another.</a:t>
                      </a:r>
                      <a:endParaRPr sz="1200"/>
                    </a:p>
                  </a:txBody>
                  <a:tcPr marL="91425" marR="91425" marT="91425" marB="91425"/>
                </a:tc>
                <a:extLst>
                  <a:ext uri="{0D108BD9-81ED-4DB2-BD59-A6C34878D82A}">
                    <a16:rowId xmlns:a16="http://schemas.microsoft.com/office/drawing/2014/main" val="10003"/>
                  </a:ext>
                </a:extLst>
              </a:tr>
              <a:tr h="794525">
                <a:tc>
                  <a:txBody>
                    <a:bodyPr/>
                    <a:lstStyle/>
                    <a:p>
                      <a:pPr marL="0" lvl="0" indent="0" algn="l" rtl="0">
                        <a:spcBef>
                          <a:spcPts val="0"/>
                        </a:spcBef>
                        <a:spcAft>
                          <a:spcPts val="0"/>
                        </a:spcAft>
                        <a:buNone/>
                      </a:pPr>
                      <a:r>
                        <a:rPr lang="en"/>
                        <a:t>move operator=</a:t>
                      </a:r>
                      <a:endParaRPr/>
                    </a:p>
                  </a:txBody>
                  <a:tcPr marL="91425" marR="91425" marT="91425" marB="91425"/>
                </a:tc>
                <a:tc>
                  <a:txBody>
                    <a:bodyPr/>
                    <a:lstStyle/>
                    <a:p>
                      <a:pPr marL="457200" lvl="0" indent="-304800" algn="l" rtl="0">
                        <a:spcBef>
                          <a:spcPts val="0"/>
                        </a:spcBef>
                        <a:spcAft>
                          <a:spcPts val="0"/>
                        </a:spcAft>
                        <a:buSzPts val="1200"/>
                        <a:buChar char="●"/>
                      </a:pPr>
                      <a:r>
                        <a:rPr lang="en" sz="1200"/>
                        <a:t>Moves the elements of one container into another. </a:t>
                      </a:r>
                      <a:endParaRPr sz="1200"/>
                    </a:p>
                    <a:p>
                      <a:pPr marL="457200" lvl="0" indent="-304800" algn="l" rtl="0">
                        <a:spcBef>
                          <a:spcPts val="0"/>
                        </a:spcBef>
                        <a:spcAft>
                          <a:spcPts val="0"/>
                        </a:spcAft>
                        <a:buSzPts val="1200"/>
                        <a:buChar char="●"/>
                      </a:pPr>
                      <a:r>
                        <a:rPr lang="en" sz="1200"/>
                        <a:t>This avoids the overhead of copying each element of the argument container.</a:t>
                      </a:r>
                      <a:endParaRPr sz="1200"/>
                    </a:p>
                  </a:txBody>
                  <a:tcPr marL="91425" marR="91425" marT="91425" marB="91425"/>
                </a:tc>
                <a:extLst>
                  <a:ext uri="{0D108BD9-81ED-4DB2-BD59-A6C34878D82A}">
                    <a16:rowId xmlns:a16="http://schemas.microsoft.com/office/drawing/2014/main" val="10004"/>
                  </a:ext>
                </a:extLst>
              </a:tr>
              <a:tr h="271775">
                <a:tc>
                  <a:txBody>
                    <a:bodyPr/>
                    <a:lstStyle/>
                    <a:p>
                      <a:pPr marL="0" lvl="0" indent="0" algn="l" rtl="0">
                        <a:spcBef>
                          <a:spcPts val="0"/>
                        </a:spcBef>
                        <a:spcAft>
                          <a:spcPts val="0"/>
                        </a:spcAft>
                        <a:buNone/>
                      </a:pPr>
                      <a:r>
                        <a:rPr lang="en"/>
                        <a:t>operator&lt;</a:t>
                      </a:r>
                      <a:endParaRPr/>
                    </a:p>
                  </a:txBody>
                  <a:tcPr marL="91425" marR="91425" marT="91425" marB="91425"/>
                </a:tc>
                <a:tc>
                  <a:txBody>
                    <a:bodyPr/>
                    <a:lstStyle/>
                    <a:p>
                      <a:pPr marL="0" lvl="0" indent="0" algn="l" rtl="0">
                        <a:spcBef>
                          <a:spcPts val="0"/>
                        </a:spcBef>
                        <a:spcAft>
                          <a:spcPts val="0"/>
                        </a:spcAft>
                        <a:buNone/>
                      </a:pPr>
                      <a:r>
                        <a:rPr lang="en" sz="1200"/>
                        <a:t>Returns true if the contents of the first container are less than the second;</a:t>
                      </a:r>
                      <a:endParaRPr sz="1200"/>
                    </a:p>
                    <a:p>
                      <a:pPr marL="0" lvl="0" indent="0" algn="l" rtl="0">
                        <a:spcBef>
                          <a:spcPts val="0"/>
                        </a:spcBef>
                        <a:spcAft>
                          <a:spcPts val="0"/>
                        </a:spcAft>
                        <a:buNone/>
                      </a:pPr>
                      <a:r>
                        <a:rPr lang="en" sz="1200"/>
                        <a:t>otherwise, returns false.</a:t>
                      </a:r>
                      <a:endParaRPr sz="1200"/>
                    </a:p>
                  </a:txBody>
                  <a:tcPr marL="91425" marR="91425" marT="91425" marB="91425"/>
                </a:tc>
                <a:extLst>
                  <a:ext uri="{0D108BD9-81ED-4DB2-BD59-A6C34878D82A}">
                    <a16:rowId xmlns:a16="http://schemas.microsoft.com/office/drawing/2014/main" val="10005"/>
                  </a:ext>
                </a:extLst>
              </a:tr>
              <a:tr h="424300">
                <a:tc>
                  <a:txBody>
                    <a:bodyPr/>
                    <a:lstStyle/>
                    <a:p>
                      <a:pPr marL="0" lvl="0" indent="0" algn="l" rtl="0">
                        <a:spcBef>
                          <a:spcPts val="0"/>
                        </a:spcBef>
                        <a:spcAft>
                          <a:spcPts val="0"/>
                        </a:spcAft>
                        <a:buNone/>
                      </a:pPr>
                      <a:r>
                        <a:rPr lang="en"/>
                        <a:t>operator&lt;=</a:t>
                      </a:r>
                      <a:endParaRPr/>
                    </a:p>
                  </a:txBody>
                  <a:tcPr marL="91425" marR="91425" marT="91425" marB="91425"/>
                </a:tc>
                <a:tc>
                  <a:txBody>
                    <a:bodyPr/>
                    <a:lstStyle/>
                    <a:p>
                      <a:pPr marL="0" lvl="0" indent="0" algn="l" rtl="0">
                        <a:spcBef>
                          <a:spcPts val="0"/>
                        </a:spcBef>
                        <a:spcAft>
                          <a:spcPts val="0"/>
                        </a:spcAft>
                        <a:buNone/>
                      </a:pPr>
                      <a:r>
                        <a:rPr lang="en" sz="1200"/>
                        <a:t>Returns true if the contents of the first container are less than or equal</a:t>
                      </a:r>
                      <a:endParaRPr sz="1200"/>
                    </a:p>
                    <a:p>
                      <a:pPr marL="0" lvl="0" indent="0" algn="l" rtl="0">
                        <a:spcBef>
                          <a:spcPts val="0"/>
                        </a:spcBef>
                        <a:spcAft>
                          <a:spcPts val="0"/>
                        </a:spcAft>
                        <a:buNone/>
                      </a:pPr>
                      <a:r>
                        <a:rPr lang="en" sz="1200"/>
                        <a:t>to the second; otherwise, returns false.</a:t>
                      </a:r>
                      <a:endParaRPr sz="1200"/>
                    </a:p>
                  </a:txBody>
                  <a:tcPr marL="91425" marR="91425" marT="91425" marB="91425"/>
                </a:tc>
                <a:extLst>
                  <a:ext uri="{0D108BD9-81ED-4DB2-BD59-A6C34878D82A}">
                    <a16:rowId xmlns:a16="http://schemas.microsoft.com/office/drawing/2014/main" val="10006"/>
                  </a:ext>
                </a:extLst>
              </a:tr>
              <a:tr h="380725">
                <a:tc>
                  <a:txBody>
                    <a:bodyPr/>
                    <a:lstStyle/>
                    <a:p>
                      <a:pPr marL="0" lvl="0" indent="0" algn="l" rtl="0">
                        <a:spcBef>
                          <a:spcPts val="0"/>
                        </a:spcBef>
                        <a:spcAft>
                          <a:spcPts val="0"/>
                        </a:spcAft>
                        <a:buNone/>
                      </a:pPr>
                      <a:r>
                        <a:rPr lang="en"/>
                        <a:t>operator&gt;</a:t>
                      </a:r>
                      <a:endParaRPr/>
                    </a:p>
                  </a:txBody>
                  <a:tcPr marL="91425" marR="91425" marT="91425" marB="91425"/>
                </a:tc>
                <a:tc>
                  <a:txBody>
                    <a:bodyPr/>
                    <a:lstStyle/>
                    <a:p>
                      <a:pPr marL="0" lvl="0" indent="0" algn="l" rtl="0">
                        <a:spcBef>
                          <a:spcPts val="0"/>
                        </a:spcBef>
                        <a:spcAft>
                          <a:spcPts val="0"/>
                        </a:spcAft>
                        <a:buNone/>
                      </a:pPr>
                      <a:r>
                        <a:rPr lang="en" sz="1200"/>
                        <a:t>Returns true if the contents of the first container are greater than the</a:t>
                      </a:r>
                      <a:endParaRPr sz="1200"/>
                    </a:p>
                    <a:p>
                      <a:pPr marL="0" lvl="0" indent="0" algn="l" rtl="0">
                        <a:spcBef>
                          <a:spcPts val="0"/>
                        </a:spcBef>
                        <a:spcAft>
                          <a:spcPts val="0"/>
                        </a:spcAft>
                        <a:buNone/>
                      </a:pPr>
                      <a:r>
                        <a:rPr lang="en" sz="1200"/>
                        <a:t>second; otherwise, returns false.</a:t>
                      </a:r>
                      <a:endParaRPr sz="1200"/>
                    </a:p>
                  </a:txBody>
                  <a:tcPr marL="91425" marR="91425" marT="91425" marB="91425"/>
                </a:tc>
                <a:extLst>
                  <a:ext uri="{0D108BD9-81ED-4DB2-BD59-A6C34878D82A}">
                    <a16:rowId xmlns:a16="http://schemas.microsoft.com/office/drawing/2014/main" val="10007"/>
                  </a:ext>
                </a:extLst>
              </a:tr>
              <a:tr h="380725">
                <a:tc>
                  <a:txBody>
                    <a:bodyPr/>
                    <a:lstStyle/>
                    <a:p>
                      <a:pPr marL="0" lvl="0" indent="0" algn="l" rtl="0">
                        <a:spcBef>
                          <a:spcPts val="0"/>
                        </a:spcBef>
                        <a:spcAft>
                          <a:spcPts val="0"/>
                        </a:spcAft>
                        <a:buNone/>
                      </a:pPr>
                      <a:r>
                        <a:rPr lang="en"/>
                        <a:t>operator&gt;=</a:t>
                      </a:r>
                      <a:endParaRPr/>
                    </a:p>
                  </a:txBody>
                  <a:tcPr marL="91425" marR="91425" marT="91425" marB="91425"/>
                </a:tc>
                <a:tc>
                  <a:txBody>
                    <a:bodyPr/>
                    <a:lstStyle/>
                    <a:p>
                      <a:pPr marL="0" lvl="0" indent="0" algn="l" rtl="0">
                        <a:spcBef>
                          <a:spcPts val="0"/>
                        </a:spcBef>
                        <a:spcAft>
                          <a:spcPts val="0"/>
                        </a:spcAft>
                        <a:buNone/>
                      </a:pPr>
                      <a:r>
                        <a:rPr lang="en" sz="1200"/>
                        <a:t>Returns true if the contents of the first container are greater than or</a:t>
                      </a:r>
                      <a:endParaRPr sz="1200"/>
                    </a:p>
                    <a:p>
                      <a:pPr marL="0" lvl="0" indent="0" algn="l" rtl="0">
                        <a:spcBef>
                          <a:spcPts val="0"/>
                        </a:spcBef>
                        <a:spcAft>
                          <a:spcPts val="0"/>
                        </a:spcAft>
                        <a:buNone/>
                      </a:pPr>
                      <a:r>
                        <a:rPr lang="en" sz="1200"/>
                        <a:t>equal to the second; otherwise, returns false.</a:t>
                      </a:r>
                      <a:endParaRPr sz="1200"/>
                    </a:p>
                  </a:txBody>
                  <a:tcPr marL="91425" marR="91425" marT="91425" marB="91425"/>
                </a:tc>
                <a:extLst>
                  <a:ext uri="{0D108BD9-81ED-4DB2-BD59-A6C34878D82A}">
                    <a16:rowId xmlns:a16="http://schemas.microsoft.com/office/drawing/2014/main" val="10008"/>
                  </a:ext>
                </a:extLst>
              </a:tr>
              <a:tr h="380725">
                <a:tc>
                  <a:txBody>
                    <a:bodyPr/>
                    <a:lstStyle/>
                    <a:p>
                      <a:pPr marL="0" lvl="0" indent="0" algn="l" rtl="0">
                        <a:spcBef>
                          <a:spcPts val="0"/>
                        </a:spcBef>
                        <a:spcAft>
                          <a:spcPts val="0"/>
                        </a:spcAft>
                        <a:buNone/>
                      </a:pPr>
                      <a:r>
                        <a:rPr lang="en"/>
                        <a:t>operator==</a:t>
                      </a:r>
                      <a:endParaRPr/>
                    </a:p>
                  </a:txBody>
                  <a:tcPr marL="91425" marR="91425" marT="91425" marB="91425"/>
                </a:tc>
                <a:tc>
                  <a:txBody>
                    <a:bodyPr/>
                    <a:lstStyle/>
                    <a:p>
                      <a:pPr marL="0" lvl="0" indent="0" algn="l" rtl="0">
                        <a:spcBef>
                          <a:spcPts val="0"/>
                        </a:spcBef>
                        <a:spcAft>
                          <a:spcPts val="0"/>
                        </a:spcAft>
                        <a:buNone/>
                      </a:pPr>
                      <a:r>
                        <a:rPr lang="en" sz="1200"/>
                        <a:t>Returns true if the contents of the first container are equal to the contents</a:t>
                      </a:r>
                      <a:endParaRPr sz="1200"/>
                    </a:p>
                    <a:p>
                      <a:pPr marL="0" lvl="0" indent="0" algn="l" rtl="0">
                        <a:spcBef>
                          <a:spcPts val="0"/>
                        </a:spcBef>
                        <a:spcAft>
                          <a:spcPts val="0"/>
                        </a:spcAft>
                        <a:buNone/>
                      </a:pPr>
                      <a:r>
                        <a:rPr lang="en" sz="1200"/>
                        <a:t>of the second; otherwise, returns false.</a:t>
                      </a:r>
                      <a:endParaRPr sz="1200"/>
                    </a:p>
                    <a:p>
                      <a:pPr marL="457200" lvl="0" indent="-22860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4"/>
          <p:cNvGraphicFramePr/>
          <p:nvPr/>
        </p:nvGraphicFramePr>
        <p:xfrm>
          <a:off x="114300" y="95250"/>
          <a:ext cx="3000000" cy="3000000"/>
        </p:xfrm>
        <a:graphic>
          <a:graphicData uri="http://schemas.openxmlformats.org/drawingml/2006/table">
            <a:tbl>
              <a:tblPr>
                <a:noFill/>
                <a:tableStyleId>{C8BF2281-C3F1-4E5A-824E-7E078A23F35F}</a:tableStyleId>
              </a:tblPr>
              <a:tblGrid>
                <a:gridCol w="36195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82625">
                <a:tc>
                  <a:txBody>
                    <a:bodyPr/>
                    <a:lstStyle/>
                    <a:p>
                      <a:pPr marL="0" lvl="0" indent="0" algn="l" rtl="0">
                        <a:spcBef>
                          <a:spcPts val="0"/>
                        </a:spcBef>
                        <a:spcAft>
                          <a:spcPts val="0"/>
                        </a:spcAft>
                        <a:buNone/>
                      </a:pPr>
                      <a:r>
                        <a:rPr lang="en" b="1"/>
                        <a:t>Member Function</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419750">
                <a:tc>
                  <a:txBody>
                    <a:bodyPr/>
                    <a:lstStyle/>
                    <a:p>
                      <a:pPr marL="0" lvl="0" indent="0" algn="l" rtl="0">
                        <a:spcBef>
                          <a:spcPts val="0"/>
                        </a:spcBef>
                        <a:spcAft>
                          <a:spcPts val="0"/>
                        </a:spcAft>
                        <a:buNone/>
                      </a:pPr>
                      <a:r>
                        <a:rPr lang="en"/>
                        <a:t>operator!=</a:t>
                      </a:r>
                      <a:endParaRPr/>
                    </a:p>
                  </a:txBody>
                  <a:tcPr marL="91425" marR="91425" marT="91425" marB="91425"/>
                </a:tc>
                <a:tc>
                  <a:txBody>
                    <a:bodyPr/>
                    <a:lstStyle/>
                    <a:p>
                      <a:pPr marL="0" lvl="0" indent="0" algn="l" rtl="0">
                        <a:spcBef>
                          <a:spcPts val="0"/>
                        </a:spcBef>
                        <a:spcAft>
                          <a:spcPts val="0"/>
                        </a:spcAft>
                        <a:buNone/>
                      </a:pPr>
                      <a:r>
                        <a:rPr lang="en"/>
                        <a:t>Returns true if the contents of the first container are not equal to the contents of the second; otherwise, returns false.</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t>swap</a:t>
                      </a:r>
                      <a:endParaRPr/>
                    </a:p>
                  </a:txBody>
                  <a:tcPr marL="91425" marR="91425" marT="91425" marB="91425"/>
                </a:tc>
                <a:tc>
                  <a:txBody>
                    <a:bodyPr/>
                    <a:lstStyle/>
                    <a:p>
                      <a:pPr marL="457200" lvl="0" indent="-317500" algn="l" rtl="0">
                        <a:spcBef>
                          <a:spcPts val="0"/>
                        </a:spcBef>
                        <a:spcAft>
                          <a:spcPts val="0"/>
                        </a:spcAft>
                        <a:buSzPts val="1400"/>
                        <a:buChar char="●"/>
                      </a:pPr>
                      <a:r>
                        <a:rPr lang="en"/>
                        <a:t>Swaps the elements of two containers.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In C++11, a non-member function version of swap that swaps the contents of its two arguments (which must be of the same container type) using move operations rather than copy operations.</a:t>
                      </a:r>
                      <a:endParaRPr/>
                    </a:p>
                  </a:txBody>
                  <a:tcPr marL="91425" marR="91425" marT="91425" marB="91425"/>
                </a:tc>
                <a:extLst>
                  <a:ext uri="{0D108BD9-81ED-4DB2-BD59-A6C34878D82A}">
                    <a16:rowId xmlns:a16="http://schemas.microsoft.com/office/drawing/2014/main" val="10002"/>
                  </a:ext>
                </a:extLst>
              </a:tr>
              <a:tr h="381625">
                <a:tc>
                  <a:txBody>
                    <a:bodyPr/>
                    <a:lstStyle/>
                    <a:p>
                      <a:pPr marL="0" lvl="0" indent="0" algn="l" rtl="0">
                        <a:spcBef>
                          <a:spcPts val="0"/>
                        </a:spcBef>
                        <a:spcAft>
                          <a:spcPts val="0"/>
                        </a:spcAft>
                        <a:buNone/>
                      </a:pPr>
                      <a:r>
                        <a:rPr lang="en"/>
                        <a:t>max_size</a:t>
                      </a:r>
                      <a:endParaRPr/>
                    </a:p>
                  </a:txBody>
                  <a:tcPr marL="91425" marR="91425" marT="91425" marB="91425"/>
                </a:tc>
                <a:tc>
                  <a:txBody>
                    <a:bodyPr/>
                    <a:lstStyle/>
                    <a:p>
                      <a:pPr marL="0" lvl="0" indent="0" algn="l" rtl="0">
                        <a:spcBef>
                          <a:spcPts val="0"/>
                        </a:spcBef>
                        <a:spcAft>
                          <a:spcPts val="0"/>
                        </a:spcAft>
                        <a:buNone/>
                      </a:pPr>
                      <a:r>
                        <a:rPr lang="en" sz="1200"/>
                        <a:t>Returns the maximum number of elements for a container</a:t>
                      </a:r>
                      <a:endParaRPr sz="1200"/>
                    </a:p>
                  </a:txBody>
                  <a:tcPr marL="91425" marR="91425" marT="91425" marB="91425"/>
                </a:tc>
                <a:extLst>
                  <a:ext uri="{0D108BD9-81ED-4DB2-BD59-A6C34878D82A}">
                    <a16:rowId xmlns:a16="http://schemas.microsoft.com/office/drawing/2014/main" val="10003"/>
                  </a:ext>
                </a:extLst>
              </a:tr>
              <a:tr h="370725">
                <a:tc>
                  <a:txBody>
                    <a:bodyPr/>
                    <a:lstStyle/>
                    <a:p>
                      <a:pPr marL="0" lvl="0" indent="0" algn="l" rtl="0">
                        <a:spcBef>
                          <a:spcPts val="0"/>
                        </a:spcBef>
                        <a:spcAft>
                          <a:spcPts val="0"/>
                        </a:spcAft>
                        <a:buNone/>
                      </a:pPr>
                      <a:r>
                        <a:rPr lang="en"/>
                        <a:t>begin</a:t>
                      </a:r>
                      <a:endParaRPr/>
                    </a:p>
                  </a:txBody>
                  <a:tcPr marL="91425" marR="91425" marT="91425" marB="91425"/>
                </a:tc>
                <a:tc>
                  <a:txBody>
                    <a:bodyPr/>
                    <a:lstStyle/>
                    <a:p>
                      <a:pPr marL="0" lvl="0" indent="0" algn="l" rtl="0">
                        <a:spcBef>
                          <a:spcPts val="0"/>
                        </a:spcBef>
                        <a:spcAft>
                          <a:spcPts val="0"/>
                        </a:spcAft>
                        <a:buNone/>
                      </a:pPr>
                      <a:r>
                        <a:rPr lang="en" sz="1200"/>
                        <a:t>Overloaded to return either an iterator or a const_iterator that</a:t>
                      </a:r>
                      <a:endParaRPr sz="1200"/>
                    </a:p>
                    <a:p>
                      <a:pPr marL="0" lvl="0" indent="0" algn="l" rtl="0">
                        <a:spcBef>
                          <a:spcPts val="0"/>
                        </a:spcBef>
                        <a:spcAft>
                          <a:spcPts val="0"/>
                        </a:spcAft>
                        <a:buNone/>
                      </a:pPr>
                      <a:r>
                        <a:rPr lang="en" sz="1200"/>
                        <a:t>refers to the first element of the container.</a:t>
                      </a:r>
                      <a:endParaRPr sz="1200"/>
                    </a:p>
                  </a:txBody>
                  <a:tcPr marL="91425" marR="91425" marT="91425" marB="91425"/>
                </a:tc>
                <a:extLst>
                  <a:ext uri="{0D108BD9-81ED-4DB2-BD59-A6C34878D82A}">
                    <a16:rowId xmlns:a16="http://schemas.microsoft.com/office/drawing/2014/main" val="10004"/>
                  </a:ext>
                </a:extLst>
              </a:tr>
              <a:tr h="298125">
                <a:tc>
                  <a:txBody>
                    <a:bodyPr/>
                    <a:lstStyle/>
                    <a:p>
                      <a:pPr marL="0" lvl="0" indent="0" algn="l" rtl="0">
                        <a:spcBef>
                          <a:spcPts val="0"/>
                        </a:spcBef>
                        <a:spcAft>
                          <a:spcPts val="0"/>
                        </a:spcAft>
                        <a:buNone/>
                      </a:pPr>
                      <a:r>
                        <a:rPr lang="en"/>
                        <a:t>end</a:t>
                      </a:r>
                      <a:endParaRPr/>
                    </a:p>
                  </a:txBody>
                  <a:tcPr marL="91425" marR="91425" marT="91425" marB="91425"/>
                </a:tc>
                <a:tc>
                  <a:txBody>
                    <a:bodyPr/>
                    <a:lstStyle/>
                    <a:p>
                      <a:pPr marL="0" lvl="0" indent="0" algn="l" rtl="0">
                        <a:spcBef>
                          <a:spcPts val="0"/>
                        </a:spcBef>
                        <a:spcAft>
                          <a:spcPts val="0"/>
                        </a:spcAft>
                        <a:buNone/>
                      </a:pPr>
                      <a:r>
                        <a:rPr lang="en" sz="1200"/>
                        <a:t>Overloaded to return either an iterator or a const_iterator that</a:t>
                      </a:r>
                      <a:endParaRPr sz="1200"/>
                    </a:p>
                    <a:p>
                      <a:pPr marL="0" lvl="0" indent="0" algn="l" rtl="0">
                        <a:spcBef>
                          <a:spcPts val="0"/>
                        </a:spcBef>
                        <a:spcAft>
                          <a:spcPts val="0"/>
                        </a:spcAft>
                        <a:buNone/>
                      </a:pPr>
                      <a:r>
                        <a:rPr lang="en" sz="1200"/>
                        <a:t>refers to the next position after the end of the container.</a:t>
                      </a:r>
                      <a:endParaRPr sz="1200"/>
                    </a:p>
                  </a:txBody>
                  <a:tcPr marL="91425" marR="91425" marT="91425" marB="91425"/>
                </a:tc>
                <a:extLst>
                  <a:ext uri="{0D108BD9-81ED-4DB2-BD59-A6C34878D82A}">
                    <a16:rowId xmlns:a16="http://schemas.microsoft.com/office/drawing/2014/main" val="10005"/>
                  </a:ext>
                </a:extLst>
              </a:tr>
              <a:tr h="391600">
                <a:tc>
                  <a:txBody>
                    <a:bodyPr/>
                    <a:lstStyle/>
                    <a:p>
                      <a:pPr marL="0" lvl="0" indent="0" algn="l" rtl="0">
                        <a:spcBef>
                          <a:spcPts val="0"/>
                        </a:spcBef>
                        <a:spcAft>
                          <a:spcPts val="0"/>
                        </a:spcAft>
                        <a:buNone/>
                      </a:pPr>
                      <a:r>
                        <a:rPr lang="en"/>
                        <a:t>cbegin (C++11)</a:t>
                      </a:r>
                      <a:endParaRPr/>
                    </a:p>
                  </a:txBody>
                  <a:tcPr marL="91425" marR="91425" marT="91425" marB="91425"/>
                </a:tc>
                <a:tc>
                  <a:txBody>
                    <a:bodyPr/>
                    <a:lstStyle/>
                    <a:p>
                      <a:pPr marL="0" lvl="0" indent="0" algn="l" rtl="0">
                        <a:spcBef>
                          <a:spcPts val="0"/>
                        </a:spcBef>
                        <a:spcAft>
                          <a:spcPts val="0"/>
                        </a:spcAft>
                        <a:buNone/>
                      </a:pPr>
                      <a:r>
                        <a:rPr lang="en" sz="1200"/>
                        <a:t>Returns a const_iterator that refers to the container’s first element.</a:t>
                      </a:r>
                      <a:endParaRPr sz="1200"/>
                    </a:p>
                  </a:txBody>
                  <a:tcPr marL="91425" marR="91425" marT="91425" marB="91425"/>
                </a:tc>
                <a:extLst>
                  <a:ext uri="{0D108BD9-81ED-4DB2-BD59-A6C34878D82A}">
                    <a16:rowId xmlns:a16="http://schemas.microsoft.com/office/drawing/2014/main" val="10006"/>
                  </a:ext>
                </a:extLst>
              </a:tr>
              <a:tr h="380725">
                <a:tc>
                  <a:txBody>
                    <a:bodyPr/>
                    <a:lstStyle/>
                    <a:p>
                      <a:pPr marL="0" lvl="0" indent="0" algn="l" rtl="0">
                        <a:spcBef>
                          <a:spcPts val="0"/>
                        </a:spcBef>
                        <a:spcAft>
                          <a:spcPts val="0"/>
                        </a:spcAft>
                        <a:buNone/>
                      </a:pPr>
                      <a:r>
                        <a:rPr lang="en"/>
                        <a:t>cend (C++11)</a:t>
                      </a:r>
                      <a:endParaRPr/>
                    </a:p>
                  </a:txBody>
                  <a:tcPr marL="91425" marR="91425" marT="91425" marB="91425"/>
                </a:tc>
                <a:tc>
                  <a:txBody>
                    <a:bodyPr/>
                    <a:lstStyle/>
                    <a:p>
                      <a:pPr marL="0" lvl="0" indent="0" algn="l" rtl="0">
                        <a:spcBef>
                          <a:spcPts val="0"/>
                        </a:spcBef>
                        <a:spcAft>
                          <a:spcPts val="0"/>
                        </a:spcAft>
                        <a:buNone/>
                      </a:pPr>
                      <a:r>
                        <a:rPr lang="en" sz="1200"/>
                        <a:t>Returns a const_iterator that refers to the next position after the end of</a:t>
                      </a:r>
                      <a:endParaRPr sz="1200"/>
                    </a:p>
                    <a:p>
                      <a:pPr marL="0" lvl="0" indent="0" algn="l" rtl="0">
                        <a:spcBef>
                          <a:spcPts val="0"/>
                        </a:spcBef>
                        <a:spcAft>
                          <a:spcPts val="0"/>
                        </a:spcAft>
                        <a:buNone/>
                      </a:pPr>
                      <a:r>
                        <a:rPr lang="en" sz="1200"/>
                        <a:t>the container.</a:t>
                      </a:r>
                      <a:endParaRPr sz="1200"/>
                    </a:p>
                    <a:p>
                      <a:pPr marL="457200" lvl="0" indent="-22860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156" name="Google Shape;156;p25"/>
          <p:cNvGraphicFramePr/>
          <p:nvPr/>
        </p:nvGraphicFramePr>
        <p:xfrm>
          <a:off x="114300" y="400050"/>
          <a:ext cx="3000000" cy="3000000"/>
        </p:xfrm>
        <a:graphic>
          <a:graphicData uri="http://schemas.openxmlformats.org/drawingml/2006/table">
            <a:tbl>
              <a:tblPr>
                <a:noFill/>
                <a:tableStyleId>{C8BF2281-C3F1-4E5A-824E-7E078A23F35F}</a:tableStyleId>
              </a:tblPr>
              <a:tblGrid>
                <a:gridCol w="36195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82625">
                <a:tc>
                  <a:txBody>
                    <a:bodyPr/>
                    <a:lstStyle/>
                    <a:p>
                      <a:pPr marL="0" lvl="0" indent="0" algn="l" rtl="0">
                        <a:spcBef>
                          <a:spcPts val="0"/>
                        </a:spcBef>
                        <a:spcAft>
                          <a:spcPts val="0"/>
                        </a:spcAft>
                        <a:buNone/>
                      </a:pPr>
                      <a:r>
                        <a:rPr lang="en" b="1"/>
                        <a:t>Member Function</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419750">
                <a:tc>
                  <a:txBody>
                    <a:bodyPr/>
                    <a:lstStyle/>
                    <a:p>
                      <a:pPr marL="0" lvl="0" indent="0" algn="l" rtl="0">
                        <a:spcBef>
                          <a:spcPts val="0"/>
                        </a:spcBef>
                        <a:spcAft>
                          <a:spcPts val="0"/>
                        </a:spcAft>
                        <a:buNone/>
                      </a:pPr>
                      <a:r>
                        <a:rPr lang="en"/>
                        <a:t>rbegin</a:t>
                      </a:r>
                      <a:endParaRPr/>
                    </a:p>
                  </a:txBody>
                  <a:tcPr marL="91425" marR="91425" marT="91425" marB="91425"/>
                </a:tc>
                <a:tc>
                  <a:txBody>
                    <a:bodyPr/>
                    <a:lstStyle/>
                    <a:p>
                      <a:pPr marL="0" lvl="0" indent="0" algn="l" rtl="0">
                        <a:spcBef>
                          <a:spcPts val="0"/>
                        </a:spcBef>
                        <a:spcAft>
                          <a:spcPts val="0"/>
                        </a:spcAft>
                        <a:buNone/>
                      </a:pPr>
                      <a:r>
                        <a:rPr lang="en"/>
                        <a:t>The two versions of this function return either a reverse_iterator or a const_reverse_iterator that refers to the last element of the container.</a:t>
                      </a:r>
                      <a:endParaRPr/>
                    </a:p>
                  </a:txBody>
                  <a:tcPr marL="91425" marR="91425" marT="91425" marB="91425"/>
                </a:tc>
                <a:extLst>
                  <a:ext uri="{0D108BD9-81ED-4DB2-BD59-A6C34878D82A}">
                    <a16:rowId xmlns:a16="http://schemas.microsoft.com/office/drawing/2014/main" val="10001"/>
                  </a:ext>
                </a:extLst>
              </a:tr>
              <a:tr h="419750">
                <a:tc>
                  <a:txBody>
                    <a:bodyPr/>
                    <a:lstStyle/>
                    <a:p>
                      <a:pPr marL="0" lvl="0" indent="0" algn="l" rtl="0">
                        <a:spcBef>
                          <a:spcPts val="0"/>
                        </a:spcBef>
                        <a:spcAft>
                          <a:spcPts val="0"/>
                        </a:spcAft>
                        <a:buNone/>
                      </a:pPr>
                      <a:r>
                        <a:rPr lang="en"/>
                        <a:t>rend</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The two versions of this function return either a reverse_iterator or a const_reverse_iterator that refers to the position before the first element of the container</a:t>
                      </a:r>
                      <a:endParaRPr/>
                    </a:p>
                  </a:txBody>
                  <a:tcPr marL="91425" marR="91425" marT="91425" marB="91425"/>
                </a:tc>
                <a:extLst>
                  <a:ext uri="{0D108BD9-81ED-4DB2-BD59-A6C34878D82A}">
                    <a16:rowId xmlns:a16="http://schemas.microsoft.com/office/drawing/2014/main" val="10002"/>
                  </a:ext>
                </a:extLst>
              </a:tr>
              <a:tr h="419750">
                <a:tc>
                  <a:txBody>
                    <a:bodyPr/>
                    <a:lstStyle/>
                    <a:p>
                      <a:pPr marL="0" lvl="0" indent="0" algn="l" rtl="0">
                        <a:spcBef>
                          <a:spcPts val="0"/>
                        </a:spcBef>
                        <a:spcAft>
                          <a:spcPts val="0"/>
                        </a:spcAft>
                        <a:buNone/>
                      </a:pPr>
                      <a:r>
                        <a:rPr lang="en"/>
                        <a:t>crbegin (C++11)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Returns a const_reverse_iterator that refers to the last element of the container.</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19750">
                <a:tc>
                  <a:txBody>
                    <a:bodyPr/>
                    <a:lstStyle/>
                    <a:p>
                      <a:pPr marL="0" lvl="0" indent="0" algn="l" rtl="0">
                        <a:spcBef>
                          <a:spcPts val="0"/>
                        </a:spcBef>
                        <a:spcAft>
                          <a:spcPts val="0"/>
                        </a:spcAft>
                        <a:buNone/>
                      </a:pPr>
                      <a:r>
                        <a:rPr lang="en"/>
                        <a:t>crend (C++11)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Returns a const_reverse_iterator that refers to the position before the first element of the container.</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419750">
                <a:tc>
                  <a:txBody>
                    <a:bodyPr/>
                    <a:lstStyle/>
                    <a:p>
                      <a:pPr marL="0" lvl="0" indent="0" algn="l" rtl="0">
                        <a:spcBef>
                          <a:spcPts val="0"/>
                        </a:spcBef>
                        <a:spcAft>
                          <a:spcPts val="0"/>
                        </a:spcAft>
                        <a:buNone/>
                      </a:pPr>
                      <a:r>
                        <a:rPr lang="en"/>
                        <a:t>erase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Removes one or more elements from the container.</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419750">
                <a:tc>
                  <a:txBody>
                    <a:bodyPr/>
                    <a:lstStyle/>
                    <a:p>
                      <a:pPr marL="0" lvl="0" indent="0" algn="l" rtl="0">
                        <a:spcBef>
                          <a:spcPts val="0"/>
                        </a:spcBef>
                        <a:spcAft>
                          <a:spcPts val="0"/>
                        </a:spcAft>
                        <a:buNone/>
                      </a:pPr>
                      <a:r>
                        <a:rPr lang="en"/>
                        <a:t>clear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Removes all elements from the container.</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6900" y="-47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Class Container Types</a:t>
            </a:r>
            <a:endParaRPr/>
          </a:p>
        </p:txBody>
      </p:sp>
      <p:sp>
        <p:nvSpPr>
          <p:cNvPr id="162" name="Google Shape;162;p26"/>
          <p:cNvSpPr txBox="1">
            <a:spLocks noGrp="1"/>
          </p:cNvSpPr>
          <p:nvPr>
            <p:ph type="body" idx="1"/>
          </p:nvPr>
        </p:nvSpPr>
        <p:spPr>
          <a:xfrm>
            <a:off x="6900" y="467875"/>
            <a:ext cx="9144000" cy="467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container class has a certain types defined inside of them.</a:t>
            </a:r>
            <a:endParaRPr/>
          </a:p>
          <a:p>
            <a:pPr marL="457200" lvl="0" indent="-342900" algn="l" rtl="0">
              <a:spcBef>
                <a:spcPts val="0"/>
              </a:spcBef>
              <a:spcAft>
                <a:spcPts val="0"/>
              </a:spcAft>
              <a:buSzPts val="1800"/>
              <a:buChar char="●"/>
            </a:pPr>
            <a:r>
              <a:rPr lang="en"/>
              <a:t>These are used in template-based declarations of variables, parameters to functions and return values from functions.</a:t>
            </a:r>
            <a:endParaRPr/>
          </a:p>
          <a:p>
            <a:pPr marL="457200" lvl="0" indent="-342900" algn="l" rtl="0">
              <a:spcBef>
                <a:spcPts val="0"/>
              </a:spcBef>
              <a:spcAft>
                <a:spcPts val="0"/>
              </a:spcAft>
              <a:buSzPts val="1800"/>
              <a:buChar char="●"/>
            </a:pPr>
            <a:r>
              <a:rPr lang="en"/>
              <a:t>For e.g., value_type in each container always represents the type of elements stored in the container.</a:t>
            </a:r>
            <a:endParaRPr/>
          </a:p>
          <a:p>
            <a:pPr marL="457200" lvl="0" indent="-342900" algn="l" rtl="0">
              <a:spcBef>
                <a:spcPts val="0"/>
              </a:spcBef>
              <a:spcAft>
                <a:spcPts val="0"/>
              </a:spcAft>
              <a:buSzPts val="1800"/>
              <a:buChar char="●"/>
            </a:pPr>
            <a:r>
              <a:rPr lang="en"/>
              <a:t>The table below outlines the types associated with each container</a:t>
            </a:r>
            <a:endParaRPr/>
          </a:p>
        </p:txBody>
      </p:sp>
      <p:graphicFrame>
        <p:nvGraphicFramePr>
          <p:cNvPr id="163" name="Google Shape;163;p26"/>
          <p:cNvGraphicFramePr/>
          <p:nvPr/>
        </p:nvGraphicFramePr>
        <p:xfrm>
          <a:off x="124475" y="2479900"/>
          <a:ext cx="3000000" cy="3000000"/>
        </p:xfrm>
        <a:graphic>
          <a:graphicData uri="http://schemas.openxmlformats.org/drawingml/2006/table">
            <a:tbl>
              <a:tblPr>
                <a:noFill/>
                <a:tableStyleId>{C8BF2281-C3F1-4E5A-824E-7E078A23F35F}</a:tableStyleId>
              </a:tblPr>
              <a:tblGrid>
                <a:gridCol w="1791500">
                  <a:extLst>
                    <a:ext uri="{9D8B030D-6E8A-4147-A177-3AD203B41FA5}">
                      <a16:colId xmlns:a16="http://schemas.microsoft.com/office/drawing/2014/main" val="20000"/>
                    </a:ext>
                  </a:extLst>
                </a:gridCol>
                <a:gridCol w="70221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b="1"/>
                        <a:t>typedef</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567700">
                <a:tc>
                  <a:txBody>
                    <a:bodyPr/>
                    <a:lstStyle/>
                    <a:p>
                      <a:pPr marL="0" lvl="0" indent="0" algn="l" rtl="0">
                        <a:spcBef>
                          <a:spcPts val="0"/>
                        </a:spcBef>
                        <a:spcAft>
                          <a:spcPts val="0"/>
                        </a:spcAft>
                        <a:buNone/>
                      </a:pPr>
                      <a:r>
                        <a:rPr lang="en"/>
                        <a:t>allocator_</a:t>
                      </a:r>
                      <a:endParaRPr/>
                    </a:p>
                  </a:txBody>
                  <a:tcPr marL="91425" marR="91425" marT="91425" marB="91425"/>
                </a:tc>
                <a:tc>
                  <a:txBody>
                    <a:bodyPr/>
                    <a:lstStyle/>
                    <a:p>
                      <a:pPr marL="0" lvl="0" indent="0" algn="l" rtl="0">
                        <a:spcBef>
                          <a:spcPts val="0"/>
                        </a:spcBef>
                        <a:spcAft>
                          <a:spcPts val="0"/>
                        </a:spcAft>
                        <a:buNone/>
                      </a:pPr>
                      <a:r>
                        <a:rPr lang="en"/>
                        <a:t>The type of the object used to allocate the container’s memory— not included in class template array.</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value_type</a:t>
                      </a:r>
                      <a:endParaRPr/>
                    </a:p>
                  </a:txBody>
                  <a:tcPr marL="91425" marR="91425" marT="91425" marB="91425"/>
                </a:tc>
                <a:tc>
                  <a:txBody>
                    <a:bodyPr/>
                    <a:lstStyle/>
                    <a:p>
                      <a:pPr marL="0" lvl="0" indent="0" algn="l" rtl="0">
                        <a:spcBef>
                          <a:spcPts val="0"/>
                        </a:spcBef>
                        <a:spcAft>
                          <a:spcPts val="0"/>
                        </a:spcAft>
                        <a:buNone/>
                      </a:pPr>
                      <a:r>
                        <a:rPr lang="en"/>
                        <a:t>The type of element stored in the container.</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reference</a:t>
                      </a:r>
                      <a:endParaRPr/>
                    </a:p>
                  </a:txBody>
                  <a:tcPr marL="91425" marR="91425" marT="91425" marB="91425"/>
                </a:tc>
                <a:tc>
                  <a:txBody>
                    <a:bodyPr/>
                    <a:lstStyle/>
                    <a:p>
                      <a:pPr marL="0" lvl="0" indent="0" algn="l" rtl="0">
                        <a:spcBef>
                          <a:spcPts val="0"/>
                        </a:spcBef>
                        <a:spcAft>
                          <a:spcPts val="0"/>
                        </a:spcAft>
                        <a:buNone/>
                      </a:pPr>
                      <a:r>
                        <a:rPr lang="en"/>
                        <a:t>A reference for the container’s element type.</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const_reference</a:t>
                      </a:r>
                      <a:endParaRPr/>
                    </a:p>
                  </a:txBody>
                  <a:tcPr marL="91425" marR="91425" marT="91425" marB="91425"/>
                </a:tc>
                <a:tc>
                  <a:txBody>
                    <a:bodyPr/>
                    <a:lstStyle/>
                    <a:p>
                      <a:pPr marL="0" lvl="0" indent="0" algn="l" rtl="0">
                        <a:spcBef>
                          <a:spcPts val="0"/>
                        </a:spcBef>
                        <a:spcAft>
                          <a:spcPts val="0"/>
                        </a:spcAft>
                        <a:buNone/>
                      </a:pPr>
                      <a:r>
                        <a:rPr lang="en"/>
                        <a:t>A reference for the container’s element type that can be used only to read elements in the container and to perform const operations.</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p27"/>
          <p:cNvGraphicFramePr/>
          <p:nvPr/>
        </p:nvGraphicFramePr>
        <p:xfrm>
          <a:off x="124475" y="117700"/>
          <a:ext cx="3000000" cy="3000000"/>
        </p:xfrm>
        <a:graphic>
          <a:graphicData uri="http://schemas.openxmlformats.org/drawingml/2006/table">
            <a:tbl>
              <a:tblPr>
                <a:noFill/>
                <a:tableStyleId>{C8BF2281-C3F1-4E5A-824E-7E078A23F35F}</a:tableStyleId>
              </a:tblPr>
              <a:tblGrid>
                <a:gridCol w="1780625">
                  <a:extLst>
                    <a:ext uri="{9D8B030D-6E8A-4147-A177-3AD203B41FA5}">
                      <a16:colId xmlns:a16="http://schemas.microsoft.com/office/drawing/2014/main" val="20000"/>
                    </a:ext>
                  </a:extLst>
                </a:gridCol>
                <a:gridCol w="7033025">
                  <a:extLst>
                    <a:ext uri="{9D8B030D-6E8A-4147-A177-3AD203B41FA5}">
                      <a16:colId xmlns:a16="http://schemas.microsoft.com/office/drawing/2014/main" val="20001"/>
                    </a:ext>
                  </a:extLst>
                </a:gridCol>
              </a:tblGrid>
              <a:tr h="254525">
                <a:tc>
                  <a:txBody>
                    <a:bodyPr/>
                    <a:lstStyle/>
                    <a:p>
                      <a:pPr marL="0" lvl="0" indent="0" algn="l" rtl="0">
                        <a:spcBef>
                          <a:spcPts val="0"/>
                        </a:spcBef>
                        <a:spcAft>
                          <a:spcPts val="0"/>
                        </a:spcAft>
                        <a:buNone/>
                      </a:pPr>
                      <a:r>
                        <a:rPr lang="en" b="1"/>
                        <a:t>typedef</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71550">
                <a:tc>
                  <a:txBody>
                    <a:bodyPr/>
                    <a:lstStyle/>
                    <a:p>
                      <a:pPr marL="0" lvl="0" indent="0" algn="l" rtl="0">
                        <a:spcBef>
                          <a:spcPts val="0"/>
                        </a:spcBef>
                        <a:spcAft>
                          <a:spcPts val="0"/>
                        </a:spcAft>
                        <a:buNone/>
                      </a:pPr>
                      <a:r>
                        <a:rPr lang="en" sz="1200"/>
                        <a:t>pointer.</a:t>
                      </a:r>
                      <a:endParaRPr sz="1200"/>
                    </a:p>
                  </a:txBody>
                  <a:tcPr marL="91425" marR="91425" marT="91425" marB="91425"/>
                </a:tc>
                <a:tc>
                  <a:txBody>
                    <a:bodyPr/>
                    <a:lstStyle/>
                    <a:p>
                      <a:pPr marL="0" lvl="0" indent="0" algn="l" rtl="0">
                        <a:spcBef>
                          <a:spcPts val="0"/>
                        </a:spcBef>
                        <a:spcAft>
                          <a:spcPts val="0"/>
                        </a:spcAft>
                        <a:buNone/>
                      </a:pPr>
                      <a:r>
                        <a:rPr lang="en" sz="1300"/>
                        <a:t>A pointer for the container’s element type</a:t>
                      </a:r>
                      <a:endParaRPr sz="1300"/>
                    </a:p>
                  </a:txBody>
                  <a:tcPr marL="91425" marR="91425" marT="91425" marB="91425"/>
                </a:tc>
                <a:extLst>
                  <a:ext uri="{0D108BD9-81ED-4DB2-BD59-A6C34878D82A}">
                    <a16:rowId xmlns:a16="http://schemas.microsoft.com/office/drawing/2014/main" val="10001"/>
                  </a:ext>
                </a:extLst>
              </a:tr>
              <a:tr h="436925">
                <a:tc>
                  <a:txBody>
                    <a:bodyPr/>
                    <a:lstStyle/>
                    <a:p>
                      <a:pPr marL="0" lvl="0" indent="0" algn="l" rtl="0">
                        <a:spcBef>
                          <a:spcPts val="0"/>
                        </a:spcBef>
                        <a:spcAft>
                          <a:spcPts val="0"/>
                        </a:spcAft>
                        <a:buNone/>
                      </a:pPr>
                      <a:r>
                        <a:rPr lang="en" sz="1200"/>
                        <a:t>const_pointer</a:t>
                      </a:r>
                      <a:endParaRPr sz="1200"/>
                    </a:p>
                  </a:txBody>
                  <a:tcPr marL="91425" marR="91425" marT="91425" marB="91425"/>
                </a:tc>
                <a:tc>
                  <a:txBody>
                    <a:bodyPr/>
                    <a:lstStyle/>
                    <a:p>
                      <a:pPr marL="0" lvl="0" indent="0" algn="l" rtl="0">
                        <a:spcBef>
                          <a:spcPts val="0"/>
                        </a:spcBef>
                        <a:spcAft>
                          <a:spcPts val="0"/>
                        </a:spcAft>
                        <a:buNone/>
                      </a:pPr>
                      <a:r>
                        <a:rPr lang="en" sz="1300"/>
                        <a:t>A pointer for the container’s element type that can be used only to read elements and to perform const operations.</a:t>
                      </a:r>
                      <a:endParaRPr sz="1300"/>
                    </a:p>
                  </a:txBody>
                  <a:tcPr marL="91425" marR="91425" marT="91425" marB="91425"/>
                </a:tc>
                <a:extLst>
                  <a:ext uri="{0D108BD9-81ED-4DB2-BD59-A6C34878D82A}">
                    <a16:rowId xmlns:a16="http://schemas.microsoft.com/office/drawing/2014/main" val="10002"/>
                  </a:ext>
                </a:extLst>
              </a:tr>
              <a:tr h="436925">
                <a:tc>
                  <a:txBody>
                    <a:bodyPr/>
                    <a:lstStyle/>
                    <a:p>
                      <a:pPr marL="0" lvl="0" indent="0" algn="l" rtl="0">
                        <a:spcBef>
                          <a:spcPts val="0"/>
                        </a:spcBef>
                        <a:spcAft>
                          <a:spcPts val="0"/>
                        </a:spcAft>
                        <a:buNone/>
                      </a:pPr>
                      <a:r>
                        <a:rPr lang="en" sz="1200"/>
                        <a:t>iterator</a:t>
                      </a:r>
                      <a:endParaRPr sz="1200"/>
                    </a:p>
                  </a:txBody>
                  <a:tcPr marL="91425" marR="91425" marT="91425" marB="91425"/>
                </a:tc>
                <a:tc>
                  <a:txBody>
                    <a:bodyPr/>
                    <a:lstStyle/>
                    <a:p>
                      <a:pPr marL="0" lvl="0" indent="0" algn="l" rtl="0">
                        <a:spcBef>
                          <a:spcPts val="0"/>
                        </a:spcBef>
                        <a:spcAft>
                          <a:spcPts val="0"/>
                        </a:spcAft>
                        <a:buNone/>
                      </a:pPr>
                      <a:r>
                        <a:rPr lang="en" sz="1300"/>
                        <a:t>An iterator that points to an element of the container’s element type</a:t>
                      </a:r>
                      <a:endParaRPr sz="1300"/>
                    </a:p>
                  </a:txBody>
                  <a:tcPr marL="91425" marR="91425" marT="91425" marB="91425"/>
                </a:tc>
                <a:extLst>
                  <a:ext uri="{0D108BD9-81ED-4DB2-BD59-A6C34878D82A}">
                    <a16:rowId xmlns:a16="http://schemas.microsoft.com/office/drawing/2014/main" val="10003"/>
                  </a:ext>
                </a:extLst>
              </a:tr>
              <a:tr h="513725">
                <a:tc>
                  <a:txBody>
                    <a:bodyPr/>
                    <a:lstStyle/>
                    <a:p>
                      <a:pPr marL="0" lvl="0" indent="0" algn="l" rtl="0">
                        <a:spcBef>
                          <a:spcPts val="0"/>
                        </a:spcBef>
                        <a:spcAft>
                          <a:spcPts val="0"/>
                        </a:spcAft>
                        <a:buNone/>
                      </a:pPr>
                      <a:r>
                        <a:rPr lang="en" sz="1200"/>
                        <a:t>const_iterator</a:t>
                      </a:r>
                      <a:endParaRPr sz="1200"/>
                    </a:p>
                  </a:txBody>
                  <a:tcPr marL="91425" marR="91425" marT="91425" marB="91425"/>
                </a:tc>
                <a:tc>
                  <a:txBody>
                    <a:bodyPr/>
                    <a:lstStyle/>
                    <a:p>
                      <a:pPr marL="0" lvl="0" indent="0" algn="l" rtl="0">
                        <a:spcBef>
                          <a:spcPts val="0"/>
                        </a:spcBef>
                        <a:spcAft>
                          <a:spcPts val="0"/>
                        </a:spcAft>
                        <a:buNone/>
                      </a:pPr>
                      <a:r>
                        <a:rPr lang="en" sz="1300"/>
                        <a:t>An iterator that points to an element of the container’s element type. Used only only to read elements and to perform const operations.</a:t>
                      </a:r>
                      <a:endParaRPr sz="1300"/>
                    </a:p>
                  </a:txBody>
                  <a:tcPr marL="91425" marR="91425" marT="91425" marB="91425"/>
                </a:tc>
                <a:extLst>
                  <a:ext uri="{0D108BD9-81ED-4DB2-BD59-A6C34878D82A}">
                    <a16:rowId xmlns:a16="http://schemas.microsoft.com/office/drawing/2014/main" val="10004"/>
                  </a:ext>
                </a:extLst>
              </a:tr>
              <a:tr h="436925">
                <a:tc>
                  <a:txBody>
                    <a:bodyPr/>
                    <a:lstStyle/>
                    <a:p>
                      <a:pPr marL="0" lvl="0" indent="0" algn="l" rtl="0">
                        <a:spcBef>
                          <a:spcPts val="0"/>
                        </a:spcBef>
                        <a:spcAft>
                          <a:spcPts val="0"/>
                        </a:spcAft>
                        <a:buNone/>
                      </a:pPr>
                      <a:r>
                        <a:rPr lang="en" sz="1200"/>
                        <a:t>reverse_iterator</a:t>
                      </a:r>
                      <a:endParaRPr sz="1200"/>
                    </a:p>
                  </a:txBody>
                  <a:tcPr marL="91425" marR="91425" marT="91425" marB="91425"/>
                </a:tc>
                <a:tc>
                  <a:txBody>
                    <a:bodyPr/>
                    <a:lstStyle/>
                    <a:p>
                      <a:pPr marL="0" lvl="0" indent="0" algn="l" rtl="0">
                        <a:spcBef>
                          <a:spcPts val="0"/>
                        </a:spcBef>
                        <a:spcAft>
                          <a:spcPts val="0"/>
                        </a:spcAft>
                        <a:buNone/>
                      </a:pPr>
                      <a:r>
                        <a:rPr lang="en" sz="1300"/>
                        <a:t>A reverse iterator that points to an element of the container’s element type. Used to iterate through a container in reverse.</a:t>
                      </a:r>
                      <a:endParaRPr sz="1300"/>
                    </a:p>
                  </a:txBody>
                  <a:tcPr marL="91425" marR="91425" marT="91425" marB="91425"/>
                </a:tc>
                <a:extLst>
                  <a:ext uri="{0D108BD9-81ED-4DB2-BD59-A6C34878D82A}">
                    <a16:rowId xmlns:a16="http://schemas.microsoft.com/office/drawing/2014/main" val="10005"/>
                  </a:ext>
                </a:extLst>
              </a:tr>
              <a:tr h="692150">
                <a:tc>
                  <a:txBody>
                    <a:bodyPr/>
                    <a:lstStyle/>
                    <a:p>
                      <a:pPr marL="0" lvl="0" indent="0" algn="l" rtl="0">
                        <a:spcBef>
                          <a:spcPts val="0"/>
                        </a:spcBef>
                        <a:spcAft>
                          <a:spcPts val="0"/>
                        </a:spcAft>
                        <a:buNone/>
                      </a:pPr>
                      <a:r>
                        <a:rPr lang="en" sz="1200"/>
                        <a:t>const_reverse_iterator</a:t>
                      </a:r>
                      <a:endParaRPr sz="1200"/>
                    </a:p>
                  </a:txBody>
                  <a:tcPr marL="91425" marR="91425" marT="91425" marB="91425"/>
                </a:tc>
                <a:tc>
                  <a:txBody>
                    <a:bodyPr/>
                    <a:lstStyle/>
                    <a:p>
                      <a:pPr marL="0" lvl="0" indent="0" algn="l" rtl="0">
                        <a:spcBef>
                          <a:spcPts val="0"/>
                        </a:spcBef>
                        <a:spcAft>
                          <a:spcPts val="0"/>
                        </a:spcAft>
                        <a:buNone/>
                      </a:pPr>
                      <a:r>
                        <a:rPr lang="en"/>
                        <a:t>A reverse iterator that points to an element of the container’s element type and can be used only to read elements and to perform const operations. Used to iterate through a container in reverse.</a:t>
                      </a:r>
                      <a:endParaRPr/>
                    </a:p>
                  </a:txBody>
                  <a:tcPr marL="91425" marR="91425" marT="91425" marB="91425"/>
                </a:tc>
                <a:extLst>
                  <a:ext uri="{0D108BD9-81ED-4DB2-BD59-A6C34878D82A}">
                    <a16:rowId xmlns:a16="http://schemas.microsoft.com/office/drawing/2014/main" val="10006"/>
                  </a:ext>
                </a:extLst>
              </a:tr>
              <a:tr h="681275">
                <a:tc>
                  <a:txBody>
                    <a:bodyPr/>
                    <a:lstStyle/>
                    <a:p>
                      <a:pPr marL="0" lvl="0" indent="0" algn="l" rtl="0">
                        <a:spcBef>
                          <a:spcPts val="0"/>
                        </a:spcBef>
                        <a:spcAft>
                          <a:spcPts val="0"/>
                        </a:spcAft>
                        <a:buNone/>
                      </a:pPr>
                      <a:r>
                        <a:rPr lang="en" sz="1200"/>
                        <a:t>difference_type</a:t>
                      </a:r>
                      <a:endParaRPr sz="1200"/>
                    </a:p>
                  </a:txBody>
                  <a:tcPr marL="91425" marR="91425" marT="91425" marB="91425"/>
                </a:tc>
                <a:tc>
                  <a:txBody>
                    <a:bodyPr/>
                    <a:lstStyle/>
                    <a:p>
                      <a:pPr marL="0" lvl="0" indent="0" algn="l" rtl="0">
                        <a:spcBef>
                          <a:spcPts val="0"/>
                        </a:spcBef>
                        <a:spcAft>
                          <a:spcPts val="0"/>
                        </a:spcAft>
                        <a:buNone/>
                      </a:pPr>
                      <a:r>
                        <a:rPr lang="en"/>
                        <a:t>The type of the result of subtracting two iterators that refer to the</a:t>
                      </a:r>
                      <a:endParaRPr/>
                    </a:p>
                    <a:p>
                      <a:pPr marL="0" lvl="0" indent="0" algn="l" rtl="0">
                        <a:spcBef>
                          <a:spcPts val="0"/>
                        </a:spcBef>
                        <a:spcAft>
                          <a:spcPts val="0"/>
                        </a:spcAft>
                        <a:buNone/>
                      </a:pPr>
                      <a:r>
                        <a:rPr lang="en"/>
                        <a:t>same container (operator- is not defined for iterators of lists and</a:t>
                      </a:r>
                      <a:endParaRPr/>
                    </a:p>
                    <a:p>
                      <a:pPr marL="0" lvl="0" indent="0" algn="l" rtl="0">
                        <a:spcBef>
                          <a:spcPts val="0"/>
                        </a:spcBef>
                        <a:spcAft>
                          <a:spcPts val="0"/>
                        </a:spcAft>
                        <a:buNone/>
                      </a:pPr>
                      <a:r>
                        <a:rPr lang="en"/>
                        <a:t>associative containers).</a:t>
                      </a:r>
                      <a:endParaRPr/>
                    </a:p>
                  </a:txBody>
                  <a:tcPr marL="91425" marR="91425" marT="91425" marB="91425"/>
                </a:tc>
                <a:extLst>
                  <a:ext uri="{0D108BD9-81ED-4DB2-BD59-A6C34878D82A}">
                    <a16:rowId xmlns:a16="http://schemas.microsoft.com/office/drawing/2014/main" val="10007"/>
                  </a:ext>
                </a:extLst>
              </a:tr>
              <a:tr h="637675">
                <a:tc>
                  <a:txBody>
                    <a:bodyPr/>
                    <a:lstStyle/>
                    <a:p>
                      <a:pPr marL="0" lvl="0" indent="0" algn="l" rtl="0">
                        <a:spcBef>
                          <a:spcPts val="0"/>
                        </a:spcBef>
                        <a:spcAft>
                          <a:spcPts val="0"/>
                        </a:spcAft>
                        <a:buNone/>
                      </a:pPr>
                      <a:r>
                        <a:rPr lang="en" sz="1200"/>
                        <a:t>size_type</a:t>
                      </a:r>
                      <a:endParaRPr sz="1200"/>
                    </a:p>
                  </a:txBody>
                  <a:tcPr marL="91425" marR="91425" marT="91425" marB="91425"/>
                </a:tc>
                <a:tc>
                  <a:txBody>
                    <a:bodyPr/>
                    <a:lstStyle/>
                    <a:p>
                      <a:pPr marL="0" lvl="0" indent="0" algn="l" rtl="0">
                        <a:spcBef>
                          <a:spcPts val="0"/>
                        </a:spcBef>
                        <a:spcAft>
                          <a:spcPts val="0"/>
                        </a:spcAft>
                        <a:buNone/>
                      </a:pPr>
                      <a:r>
                        <a:rPr lang="en"/>
                        <a:t>The type used to count items in a container and index through a</a:t>
                      </a:r>
                      <a:endParaRPr/>
                    </a:p>
                    <a:p>
                      <a:pPr marL="0" lvl="0" indent="0" algn="l" rtl="0">
                        <a:spcBef>
                          <a:spcPts val="0"/>
                        </a:spcBef>
                        <a:spcAft>
                          <a:spcPts val="0"/>
                        </a:spcAft>
                        <a:buNone/>
                      </a:pPr>
                      <a:r>
                        <a:rPr lang="en"/>
                        <a:t>sequence container (cannot index through a list).</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for Container Elements</a:t>
            </a:r>
            <a:endParaRPr/>
          </a:p>
        </p:txBody>
      </p:sp>
      <p:sp>
        <p:nvSpPr>
          <p:cNvPr id="174" name="Google Shape;174;p28"/>
          <p:cNvSpPr txBox="1">
            <a:spLocks noGrp="1"/>
          </p:cNvSpPr>
          <p:nvPr>
            <p:ph type="body" idx="1"/>
          </p:nvPr>
        </p:nvSpPr>
        <p:spPr>
          <a:xfrm>
            <a:off x="6900" y="620275"/>
            <a:ext cx="9201300" cy="45669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Font typeface="Comic Sans MS"/>
              <a:buChar char="●"/>
            </a:pPr>
            <a:r>
              <a:rPr lang="en">
                <a:latin typeface="Comic Sans MS"/>
                <a:ea typeface="Comic Sans MS"/>
                <a:cs typeface="Comic Sans MS"/>
                <a:sym typeface="Comic Sans MS"/>
              </a:rPr>
              <a:t>Before a Standard Libary Container is used, it’s important to ensure that objects which supports a minimum set of functionality is stored in the container.</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25755" algn="l" rtl="0">
              <a:spcBef>
                <a:spcPts val="1200"/>
              </a:spcBef>
              <a:spcAft>
                <a:spcPts val="0"/>
              </a:spcAft>
              <a:buSzPct val="100000"/>
              <a:buFont typeface="Comic Sans MS"/>
              <a:buChar char="●"/>
            </a:pPr>
            <a:r>
              <a:rPr lang="en">
                <a:latin typeface="Comic Sans MS"/>
                <a:ea typeface="Comic Sans MS"/>
                <a:cs typeface="Comic Sans MS"/>
                <a:sym typeface="Comic Sans MS"/>
              </a:rPr>
              <a:t>When an object is inserted into a container, a copy of the object is made.</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25755" algn="l" rtl="0">
              <a:spcBef>
                <a:spcPts val="1200"/>
              </a:spcBef>
              <a:spcAft>
                <a:spcPts val="0"/>
              </a:spcAft>
              <a:buSzPct val="100000"/>
              <a:buFont typeface="Comic Sans MS"/>
              <a:buChar char="●"/>
            </a:pPr>
            <a:r>
              <a:rPr lang="en">
                <a:latin typeface="Comic Sans MS"/>
                <a:ea typeface="Comic Sans MS"/>
                <a:cs typeface="Comic Sans MS"/>
                <a:sym typeface="Comic Sans MS"/>
              </a:rPr>
              <a:t>Therefore, the object type should provide a copy constructor and copy assignment operator.</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25755" algn="l" rtl="0">
              <a:spcBef>
                <a:spcPts val="1200"/>
              </a:spcBef>
              <a:spcAft>
                <a:spcPts val="0"/>
              </a:spcAft>
              <a:buSzPct val="100000"/>
              <a:buFont typeface="Comic Sans MS"/>
              <a:buChar char="●"/>
            </a:pPr>
            <a:r>
              <a:rPr lang="en">
                <a:latin typeface="Comic Sans MS"/>
                <a:ea typeface="Comic Sans MS"/>
                <a:cs typeface="Comic Sans MS"/>
                <a:sym typeface="Comic Sans MS"/>
              </a:rPr>
              <a:t>Also, the ordered associative containers and many algorithms require elements to be compared—for this reason, the object type should provide less-than (&lt;) and equality (==) operators.</a:t>
            </a:r>
            <a:endParaRPr>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Iterators</a:t>
            </a:r>
            <a:endParaRPr/>
          </a:p>
        </p:txBody>
      </p:sp>
      <p:sp>
        <p:nvSpPr>
          <p:cNvPr id="180" name="Google Shape;180;p29"/>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Shares similarities with Pointers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Points to first-class container elements and for other purposes.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Holds state information sensitive to the particular containers on which they operate</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Iterators are implemented for each type of container.</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Certain iterator operations are uniform across containers.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For example, the dereferencing operator (*) dereferences an iterator so that you can use the element to which it points.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 operation on an iterator moves it to the container’s next element (much as incrementing a pointer into a built-in array aims the pointer at the next array element).</a:t>
            </a:r>
            <a:endParaRPr>
              <a:latin typeface="Arial"/>
              <a:ea typeface="Arial"/>
              <a:cs typeface="Arial"/>
              <a:sym typeface="Arial"/>
            </a:endParaRPr>
          </a:p>
          <a:p>
            <a:pPr marL="45720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Iterators Working</a:t>
            </a:r>
            <a:endParaRPr/>
          </a:p>
        </p:txBody>
      </p:sp>
      <p:sp>
        <p:nvSpPr>
          <p:cNvPr id="186" name="Google Shape;186;p30"/>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latin typeface="Arial"/>
                <a:ea typeface="Arial"/>
                <a:cs typeface="Arial"/>
                <a:sym typeface="Arial"/>
              </a:rPr>
              <a:t>First-class containers provide member functions </a:t>
            </a:r>
            <a:r>
              <a:rPr lang="en" sz="1700" b="1">
                <a:latin typeface="Arial"/>
                <a:ea typeface="Arial"/>
                <a:cs typeface="Arial"/>
                <a:sym typeface="Arial"/>
              </a:rPr>
              <a:t>begin </a:t>
            </a:r>
            <a:r>
              <a:rPr lang="en" sz="1700">
                <a:latin typeface="Arial"/>
                <a:ea typeface="Arial"/>
                <a:cs typeface="Arial"/>
                <a:sym typeface="Arial"/>
              </a:rPr>
              <a:t>and </a:t>
            </a:r>
            <a:r>
              <a:rPr lang="en" sz="1700" b="1">
                <a:latin typeface="Arial"/>
                <a:ea typeface="Arial"/>
                <a:cs typeface="Arial"/>
                <a:sym typeface="Arial"/>
              </a:rPr>
              <a:t>end</a:t>
            </a:r>
            <a:r>
              <a:rPr lang="en" sz="1700">
                <a:latin typeface="Arial"/>
                <a:ea typeface="Arial"/>
                <a:cs typeface="Arial"/>
                <a:sym typeface="Arial"/>
              </a:rPr>
              <a:t>. </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a:latin typeface="Arial"/>
                <a:ea typeface="Arial"/>
                <a:cs typeface="Arial"/>
                <a:sym typeface="Arial"/>
              </a:rPr>
              <a:t>Function </a:t>
            </a:r>
            <a:r>
              <a:rPr lang="en" sz="1700" b="1">
                <a:latin typeface="Arial"/>
                <a:ea typeface="Arial"/>
                <a:cs typeface="Arial"/>
                <a:sym typeface="Arial"/>
              </a:rPr>
              <a:t>begin </a:t>
            </a:r>
            <a:r>
              <a:rPr lang="en" sz="1700">
                <a:latin typeface="Arial"/>
                <a:ea typeface="Arial"/>
                <a:cs typeface="Arial"/>
                <a:sym typeface="Arial"/>
              </a:rPr>
              <a:t>returns an iterator pointing to the first element of the container. </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a:latin typeface="Arial"/>
                <a:ea typeface="Arial"/>
                <a:cs typeface="Arial"/>
                <a:sym typeface="Arial"/>
              </a:rPr>
              <a:t>Function </a:t>
            </a:r>
            <a:r>
              <a:rPr lang="en" sz="1700" b="1">
                <a:latin typeface="Arial"/>
                <a:ea typeface="Arial"/>
                <a:cs typeface="Arial"/>
                <a:sym typeface="Arial"/>
              </a:rPr>
              <a:t>end </a:t>
            </a:r>
            <a:r>
              <a:rPr lang="en" sz="1700">
                <a:latin typeface="Arial"/>
                <a:ea typeface="Arial"/>
                <a:cs typeface="Arial"/>
                <a:sym typeface="Arial"/>
              </a:rPr>
              <a:t>returns an iterator pointing to the first element past the end of the container (one past the end)—a nonexistent element that’s frequently used to determine when the end of a container is reached. </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a:latin typeface="Arial"/>
                <a:ea typeface="Arial"/>
                <a:cs typeface="Arial"/>
                <a:sym typeface="Arial"/>
              </a:rPr>
              <a:t>If iterator i points to a particular element, then ++i points to the “next” element and *i refers to the element pointed to by i. </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a:latin typeface="Arial"/>
                <a:ea typeface="Arial"/>
                <a:cs typeface="Arial"/>
                <a:sym typeface="Arial"/>
              </a:rPr>
              <a:t>The iterator resulting from end is typically used in an equality or inequality comparison to determine whether the “moving iterator” (i in this case) has reached the end of the container.</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a:latin typeface="Arial"/>
                <a:ea typeface="Arial"/>
                <a:cs typeface="Arial"/>
                <a:sym typeface="Arial"/>
              </a:rPr>
              <a:t>An object of a container’s iterator type refers to a container element that can be modified. </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a:latin typeface="Arial"/>
                <a:ea typeface="Arial"/>
                <a:cs typeface="Arial"/>
                <a:sym typeface="Arial"/>
              </a:rPr>
              <a:t>An object of a container’s const_iterator type refers to a container element that cannot be modified</a:t>
            </a:r>
            <a:endParaRPr sz="1700">
              <a:latin typeface="Arial"/>
              <a:ea typeface="Arial"/>
              <a:cs typeface="Arial"/>
              <a:sym typeface="Arial"/>
            </a:endParaRPr>
          </a:p>
          <a:p>
            <a:pPr marL="457200" lvl="0" indent="0" algn="l" rtl="0">
              <a:spcBef>
                <a:spcPts val="1200"/>
              </a:spcBef>
              <a:spcAft>
                <a:spcPts val="0"/>
              </a:spcAft>
              <a:buNone/>
            </a:pPr>
            <a:endParaRPr sz="1700">
              <a:latin typeface="Arial"/>
              <a:ea typeface="Arial"/>
              <a:cs typeface="Arial"/>
              <a:sym typeface="Arial"/>
            </a:endParaRPr>
          </a:p>
          <a:p>
            <a:pPr marL="457200" lvl="0" indent="0" algn="l" rtl="0">
              <a:spcBef>
                <a:spcPts val="1200"/>
              </a:spcBef>
              <a:spcAft>
                <a:spcPts val="1200"/>
              </a:spcAft>
              <a:buNone/>
            </a:pPr>
            <a:endParaRPr sz="17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istream_iterator and ostream_iterator</a:t>
            </a:r>
            <a:endParaRPr/>
          </a:p>
        </p:txBody>
      </p:sp>
      <p:sp>
        <p:nvSpPr>
          <p:cNvPr id="192" name="Google Shape;192;p31"/>
          <p:cNvSpPr txBox="1">
            <a:spLocks noGrp="1"/>
          </p:cNvSpPr>
          <p:nvPr>
            <p:ph type="body" idx="1"/>
          </p:nvPr>
        </p:nvSpPr>
        <p:spPr>
          <a:xfrm>
            <a:off x="6900" y="620275"/>
            <a:ext cx="9144000" cy="4577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iterators  are used with sequences (also called ranges) which can be in containers, or they can be input sequences or output sequences. input from the standard input (a sequence of data for input into a program).</a:t>
            </a:r>
            <a:endParaRPr>
              <a:latin typeface="Arial"/>
              <a:ea typeface="Arial"/>
              <a:cs typeface="Arial"/>
              <a:sym typeface="Arial"/>
            </a:endParaRPr>
          </a:p>
          <a:p>
            <a:pPr marL="457200" lvl="0" indent="0" algn="l" rtl="0">
              <a:spcBef>
                <a:spcPts val="1200"/>
              </a:spcBef>
              <a:spcAft>
                <a:spcPts val="0"/>
              </a:spcAft>
              <a:buNone/>
            </a:pPr>
            <a:endParaRPr>
              <a:latin typeface="Arial"/>
              <a:ea typeface="Arial"/>
              <a:cs typeface="Arial"/>
              <a:sym typeface="Arial"/>
            </a:endParaRPr>
          </a:p>
          <a:p>
            <a:pPr marL="457200" lvl="0" indent="-342900" algn="l" rtl="0">
              <a:spcBef>
                <a:spcPts val="1200"/>
              </a:spcBef>
              <a:spcAft>
                <a:spcPts val="0"/>
              </a:spcAft>
              <a:buSzPts val="1800"/>
              <a:buFont typeface="Arial"/>
              <a:buChar char="●"/>
            </a:pPr>
            <a:r>
              <a:rPr lang="en">
                <a:latin typeface="Arial"/>
                <a:ea typeface="Arial"/>
                <a:cs typeface="Arial"/>
                <a:sym typeface="Arial"/>
              </a:rPr>
              <a:t>istream_iterator  reads the input data from user</a:t>
            </a:r>
            <a:endParaRPr>
              <a:latin typeface="Arial"/>
              <a:ea typeface="Arial"/>
              <a:cs typeface="Arial"/>
              <a:sym typeface="Arial"/>
            </a:endParaRPr>
          </a:p>
          <a:p>
            <a:pPr marL="457200" lvl="0" indent="0" algn="l" rtl="0">
              <a:spcBef>
                <a:spcPts val="1200"/>
              </a:spcBef>
              <a:spcAft>
                <a:spcPts val="0"/>
              </a:spcAft>
              <a:buNone/>
            </a:pPr>
            <a:endParaRPr>
              <a:latin typeface="Arial"/>
              <a:ea typeface="Arial"/>
              <a:cs typeface="Arial"/>
              <a:sym typeface="Arial"/>
            </a:endParaRPr>
          </a:p>
          <a:p>
            <a:pPr marL="457200" lvl="0" indent="-342900" algn="l" rtl="0">
              <a:spcBef>
                <a:spcPts val="1200"/>
              </a:spcBef>
              <a:spcAft>
                <a:spcPts val="0"/>
              </a:spcAft>
              <a:buSzPts val="1800"/>
              <a:buFont typeface="Arial"/>
              <a:buChar char="●"/>
            </a:pPr>
            <a:r>
              <a:rPr lang="en">
                <a:latin typeface="Arial"/>
                <a:ea typeface="Arial"/>
                <a:cs typeface="Arial"/>
                <a:sym typeface="Arial"/>
              </a:rPr>
              <a:t>ostream_iterator prints the data to the standard terminal output.</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C++ STANDARD TEMPLATE LIBRARY</a:t>
            </a:r>
            <a:endParaRPr/>
          </a:p>
        </p:txBody>
      </p:sp>
      <p:sp>
        <p:nvSpPr>
          <p:cNvPr id="92" name="Google Shape;92;p14"/>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Generic collection of class templates and algorithms </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Allows programmers to easily implement standard data structures like queues, lists, and stacks.</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 idea relies on the fact that hard part of using complex data structures has already been completed</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E.g. Programmer can define stack of integers, without implementing Stack Data Structures </a:t>
            </a:r>
            <a:endParaRPr>
              <a:latin typeface="Comic Sans MS"/>
              <a:ea typeface="Comic Sans MS"/>
              <a:cs typeface="Comic Sans MS"/>
              <a:sym typeface="Comic Sans MS"/>
            </a:endParaRPr>
          </a:p>
          <a:p>
            <a:pPr marL="2286000" lvl="0" indent="457200" algn="l" rtl="0">
              <a:spcBef>
                <a:spcPts val="1200"/>
              </a:spcBef>
              <a:spcAft>
                <a:spcPts val="0"/>
              </a:spcAft>
              <a:buNone/>
            </a:pPr>
            <a:r>
              <a:rPr lang="en">
                <a:latin typeface="Comic Sans MS"/>
                <a:ea typeface="Comic Sans MS"/>
                <a:cs typeface="Comic Sans MS"/>
                <a:sym typeface="Comic Sans MS"/>
              </a:rPr>
              <a:t>	</a:t>
            </a:r>
            <a:r>
              <a:rPr lang="en">
                <a:solidFill>
                  <a:srgbClr val="0000FF"/>
                </a:solidFill>
                <a:latin typeface="Comic Sans MS"/>
                <a:ea typeface="Comic Sans MS"/>
                <a:cs typeface="Comic Sans MS"/>
                <a:sym typeface="Comic Sans MS"/>
              </a:rPr>
              <a:t>stack&lt;int&gt; myStack;</a:t>
            </a:r>
            <a:endParaRPr>
              <a:solidFill>
                <a:srgbClr val="0000FF"/>
              </a:solidFill>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programmer can now push() and pop() integers onto the stack, with minimal effort.</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Template allows the programmer to use this stack, not just for integer, but for other data types like char, strings too.</a:t>
            </a:r>
            <a:endParaRPr>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Iterator Categories and Iterator Category Hierarchy</a:t>
            </a:r>
            <a:endParaRPr/>
          </a:p>
        </p:txBody>
      </p:sp>
      <p:sp>
        <p:nvSpPr>
          <p:cNvPr id="198" name="Google Shape;198;p32"/>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figure below illustrates the hierarchy of iterator categories.</a:t>
            </a:r>
            <a:endParaRPr/>
          </a:p>
          <a:p>
            <a:pPr marL="457200" lvl="0" indent="-342900" algn="l" rtl="0">
              <a:spcBef>
                <a:spcPts val="0"/>
              </a:spcBef>
              <a:spcAft>
                <a:spcPts val="0"/>
              </a:spcAft>
              <a:buSzPts val="1800"/>
              <a:buChar char="●"/>
            </a:pPr>
            <a:r>
              <a:rPr lang="en"/>
              <a:t>As the hierarchy is followed from bottom to top, each iterator category supports all the functionality of the categories below it in the figure.</a:t>
            </a:r>
            <a:endParaRPr/>
          </a:p>
          <a:p>
            <a:pPr marL="457200" lvl="0" indent="-342900" algn="l" rtl="0">
              <a:spcBef>
                <a:spcPts val="0"/>
              </a:spcBef>
              <a:spcAft>
                <a:spcPts val="0"/>
              </a:spcAft>
              <a:buSzPts val="1800"/>
              <a:buChar char="●"/>
            </a:pPr>
            <a:r>
              <a:rPr lang="en"/>
              <a:t>“Weakest” iterator types are at the bottom, and most powerful one is at the top.</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99" name="Google Shape;199;p32"/>
          <p:cNvPicPr preferRelativeResize="0"/>
          <p:nvPr/>
        </p:nvPicPr>
        <p:blipFill>
          <a:blip r:embed="rId3">
            <a:alphaModFix/>
          </a:blip>
          <a:stretch>
            <a:fillRect/>
          </a:stretch>
        </p:blipFill>
        <p:spPr>
          <a:xfrm>
            <a:off x="-33325" y="2190350"/>
            <a:ext cx="5438349" cy="2735200"/>
          </a:xfrm>
          <a:prstGeom prst="rect">
            <a:avLst/>
          </a:prstGeom>
          <a:noFill/>
          <a:ln>
            <a:noFill/>
          </a:ln>
        </p:spPr>
      </p:pic>
      <p:pic>
        <p:nvPicPr>
          <p:cNvPr id="200" name="Google Shape;200;p32"/>
          <p:cNvPicPr preferRelativeResize="0"/>
          <p:nvPr/>
        </p:nvPicPr>
        <p:blipFill>
          <a:blip r:embed="rId4">
            <a:alphaModFix/>
          </a:blip>
          <a:stretch>
            <a:fillRect/>
          </a:stretch>
        </p:blipFill>
        <p:spPr>
          <a:xfrm>
            <a:off x="5470425" y="2276475"/>
            <a:ext cx="3563399" cy="215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Container Support for Iterators</a:t>
            </a:r>
            <a:endParaRPr/>
          </a:p>
        </p:txBody>
      </p:sp>
      <p:sp>
        <p:nvSpPr>
          <p:cNvPr id="206" name="Google Shape;206;p33"/>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The iterator category that each container supports determines whether that container can be used with specific algorithms.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Containers that support random-access iterators can be used with all Standard Library algorithms—with the exception that if an algorithm requires changes to a container’s size, the algorithm can’t be used on built-in arrays or array objects.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Pointers into built-in arrays can be used in place of iterators with most algorithms.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first-class containers, strings and built-in arrays are all traversable with iterators.</a:t>
            </a: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Container Support for Iterators</a:t>
            </a:r>
            <a:endParaRPr/>
          </a:p>
        </p:txBody>
      </p:sp>
      <p:pic>
        <p:nvPicPr>
          <p:cNvPr id="212" name="Google Shape;212;p34"/>
          <p:cNvPicPr preferRelativeResize="0"/>
          <p:nvPr/>
        </p:nvPicPr>
        <p:blipFill>
          <a:blip r:embed="rId3">
            <a:alphaModFix/>
          </a:blip>
          <a:stretch>
            <a:fillRect/>
          </a:stretch>
        </p:blipFill>
        <p:spPr>
          <a:xfrm>
            <a:off x="762000" y="636800"/>
            <a:ext cx="6582100" cy="408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Vector Sequence Container</a:t>
            </a:r>
            <a:endParaRPr/>
          </a:p>
        </p:txBody>
      </p:sp>
      <p:sp>
        <p:nvSpPr>
          <p:cNvPr id="218" name="Google Shape;218;p35"/>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Font typeface="Arial"/>
              <a:buChar char="●"/>
            </a:pPr>
            <a:r>
              <a:rPr lang="en">
                <a:latin typeface="Arial"/>
                <a:ea typeface="Arial"/>
                <a:cs typeface="Arial"/>
                <a:sym typeface="Arial"/>
              </a:rPr>
              <a:t>Class Template vector  provides a data structure with contiguous memory locations. </a:t>
            </a:r>
            <a:endParaRPr>
              <a:latin typeface="Arial"/>
              <a:ea typeface="Arial"/>
              <a:cs typeface="Arial"/>
              <a:sym typeface="Arial"/>
            </a:endParaRPr>
          </a:p>
          <a:p>
            <a:pPr marL="457200" lvl="0" indent="0" algn="l" rtl="0">
              <a:spcBef>
                <a:spcPts val="1200"/>
              </a:spcBef>
              <a:spcAft>
                <a:spcPts val="0"/>
              </a:spcAft>
              <a:buNone/>
            </a:pPr>
            <a:endParaRPr>
              <a:latin typeface="Arial"/>
              <a:ea typeface="Arial"/>
              <a:cs typeface="Arial"/>
              <a:sym typeface="Arial"/>
            </a:endParaRPr>
          </a:p>
          <a:p>
            <a:pPr marL="457200" lvl="0" indent="-334327" algn="l" rtl="0">
              <a:spcBef>
                <a:spcPts val="1200"/>
              </a:spcBef>
              <a:spcAft>
                <a:spcPts val="0"/>
              </a:spcAft>
              <a:buSzPct val="100000"/>
              <a:buFont typeface="Arial"/>
              <a:buChar char="●"/>
            </a:pPr>
            <a:r>
              <a:rPr lang="en">
                <a:latin typeface="Arial"/>
                <a:ea typeface="Arial"/>
                <a:cs typeface="Arial"/>
                <a:sym typeface="Arial"/>
              </a:rPr>
              <a:t>This enables efficient, direct access to any element of a vector via the subscript operator [], exactly as with a built-in array.</a:t>
            </a:r>
            <a:endParaRPr>
              <a:latin typeface="Arial"/>
              <a:ea typeface="Arial"/>
              <a:cs typeface="Arial"/>
              <a:sym typeface="Arial"/>
            </a:endParaRPr>
          </a:p>
          <a:p>
            <a:pPr marL="457200" lvl="0" indent="0" algn="l" rtl="0">
              <a:spcBef>
                <a:spcPts val="1200"/>
              </a:spcBef>
              <a:spcAft>
                <a:spcPts val="0"/>
              </a:spcAft>
              <a:buNone/>
            </a:pPr>
            <a:endParaRPr>
              <a:latin typeface="Arial"/>
              <a:ea typeface="Arial"/>
              <a:cs typeface="Arial"/>
              <a:sym typeface="Arial"/>
            </a:endParaRPr>
          </a:p>
          <a:p>
            <a:pPr marL="457200" lvl="0" indent="-334327" algn="l" rtl="0">
              <a:spcBef>
                <a:spcPts val="1200"/>
              </a:spcBef>
              <a:spcAft>
                <a:spcPts val="0"/>
              </a:spcAft>
              <a:buSzPct val="100000"/>
              <a:buFont typeface="Arial"/>
              <a:buChar char="●"/>
            </a:pPr>
            <a:r>
              <a:rPr lang="en">
                <a:latin typeface="Arial"/>
                <a:ea typeface="Arial"/>
                <a:cs typeface="Arial"/>
                <a:sym typeface="Arial"/>
              </a:rPr>
              <a:t>Most commonly used when the data in the container must be easily accessible via a subscript or will be sorted, and when the number of elements may need to grow.</a:t>
            </a:r>
            <a:endParaRPr>
              <a:latin typeface="Arial"/>
              <a:ea typeface="Arial"/>
              <a:cs typeface="Arial"/>
              <a:sym typeface="Arial"/>
            </a:endParaRPr>
          </a:p>
          <a:p>
            <a:pPr marL="457200" lvl="0" indent="0" algn="l" rtl="0">
              <a:spcBef>
                <a:spcPts val="1200"/>
              </a:spcBef>
              <a:spcAft>
                <a:spcPts val="0"/>
              </a:spcAft>
              <a:buNone/>
            </a:pPr>
            <a:r>
              <a:rPr lang="en">
                <a:latin typeface="Arial"/>
                <a:ea typeface="Arial"/>
                <a:cs typeface="Arial"/>
                <a:sym typeface="Arial"/>
              </a:rPr>
              <a:t> </a:t>
            </a:r>
            <a:endParaRPr>
              <a:latin typeface="Arial"/>
              <a:ea typeface="Arial"/>
              <a:cs typeface="Arial"/>
              <a:sym typeface="Arial"/>
            </a:endParaRPr>
          </a:p>
          <a:p>
            <a:pPr marL="457200" lvl="0" indent="-334327" algn="l" rtl="0">
              <a:spcBef>
                <a:spcPts val="1200"/>
              </a:spcBef>
              <a:spcAft>
                <a:spcPts val="0"/>
              </a:spcAft>
              <a:buSzPct val="100000"/>
              <a:buFont typeface="Arial"/>
              <a:buChar char="●"/>
            </a:pPr>
            <a:r>
              <a:rPr lang="en">
                <a:latin typeface="Arial"/>
                <a:ea typeface="Arial"/>
                <a:cs typeface="Arial"/>
                <a:sym typeface="Arial"/>
              </a:rPr>
              <a:t>When a vector’s memory is exhausted, the vector allocates a larger builtin array, copies the original elements into the new built-in array and deallocates the old built-in array. .</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6900" y="105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Sequence </a:t>
            </a:r>
            <a:endParaRPr/>
          </a:p>
        </p:txBody>
      </p:sp>
      <p:sp>
        <p:nvSpPr>
          <p:cNvPr id="224" name="Google Shape;224;p36"/>
          <p:cNvSpPr txBox="1">
            <a:spLocks noGrp="1"/>
          </p:cNvSpPr>
          <p:nvPr>
            <p:ph type="body" idx="1"/>
          </p:nvPr>
        </p:nvSpPr>
        <p:spPr>
          <a:xfrm>
            <a:off x="6900" y="696475"/>
            <a:ext cx="9144000" cy="4446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The list sequence container (from header &lt;list&gt;) allows insertion and deletion operations at any location in the container.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Class template list is implemented as a doubly linked list—every node in the list contains a pointer to the previous node in the list and to the next node in the list.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This enables class template list to support bidirectional iterators that allow the container to be traversed both forward and backward.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Any algorithm that requires input, output, forward or bidirectional iterators can operate on a list.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Many list member functions manipulate the elements of the container as an ordered set of elements.</a:t>
            </a:r>
            <a:endParaRPr>
              <a:latin typeface="Arial"/>
              <a:ea typeface="Arial"/>
              <a:cs typeface="Arial"/>
              <a:sym typeface="Arial"/>
            </a:endParaRPr>
          </a:p>
          <a:p>
            <a:pPr marL="45720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C++11: forward_list Container</a:t>
            </a:r>
            <a:endParaRPr/>
          </a:p>
          <a:p>
            <a:pPr marL="0" lvl="0" indent="0" algn="l" rtl="0">
              <a:spcBef>
                <a:spcPts val="0"/>
              </a:spcBef>
              <a:spcAft>
                <a:spcPts val="0"/>
              </a:spcAft>
              <a:buNone/>
            </a:pPr>
            <a:endParaRPr/>
          </a:p>
        </p:txBody>
      </p:sp>
      <p:sp>
        <p:nvSpPr>
          <p:cNvPr id="230" name="Google Shape;230;p37"/>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C++11 now includes the new forward_list sequence container (header &lt;forward_list&gt;)</a:t>
            </a:r>
            <a:endParaRPr>
              <a:latin typeface="Arial"/>
              <a:ea typeface="Arial"/>
              <a:cs typeface="Arial"/>
              <a:sym typeface="Arial"/>
            </a:endParaRPr>
          </a:p>
          <a:p>
            <a:pPr marL="457200" lvl="0" indent="0" algn="l" rtl="0">
              <a:spcBef>
                <a:spcPts val="1200"/>
              </a:spcBef>
              <a:spcAft>
                <a:spcPts val="0"/>
              </a:spcAft>
              <a:buNone/>
            </a:pPr>
            <a:endParaRPr>
              <a:latin typeface="Arial"/>
              <a:ea typeface="Arial"/>
              <a:cs typeface="Arial"/>
              <a:sym typeface="Arial"/>
            </a:endParaRPr>
          </a:p>
          <a:p>
            <a:pPr marL="457200" lvl="0" indent="-342900" algn="l" rtl="0">
              <a:spcBef>
                <a:spcPts val="1200"/>
              </a:spcBef>
              <a:spcAft>
                <a:spcPts val="0"/>
              </a:spcAft>
              <a:buSzPts val="1800"/>
              <a:buFont typeface="Arial"/>
              <a:buChar char="●"/>
            </a:pPr>
            <a:r>
              <a:rPr lang="en">
                <a:latin typeface="Arial"/>
                <a:ea typeface="Arial"/>
                <a:cs typeface="Arial"/>
                <a:sym typeface="Arial"/>
              </a:rPr>
              <a:t>Implemented as a singly linked list—every node in the list contains a pointer to the next node in the list.</a:t>
            </a:r>
            <a:endParaRPr>
              <a:latin typeface="Arial"/>
              <a:ea typeface="Arial"/>
              <a:cs typeface="Arial"/>
              <a:sym typeface="Arial"/>
            </a:endParaRPr>
          </a:p>
          <a:p>
            <a:pPr marL="457200" lvl="0" indent="0" algn="l" rtl="0">
              <a:spcBef>
                <a:spcPts val="1200"/>
              </a:spcBef>
              <a:spcAft>
                <a:spcPts val="0"/>
              </a:spcAft>
              <a:buNone/>
            </a:pPr>
            <a:endParaRPr>
              <a:latin typeface="Arial"/>
              <a:ea typeface="Arial"/>
              <a:cs typeface="Arial"/>
              <a:sym typeface="Arial"/>
            </a:endParaRPr>
          </a:p>
          <a:p>
            <a:pPr marL="457200" lvl="0" indent="-342900" algn="l" rtl="0">
              <a:spcBef>
                <a:spcPts val="1200"/>
              </a:spcBef>
              <a:spcAft>
                <a:spcPts val="0"/>
              </a:spcAft>
              <a:buSzPts val="1800"/>
              <a:buFont typeface="Arial"/>
              <a:buChar char="●"/>
            </a:pPr>
            <a:r>
              <a:rPr lang="en">
                <a:latin typeface="Arial"/>
                <a:ea typeface="Arial"/>
                <a:cs typeface="Arial"/>
                <a:sym typeface="Arial"/>
              </a:rPr>
              <a:t>This enables class template list to support forward iterators that allow the container to be traversed in the forward direction.</a:t>
            </a:r>
            <a:endParaRPr>
              <a:latin typeface="Arial"/>
              <a:ea typeface="Arial"/>
              <a:cs typeface="Arial"/>
              <a:sym typeface="Arial"/>
            </a:endParaRPr>
          </a:p>
          <a:p>
            <a:pPr marL="457200" lvl="0" indent="0" algn="l" rtl="0">
              <a:spcBef>
                <a:spcPts val="1200"/>
              </a:spcBef>
              <a:spcAft>
                <a:spcPts val="0"/>
              </a:spcAft>
              <a:buNone/>
            </a:pPr>
            <a:endParaRPr>
              <a:latin typeface="Arial"/>
              <a:ea typeface="Arial"/>
              <a:cs typeface="Arial"/>
              <a:sym typeface="Arial"/>
            </a:endParaRPr>
          </a:p>
          <a:p>
            <a:pPr marL="457200" lvl="0" indent="-342900" algn="l" rtl="0">
              <a:spcBef>
                <a:spcPts val="1200"/>
              </a:spcBef>
              <a:spcAft>
                <a:spcPts val="0"/>
              </a:spcAft>
              <a:buSzPts val="1800"/>
              <a:buFont typeface="Arial"/>
              <a:buChar char="●"/>
            </a:pPr>
            <a:r>
              <a:rPr lang="en">
                <a:latin typeface="Arial"/>
                <a:ea typeface="Arial"/>
                <a:cs typeface="Arial"/>
                <a:sym typeface="Arial"/>
              </a:rPr>
              <a:t> Any algorithm that requires input, output or forward iterators can operate on a forward_list.</a:t>
            </a:r>
            <a:endParaRPr>
              <a:latin typeface="Arial"/>
              <a:ea typeface="Arial"/>
              <a:cs typeface="Arial"/>
              <a:sym typeface="Arial"/>
            </a:endParaRPr>
          </a:p>
          <a:p>
            <a:pPr marL="45720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Three Components of STL</a:t>
            </a:r>
            <a:endParaRPr/>
          </a:p>
        </p:txBody>
      </p:sp>
      <p:sp>
        <p:nvSpPr>
          <p:cNvPr id="98" name="Google Shape;98;p15"/>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solidFill>
                  <a:srgbClr val="0000FF"/>
                </a:solidFill>
              </a:rPr>
              <a:t>Containers</a:t>
            </a:r>
            <a:r>
              <a:rPr lang="en"/>
              <a:t>, Iterator and Algorithms.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graphicFrame>
        <p:nvGraphicFramePr>
          <p:cNvPr id="99" name="Google Shape;99;p15"/>
          <p:cNvGraphicFramePr/>
          <p:nvPr/>
        </p:nvGraphicFramePr>
        <p:xfrm>
          <a:off x="506300" y="1017000"/>
          <a:ext cx="3000000" cy="3000000"/>
        </p:xfrm>
        <a:graphic>
          <a:graphicData uri="http://schemas.openxmlformats.org/drawingml/2006/table">
            <a:tbl>
              <a:tblPr>
                <a:noFill/>
                <a:tableStyleId>{C8BF2281-C3F1-4E5A-824E-7E078A23F35F}</a:tableStyleId>
              </a:tblPr>
              <a:tblGrid>
                <a:gridCol w="2884000">
                  <a:extLst>
                    <a:ext uri="{9D8B030D-6E8A-4147-A177-3AD203B41FA5}">
                      <a16:colId xmlns:a16="http://schemas.microsoft.com/office/drawing/2014/main" val="20000"/>
                    </a:ext>
                  </a:extLst>
                </a:gridCol>
                <a:gridCol w="2598900">
                  <a:extLst>
                    <a:ext uri="{9D8B030D-6E8A-4147-A177-3AD203B41FA5}">
                      <a16:colId xmlns:a16="http://schemas.microsoft.com/office/drawing/2014/main" val="20001"/>
                    </a:ext>
                  </a:extLst>
                </a:gridCol>
                <a:gridCol w="23014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Containers</a:t>
                      </a:r>
                      <a:endParaRPr/>
                    </a:p>
                  </a:txBody>
                  <a:tcPr marL="91425" marR="91425" marT="91425" marB="91425"/>
                </a:tc>
                <a:tc>
                  <a:txBody>
                    <a:bodyPr/>
                    <a:lstStyle/>
                    <a:p>
                      <a:pPr marL="0" lvl="0" indent="0" algn="l" rtl="0">
                        <a:spcBef>
                          <a:spcPts val="0"/>
                        </a:spcBef>
                        <a:spcAft>
                          <a:spcPts val="0"/>
                        </a:spcAft>
                        <a:buNone/>
                      </a:pPr>
                      <a:r>
                        <a:rPr lang="en"/>
                        <a:t>Iterators</a:t>
                      </a:r>
                      <a:endParaRPr/>
                    </a:p>
                  </a:txBody>
                  <a:tcPr marL="91425" marR="91425" marT="91425" marB="91425"/>
                </a:tc>
                <a:tc>
                  <a:txBody>
                    <a:bodyPr/>
                    <a:lstStyle/>
                    <a:p>
                      <a:pPr marL="0" lvl="0" indent="0" algn="l" rtl="0">
                        <a:spcBef>
                          <a:spcPts val="0"/>
                        </a:spcBef>
                        <a:spcAft>
                          <a:spcPts val="0"/>
                        </a:spcAft>
                        <a:buNone/>
                      </a:pPr>
                      <a:r>
                        <a:rPr lang="en"/>
                        <a:t>Algorithms</a:t>
                      </a:r>
                      <a:endParaRPr/>
                    </a:p>
                  </a:txBody>
                  <a:tcPr marL="91425" marR="91425" marT="91425" marB="91425"/>
                </a:tc>
                <a:extLst>
                  <a:ext uri="{0D108BD9-81ED-4DB2-BD59-A6C34878D82A}">
                    <a16:rowId xmlns:a16="http://schemas.microsoft.com/office/drawing/2014/main" val="10000"/>
                  </a:ext>
                </a:extLst>
              </a:tr>
              <a:tr h="3378675">
                <a:tc>
                  <a:txBody>
                    <a:bodyPr/>
                    <a:lstStyle/>
                    <a:p>
                      <a:pPr marL="457200" lvl="0" indent="-323850" algn="l" rtl="0">
                        <a:lnSpc>
                          <a:spcPct val="115000"/>
                        </a:lnSpc>
                        <a:spcBef>
                          <a:spcPts val="0"/>
                        </a:spcBef>
                        <a:spcAft>
                          <a:spcPts val="0"/>
                        </a:spcAft>
                        <a:buSzPts val="1500"/>
                        <a:buFont typeface="Comic Sans MS"/>
                        <a:buChar char="●"/>
                      </a:pPr>
                      <a:r>
                        <a:rPr lang="en" sz="1500">
                          <a:solidFill>
                            <a:schemeClr val="dk2"/>
                          </a:solidFill>
                          <a:latin typeface="Comic Sans MS"/>
                          <a:ea typeface="Comic Sans MS"/>
                          <a:cs typeface="Comic Sans MS"/>
                          <a:sym typeface="Comic Sans MS"/>
                        </a:rPr>
                        <a:t>Data Structures, capable of storing objects of almost any types.</a:t>
                      </a:r>
                      <a:endParaRPr sz="1500">
                        <a:solidFill>
                          <a:schemeClr val="dk2"/>
                        </a:solidFill>
                        <a:latin typeface="Comic Sans MS"/>
                        <a:ea typeface="Comic Sans MS"/>
                        <a:cs typeface="Comic Sans MS"/>
                        <a:sym typeface="Comic Sans MS"/>
                      </a:endParaRPr>
                    </a:p>
                    <a:p>
                      <a:pPr marL="457200" lvl="0" indent="0" algn="l" rtl="0">
                        <a:lnSpc>
                          <a:spcPct val="115000"/>
                        </a:lnSpc>
                        <a:spcBef>
                          <a:spcPts val="1200"/>
                        </a:spcBef>
                        <a:spcAft>
                          <a:spcPts val="0"/>
                        </a:spcAft>
                        <a:buNone/>
                      </a:pPr>
                      <a:endParaRPr sz="1500">
                        <a:solidFill>
                          <a:schemeClr val="dk2"/>
                        </a:solidFill>
                        <a:latin typeface="Comic Sans MS"/>
                        <a:ea typeface="Comic Sans MS"/>
                        <a:cs typeface="Comic Sans MS"/>
                        <a:sym typeface="Comic Sans MS"/>
                      </a:endParaRPr>
                    </a:p>
                    <a:p>
                      <a:pPr marL="457200" lvl="0" indent="-323850" algn="l" rtl="0">
                        <a:lnSpc>
                          <a:spcPct val="115000"/>
                        </a:lnSpc>
                        <a:spcBef>
                          <a:spcPts val="1200"/>
                        </a:spcBef>
                        <a:spcAft>
                          <a:spcPts val="0"/>
                        </a:spcAft>
                        <a:buClr>
                          <a:schemeClr val="dk2"/>
                        </a:buClr>
                        <a:buSzPts val="1500"/>
                        <a:buFont typeface="Comic Sans MS"/>
                        <a:buChar char="●"/>
                      </a:pPr>
                      <a:r>
                        <a:rPr lang="en" sz="1500">
                          <a:solidFill>
                            <a:schemeClr val="dk2"/>
                          </a:solidFill>
                          <a:latin typeface="Comic Sans MS"/>
                          <a:ea typeface="Comic Sans MS"/>
                          <a:cs typeface="Comic Sans MS"/>
                          <a:sym typeface="Comic Sans MS"/>
                        </a:rPr>
                        <a:t>Three style of container classes - first class containers,  container adapters, and near containers</a:t>
                      </a:r>
                      <a:endParaRPr sz="1500">
                        <a:solidFill>
                          <a:schemeClr val="dk2"/>
                        </a:solidFill>
                        <a:latin typeface="Comic Sans MS"/>
                        <a:ea typeface="Comic Sans MS"/>
                        <a:cs typeface="Comic Sans MS"/>
                        <a:sym typeface="Comic Sans MS"/>
                      </a:endParaRPr>
                    </a:p>
                  </a:txBody>
                  <a:tcPr marL="91425" marR="91425" marT="91425" marB="91425"/>
                </a:tc>
                <a:tc>
                  <a:txBody>
                    <a:bodyPr/>
                    <a:lstStyle/>
                    <a:p>
                      <a:pPr marL="457200" lvl="0" indent="-317500" algn="l" rtl="0">
                        <a:spcBef>
                          <a:spcPts val="0"/>
                        </a:spcBef>
                        <a:spcAft>
                          <a:spcPts val="0"/>
                        </a:spcAft>
                        <a:buSzPts val="1400"/>
                        <a:buFont typeface="Comic Sans MS"/>
                        <a:buChar char="●"/>
                      </a:pPr>
                      <a:r>
                        <a:rPr lang="en">
                          <a:latin typeface="Comic Sans MS"/>
                          <a:ea typeface="Comic Sans MS"/>
                          <a:cs typeface="Comic Sans MS"/>
                          <a:sym typeface="Comic Sans MS"/>
                        </a:rPr>
                        <a:t>Similar to pointers and are used to manipulate container elements</a:t>
                      </a:r>
                      <a:endParaRPr>
                        <a:latin typeface="Comic Sans MS"/>
                        <a:ea typeface="Comic Sans MS"/>
                        <a:cs typeface="Comic Sans MS"/>
                        <a:sym typeface="Comic Sans MS"/>
                      </a:endParaRPr>
                    </a:p>
                    <a:p>
                      <a:pPr marL="457200" lvl="0" indent="0" algn="l" rtl="0">
                        <a:spcBef>
                          <a:spcPts val="0"/>
                        </a:spcBef>
                        <a:spcAft>
                          <a:spcPts val="0"/>
                        </a:spcAft>
                        <a:buNone/>
                      </a:pPr>
                      <a:endParaRPr>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n">
                          <a:latin typeface="Comic Sans MS"/>
                          <a:ea typeface="Comic Sans MS"/>
                          <a:cs typeface="Comic Sans MS"/>
                          <a:sym typeface="Comic Sans MS"/>
                        </a:rPr>
                        <a:t>Manipulating container with iterators is convenient and provides tremendous expressive power, when combined with STL.</a:t>
                      </a:r>
                      <a:endParaRPr>
                        <a:latin typeface="Comic Sans MS"/>
                        <a:ea typeface="Comic Sans MS"/>
                        <a:cs typeface="Comic Sans MS"/>
                        <a:sym typeface="Comic Sans MS"/>
                      </a:endParaRPr>
                    </a:p>
                    <a:p>
                      <a:pPr marL="457200" lvl="0" indent="0" algn="l" rtl="0">
                        <a:spcBef>
                          <a:spcPts val="0"/>
                        </a:spcBef>
                        <a:spcAft>
                          <a:spcPts val="0"/>
                        </a:spcAft>
                        <a:buNone/>
                      </a:pPr>
                      <a:endParaRPr>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n">
                          <a:latin typeface="Comic Sans MS"/>
                          <a:ea typeface="Comic Sans MS"/>
                          <a:cs typeface="Comic Sans MS"/>
                          <a:sym typeface="Comic Sans MS"/>
                        </a:rPr>
                        <a:t>Reduces the size of code to a single statement.</a:t>
                      </a:r>
                      <a:endParaRPr>
                        <a:latin typeface="Comic Sans MS"/>
                        <a:ea typeface="Comic Sans MS"/>
                        <a:cs typeface="Comic Sans MS"/>
                        <a:sym typeface="Comic Sans MS"/>
                      </a:endParaRPr>
                    </a:p>
                  </a:txBody>
                  <a:tcPr marL="91425" marR="91425" marT="91425" marB="91425"/>
                </a:tc>
                <a:tc>
                  <a:txBody>
                    <a:bodyPr/>
                    <a:lstStyle/>
                    <a:p>
                      <a:pPr marL="457200" lvl="0" indent="-317500" algn="l" rtl="0">
                        <a:spcBef>
                          <a:spcPts val="0"/>
                        </a:spcBef>
                        <a:spcAft>
                          <a:spcPts val="0"/>
                        </a:spcAft>
                        <a:buSzPts val="1400"/>
                        <a:buFont typeface="Comic Sans MS"/>
                        <a:buChar char="●"/>
                      </a:pPr>
                      <a:r>
                        <a:rPr lang="en">
                          <a:latin typeface="Comic Sans MS"/>
                          <a:ea typeface="Comic Sans MS"/>
                          <a:cs typeface="Comic Sans MS"/>
                          <a:sym typeface="Comic Sans MS"/>
                        </a:rPr>
                        <a:t>Function Templates performing common data manipulation such as searching, sorting, comparing elements or entire containers.</a:t>
                      </a:r>
                      <a:endParaRPr>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n">
                          <a:latin typeface="Comic Sans MS"/>
                          <a:ea typeface="Comic Sans MS"/>
                          <a:cs typeface="Comic Sans MS"/>
                          <a:sym typeface="Comic Sans MS"/>
                        </a:rPr>
                        <a:t>Uses iterators to access containers elements</a:t>
                      </a:r>
                      <a:endParaRPr>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n">
                          <a:latin typeface="Comic Sans MS"/>
                          <a:ea typeface="Comic Sans MS"/>
                          <a:cs typeface="Comic Sans MS"/>
                          <a:sym typeface="Comic Sans MS"/>
                        </a:rPr>
                        <a:t>Each algorithm has minimum requirements for the types of iterators that can be used with</a:t>
                      </a:r>
                      <a:endParaRPr>
                        <a:latin typeface="Comic Sans MS"/>
                        <a:ea typeface="Comic Sans MS"/>
                        <a:cs typeface="Comic Sans MS"/>
                        <a:sym typeface="Comic Sans MS"/>
                      </a:endParaRPr>
                    </a:p>
                    <a:p>
                      <a:pPr marL="457200" lvl="0" indent="0" algn="l" rtl="0">
                        <a:spcBef>
                          <a:spcPts val="0"/>
                        </a:spcBef>
                        <a:spcAft>
                          <a:spcPts val="0"/>
                        </a:spcAft>
                        <a:buNone/>
                      </a:pPr>
                      <a:r>
                        <a:rPr lang="en">
                          <a:latin typeface="Comic Sans MS"/>
                          <a:ea typeface="Comic Sans MS"/>
                          <a:cs typeface="Comic Sans MS"/>
                          <a:sym typeface="Comic Sans MS"/>
                        </a:rPr>
                        <a:t>it</a:t>
                      </a:r>
                      <a:endParaRPr>
                        <a:latin typeface="Comic Sans MS"/>
                        <a:ea typeface="Comic Sans MS"/>
                        <a:cs typeface="Comic Sans MS"/>
                        <a:sym typeface="Comic Sans MS"/>
                      </a:endParaRPr>
                    </a:p>
                    <a:p>
                      <a:pPr marL="457200" lvl="0" indent="0" algn="l" rtl="0">
                        <a:spcBef>
                          <a:spcPts val="0"/>
                        </a:spcBef>
                        <a:spcAft>
                          <a:spcPts val="0"/>
                        </a:spcAft>
                        <a:buNone/>
                      </a:pPr>
                      <a:endParaRPr>
                        <a:latin typeface="Comic Sans MS"/>
                        <a:ea typeface="Comic Sans MS"/>
                        <a:cs typeface="Comic Sans MS"/>
                        <a:sym typeface="Comic Sans M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Containers</a:t>
            </a:r>
            <a:endParaRPr/>
          </a:p>
        </p:txBody>
      </p:sp>
      <p:sp>
        <p:nvSpPr>
          <p:cNvPr id="105" name="Google Shape;105;p16"/>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 table shows the containers, associated with their categories.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containers are divided into four major categories—sequence containers, ordered associative containers, unordered associative containers and container adapters.</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graphicFrame>
        <p:nvGraphicFramePr>
          <p:cNvPr id="106" name="Google Shape;106;p16"/>
          <p:cNvGraphicFramePr/>
          <p:nvPr/>
        </p:nvGraphicFramePr>
        <p:xfrm>
          <a:off x="114300" y="2838450"/>
          <a:ext cx="3000000" cy="3000000"/>
        </p:xfrm>
        <a:graphic>
          <a:graphicData uri="http://schemas.openxmlformats.org/drawingml/2006/table">
            <a:tbl>
              <a:tblPr>
                <a:noFill/>
                <a:tableStyleId>{C8BF2281-C3F1-4E5A-824E-7E078A23F35F}</a:tableStyleId>
              </a:tblPr>
              <a:tblGrid>
                <a:gridCol w="4514850">
                  <a:extLst>
                    <a:ext uri="{9D8B030D-6E8A-4147-A177-3AD203B41FA5}">
                      <a16:colId xmlns:a16="http://schemas.microsoft.com/office/drawing/2014/main" val="20000"/>
                    </a:ext>
                  </a:extLst>
                </a:gridCol>
                <a:gridCol w="4514850">
                  <a:extLst>
                    <a:ext uri="{9D8B030D-6E8A-4147-A177-3AD203B41FA5}">
                      <a16:colId xmlns:a16="http://schemas.microsoft.com/office/drawing/2014/main" val="20001"/>
                    </a:ext>
                  </a:extLst>
                </a:gridCol>
              </a:tblGrid>
              <a:tr h="609575">
                <a:tc>
                  <a:txBody>
                    <a:bodyPr/>
                    <a:lstStyle/>
                    <a:p>
                      <a:pPr marL="0" lvl="0" indent="0" algn="l" rtl="0">
                        <a:spcBef>
                          <a:spcPts val="0"/>
                        </a:spcBef>
                        <a:spcAft>
                          <a:spcPts val="0"/>
                        </a:spcAft>
                        <a:buNone/>
                      </a:pPr>
                      <a:r>
                        <a:rPr lang="en" b="1"/>
                        <a:t>Container class</a:t>
                      </a:r>
                      <a:r>
                        <a:rPr lang="en"/>
                        <a:t> </a:t>
                      </a:r>
                      <a:endParaRPr/>
                    </a:p>
                  </a:txBody>
                  <a:tcPr marL="91425" marR="91425" marT="91425" marB="91425"/>
                </a:tc>
                <a:tc>
                  <a:txBody>
                    <a:bodyPr/>
                    <a:lstStyle/>
                    <a:p>
                      <a:pPr marL="0" lvl="0" indent="0" algn="l" rtl="0">
                        <a:spcBef>
                          <a:spcPts val="0"/>
                        </a:spcBef>
                        <a:spcAft>
                          <a:spcPts val="0"/>
                        </a:spcAft>
                        <a:buNone/>
                      </a:pPr>
                      <a:r>
                        <a:rPr lang="en" b="1"/>
                        <a:t>Description</a:t>
                      </a:r>
                      <a:endParaRPr b="1"/>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Sequence Containers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1036300">
                <a:tc>
                  <a:txBody>
                    <a:bodyPr/>
                    <a:lstStyle/>
                    <a:p>
                      <a:pPr marL="457200" lvl="0" indent="-317500" algn="l" rtl="0">
                        <a:spcBef>
                          <a:spcPts val="0"/>
                        </a:spcBef>
                        <a:spcAft>
                          <a:spcPts val="0"/>
                        </a:spcAft>
                        <a:buSzPts val="1400"/>
                        <a:buChar char="●"/>
                      </a:pPr>
                      <a:r>
                        <a:rPr lang="en"/>
                        <a:t>array</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deque</a:t>
                      </a:r>
                      <a:endParaRPr/>
                    </a:p>
                  </a:txBody>
                  <a:tcPr marL="91425" marR="91425" marT="91425" marB="91425"/>
                </a:tc>
                <a:tc>
                  <a:txBody>
                    <a:bodyPr/>
                    <a:lstStyle/>
                    <a:p>
                      <a:pPr marL="457200" lvl="0" indent="-317500" algn="l" rtl="0">
                        <a:spcBef>
                          <a:spcPts val="0"/>
                        </a:spcBef>
                        <a:spcAft>
                          <a:spcPts val="0"/>
                        </a:spcAft>
                        <a:buSzPts val="1400"/>
                        <a:buChar char="●"/>
                      </a:pPr>
                      <a:r>
                        <a:rPr lang="en"/>
                        <a:t>Fixed Size. Direct Access to elements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Rapid insertions and deletions at front or back. Direct access to any element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17"/>
          <p:cNvGraphicFramePr/>
          <p:nvPr/>
        </p:nvGraphicFramePr>
        <p:xfrm>
          <a:off x="114300" y="95250"/>
          <a:ext cx="3000000" cy="3000000"/>
        </p:xfrm>
        <a:graphic>
          <a:graphicData uri="http://schemas.openxmlformats.org/drawingml/2006/table">
            <a:tbl>
              <a:tblPr>
                <a:noFill/>
                <a:tableStyleId>{C8BF2281-C3F1-4E5A-824E-7E078A23F35F}</a:tableStyleId>
              </a:tblPr>
              <a:tblGrid>
                <a:gridCol w="4799925">
                  <a:extLst>
                    <a:ext uri="{9D8B030D-6E8A-4147-A177-3AD203B41FA5}">
                      <a16:colId xmlns:a16="http://schemas.microsoft.com/office/drawing/2014/main" val="20000"/>
                    </a:ext>
                  </a:extLst>
                </a:gridCol>
                <a:gridCol w="4229775">
                  <a:extLst>
                    <a:ext uri="{9D8B030D-6E8A-4147-A177-3AD203B41FA5}">
                      <a16:colId xmlns:a16="http://schemas.microsoft.com/office/drawing/2014/main" val="20001"/>
                    </a:ext>
                  </a:extLst>
                </a:gridCol>
              </a:tblGrid>
              <a:tr h="349300">
                <a:tc>
                  <a:txBody>
                    <a:bodyPr/>
                    <a:lstStyle/>
                    <a:p>
                      <a:pPr marL="0" lvl="0" indent="0" algn="l" rtl="0">
                        <a:spcBef>
                          <a:spcPts val="0"/>
                        </a:spcBef>
                        <a:spcAft>
                          <a:spcPts val="0"/>
                        </a:spcAft>
                        <a:buNone/>
                      </a:pPr>
                      <a:r>
                        <a:rPr lang="en" b="1"/>
                        <a:t>Container class</a:t>
                      </a:r>
                      <a:r>
                        <a:rPr lang="en"/>
                        <a:t> </a:t>
                      </a:r>
                      <a:endParaRPr/>
                    </a:p>
                  </a:txBody>
                  <a:tcPr marL="91425" marR="91425" marT="91425" marB="91425"/>
                </a:tc>
                <a:tc>
                  <a:txBody>
                    <a:bodyPr/>
                    <a:lstStyle/>
                    <a:p>
                      <a:pPr marL="0" lvl="0" indent="0" algn="l" rtl="0">
                        <a:spcBef>
                          <a:spcPts val="0"/>
                        </a:spcBef>
                        <a:spcAft>
                          <a:spcPts val="0"/>
                        </a:spcAft>
                        <a:buNone/>
                      </a:pPr>
                      <a:r>
                        <a:rPr lang="en" b="1"/>
                        <a:t>Description</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t>Sequence Containers (contd)</a:t>
                      </a:r>
                      <a:endParaRPr b="1"/>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1036300">
                <a:tc>
                  <a:txBody>
                    <a:bodyPr/>
                    <a:lstStyle/>
                    <a:p>
                      <a:pPr marL="457200" lvl="0" indent="-317500" algn="l" rtl="0">
                        <a:spcBef>
                          <a:spcPts val="0"/>
                        </a:spcBef>
                        <a:spcAft>
                          <a:spcPts val="0"/>
                        </a:spcAft>
                        <a:buSzPts val="1400"/>
                        <a:buChar char="●"/>
                      </a:pPr>
                      <a:r>
                        <a:rPr lang="en"/>
                        <a:t>forward_list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list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vector </a:t>
                      </a:r>
                      <a:endParaRPr/>
                    </a:p>
                  </a:txBody>
                  <a:tcPr marL="91425" marR="91425" marT="91425" marB="91425"/>
                </a:tc>
                <a:tc>
                  <a:txBody>
                    <a:bodyPr/>
                    <a:lstStyle/>
                    <a:p>
                      <a:pPr marL="457200" lvl="0" indent="-317500" algn="l" rtl="0">
                        <a:spcBef>
                          <a:spcPts val="0"/>
                        </a:spcBef>
                        <a:spcAft>
                          <a:spcPts val="0"/>
                        </a:spcAft>
                        <a:buSzPts val="1400"/>
                        <a:buChar char="●"/>
                      </a:pPr>
                      <a:r>
                        <a:rPr lang="en"/>
                        <a:t>Singly linked list, rapid insertion and deletion anywhere. New in C++11.</a:t>
                      </a:r>
                      <a:endParaRPr/>
                    </a:p>
                    <a:p>
                      <a:pPr marL="457200" lvl="0" indent="-317500" algn="l" rtl="0">
                        <a:spcBef>
                          <a:spcPts val="0"/>
                        </a:spcBef>
                        <a:spcAft>
                          <a:spcPts val="0"/>
                        </a:spcAft>
                        <a:buSzPts val="1400"/>
                        <a:buChar char="●"/>
                      </a:pPr>
                      <a:r>
                        <a:rPr lang="en"/>
                        <a:t>Doubly linked list, rapid insertion and deletion anywhere.</a:t>
                      </a:r>
                      <a:endParaRPr/>
                    </a:p>
                    <a:p>
                      <a:pPr marL="457200" lvl="0" indent="-317500" algn="l" rtl="0">
                        <a:spcBef>
                          <a:spcPts val="0"/>
                        </a:spcBef>
                        <a:spcAft>
                          <a:spcPts val="0"/>
                        </a:spcAft>
                        <a:buSzPts val="1400"/>
                        <a:buChar char="●"/>
                      </a:pPr>
                      <a:r>
                        <a:rPr lang="en"/>
                        <a:t>Rapid insertions and deletions at back. Direct access to any element.</a:t>
                      </a:r>
                      <a:endParaRPr/>
                    </a:p>
                  </a:txBody>
                  <a:tcPr marL="91425" marR="91425" marT="91425" marB="91425"/>
                </a:tc>
                <a:extLst>
                  <a:ext uri="{0D108BD9-81ED-4DB2-BD59-A6C34878D82A}">
                    <a16:rowId xmlns:a16="http://schemas.microsoft.com/office/drawing/2014/main" val="10002"/>
                  </a:ext>
                </a:extLst>
              </a:tr>
              <a:tr h="522800">
                <a:tc>
                  <a:txBody>
                    <a:bodyPr/>
                    <a:lstStyle/>
                    <a:p>
                      <a:pPr marL="0" lvl="0" indent="0" algn="l" rtl="0">
                        <a:spcBef>
                          <a:spcPts val="0"/>
                        </a:spcBef>
                        <a:spcAft>
                          <a:spcPts val="0"/>
                        </a:spcAft>
                        <a:buNone/>
                      </a:pPr>
                      <a:r>
                        <a:rPr lang="en" b="1"/>
                        <a:t>Ordered associative containers—keys are maintained in sorted order</a:t>
                      </a:r>
                      <a:endParaRPr b="1"/>
                    </a:p>
                  </a:txBody>
                  <a:tcPr marL="91425" marR="91425" marT="91425" marB="91425"/>
                </a:tc>
                <a:tc>
                  <a:txBody>
                    <a:bodyPr/>
                    <a:lstStyle/>
                    <a:p>
                      <a:pPr marL="457200" lvl="0" indent="-22860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528150">
                <a:tc>
                  <a:txBody>
                    <a:bodyPr/>
                    <a:lstStyle/>
                    <a:p>
                      <a:pPr marL="457200" lvl="0" indent="-317500" algn="l" rtl="0">
                        <a:spcBef>
                          <a:spcPts val="0"/>
                        </a:spcBef>
                        <a:spcAft>
                          <a:spcPts val="0"/>
                        </a:spcAft>
                        <a:buSzPts val="1400"/>
                        <a:buChar char="●"/>
                      </a:pPr>
                      <a:r>
                        <a:rPr lang="en"/>
                        <a:t>set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Multiset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map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multimap </a:t>
                      </a:r>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Rapid lookup, no duplicates allowed.</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Rapid lookup, duplicates allowed.</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One-to-one mapping, no duplicates allowed, rapid key-based lookup.</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One-to-many mapping, duplicates allowed, rapid key-based lookup.</a:t>
                      </a: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18"/>
          <p:cNvGraphicFramePr/>
          <p:nvPr/>
        </p:nvGraphicFramePr>
        <p:xfrm>
          <a:off x="114300" y="95250"/>
          <a:ext cx="3000000" cy="3000000"/>
        </p:xfrm>
        <a:graphic>
          <a:graphicData uri="http://schemas.openxmlformats.org/drawingml/2006/table">
            <a:tbl>
              <a:tblPr>
                <a:noFill/>
                <a:tableStyleId>{C8BF2281-C3F1-4E5A-824E-7E078A23F35F}</a:tableStyleId>
              </a:tblPr>
              <a:tblGrid>
                <a:gridCol w="4799925">
                  <a:extLst>
                    <a:ext uri="{9D8B030D-6E8A-4147-A177-3AD203B41FA5}">
                      <a16:colId xmlns:a16="http://schemas.microsoft.com/office/drawing/2014/main" val="20000"/>
                    </a:ext>
                  </a:extLst>
                </a:gridCol>
                <a:gridCol w="4229775">
                  <a:extLst>
                    <a:ext uri="{9D8B030D-6E8A-4147-A177-3AD203B41FA5}">
                      <a16:colId xmlns:a16="http://schemas.microsoft.com/office/drawing/2014/main" val="20001"/>
                    </a:ext>
                  </a:extLst>
                </a:gridCol>
              </a:tblGrid>
              <a:tr h="349300">
                <a:tc>
                  <a:txBody>
                    <a:bodyPr/>
                    <a:lstStyle/>
                    <a:p>
                      <a:pPr marL="0" lvl="0" indent="0" algn="l" rtl="0">
                        <a:spcBef>
                          <a:spcPts val="0"/>
                        </a:spcBef>
                        <a:spcAft>
                          <a:spcPts val="0"/>
                        </a:spcAft>
                        <a:buNone/>
                      </a:pPr>
                      <a:r>
                        <a:rPr lang="en" b="1"/>
                        <a:t>Container class</a:t>
                      </a:r>
                      <a:r>
                        <a:rPr lang="en"/>
                        <a:t> </a:t>
                      </a:r>
                      <a:endParaRPr/>
                    </a:p>
                  </a:txBody>
                  <a:tcPr marL="91425" marR="91425" marT="91425" marB="91425"/>
                </a:tc>
                <a:tc>
                  <a:txBody>
                    <a:bodyPr/>
                    <a:lstStyle/>
                    <a:p>
                      <a:pPr marL="0" lvl="0" indent="0" algn="l" rtl="0">
                        <a:spcBef>
                          <a:spcPts val="0"/>
                        </a:spcBef>
                        <a:spcAft>
                          <a:spcPts val="0"/>
                        </a:spcAft>
                        <a:buNone/>
                      </a:pPr>
                      <a:r>
                        <a:rPr lang="en" b="1"/>
                        <a:t>Description</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t>Unordered Associative Containers</a:t>
                      </a:r>
                      <a:endParaRPr b="1"/>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2019000">
                <a:tc>
                  <a:txBody>
                    <a:bodyPr/>
                    <a:lstStyle/>
                    <a:p>
                      <a:pPr marL="457200" lvl="0" indent="-317500" algn="l" rtl="0">
                        <a:spcBef>
                          <a:spcPts val="0"/>
                        </a:spcBef>
                        <a:spcAft>
                          <a:spcPts val="0"/>
                        </a:spcAft>
                        <a:buSzPts val="1400"/>
                        <a:buChar char="●"/>
                      </a:pPr>
                      <a:r>
                        <a:rPr lang="en"/>
                        <a:t>unordered_set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unordered_multiset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unordered_map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unordered_multimap </a:t>
                      </a:r>
                      <a:endParaRPr/>
                    </a:p>
                  </a:txBody>
                  <a:tcPr marL="91425" marR="91425" marT="91425" marB="91425"/>
                </a:tc>
                <a:tc>
                  <a:txBody>
                    <a:bodyPr/>
                    <a:lstStyle/>
                    <a:p>
                      <a:pPr marL="457200" lvl="0" indent="-317500" algn="l" rtl="0">
                        <a:spcBef>
                          <a:spcPts val="0"/>
                        </a:spcBef>
                        <a:spcAft>
                          <a:spcPts val="0"/>
                        </a:spcAft>
                        <a:buSzPts val="1400"/>
                        <a:buChar char="●"/>
                      </a:pPr>
                      <a:r>
                        <a:rPr lang="en"/>
                        <a:t>Rapid lookup, no duplicates allowed.</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Rapid lookup, duplicates allowed.</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One-to-one mapping, no duplicates allowed, rapid key-based lookup.</a:t>
                      </a:r>
                      <a:endParaRPr/>
                    </a:p>
                    <a:p>
                      <a:pPr marL="457200" lvl="0" indent="-317500" algn="l" rtl="0">
                        <a:spcBef>
                          <a:spcPts val="0"/>
                        </a:spcBef>
                        <a:spcAft>
                          <a:spcPts val="0"/>
                        </a:spcAft>
                        <a:buSzPts val="1400"/>
                        <a:buChar char="●"/>
                      </a:pPr>
                      <a:r>
                        <a:rPr lang="en"/>
                        <a:t>One-to-many mapping, duplicates allowed, rapid key-based lookup.</a:t>
                      </a:r>
                      <a:endParaRPr/>
                    </a:p>
                  </a:txBody>
                  <a:tcPr marL="91425" marR="91425" marT="91425" marB="91425"/>
                </a:tc>
                <a:extLst>
                  <a:ext uri="{0D108BD9-81ED-4DB2-BD59-A6C34878D82A}">
                    <a16:rowId xmlns:a16="http://schemas.microsoft.com/office/drawing/2014/main" val="10002"/>
                  </a:ext>
                </a:extLst>
              </a:tr>
              <a:tr h="522800">
                <a:tc>
                  <a:txBody>
                    <a:bodyPr/>
                    <a:lstStyle/>
                    <a:p>
                      <a:pPr marL="0" lvl="0" indent="0" algn="l" rtl="0">
                        <a:spcBef>
                          <a:spcPts val="0"/>
                        </a:spcBef>
                        <a:spcAft>
                          <a:spcPts val="0"/>
                        </a:spcAft>
                        <a:buNone/>
                      </a:pPr>
                      <a:r>
                        <a:rPr lang="en" b="1"/>
                        <a:t>Container Adapters</a:t>
                      </a:r>
                      <a:endParaRPr b="1"/>
                    </a:p>
                  </a:txBody>
                  <a:tcPr marL="91425" marR="91425" marT="91425" marB="91425"/>
                </a:tc>
                <a:tc>
                  <a:txBody>
                    <a:bodyPr/>
                    <a:lstStyle/>
                    <a:p>
                      <a:pPr marL="457200" lvl="0" indent="-22860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528150">
                <a:tc>
                  <a:txBody>
                    <a:bodyPr/>
                    <a:lstStyle/>
                    <a:p>
                      <a:pPr marL="457200" lvl="0" indent="-317500" algn="l" rtl="0">
                        <a:spcBef>
                          <a:spcPts val="0"/>
                        </a:spcBef>
                        <a:spcAft>
                          <a:spcPts val="0"/>
                        </a:spcAft>
                        <a:buSzPts val="1400"/>
                        <a:buChar char="●"/>
                      </a:pPr>
                      <a:r>
                        <a:rPr lang="en"/>
                        <a:t>stack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queue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priority_queue</a:t>
                      </a:r>
                      <a:endParaRPr/>
                    </a:p>
                  </a:txBody>
                  <a:tcPr marL="91425" marR="91425" marT="91425" marB="91425"/>
                </a:tc>
                <a:tc>
                  <a:txBody>
                    <a:bodyPr/>
                    <a:lstStyle/>
                    <a:p>
                      <a:pPr marL="457200" lvl="0" indent="-317500" algn="l" rtl="0">
                        <a:spcBef>
                          <a:spcPts val="0"/>
                        </a:spcBef>
                        <a:spcAft>
                          <a:spcPts val="0"/>
                        </a:spcAft>
                        <a:buSzPts val="1400"/>
                        <a:buChar char="●"/>
                      </a:pPr>
                      <a:r>
                        <a:rPr lang="en"/>
                        <a:t>Last-in, first-out (LIFO).</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First-in, first-out (FIFO).</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 Highest-priority element is always the first element out.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Containers Overview</a:t>
            </a:r>
            <a:endParaRPr/>
          </a:p>
        </p:txBody>
      </p:sp>
      <p:sp>
        <p:nvSpPr>
          <p:cNvPr id="122" name="Google Shape;122;p19"/>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 sequence containers represent linear data structures (i.e., all of their elements are conceptually “lined up in a row”), such as arrays, vectors and linked lists.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Associative containers are nonlinear data structures that typically can locate elements stored in the containers quickly.</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Such containers can store sets of values or key–value pairs.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As of C++11, the keys in associative containers are immutable (they cannot be modified)</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Containers Overview</a:t>
            </a:r>
            <a:endParaRPr/>
          </a:p>
        </p:txBody>
      </p:sp>
      <p:sp>
        <p:nvSpPr>
          <p:cNvPr id="128" name="Google Shape;128;p20"/>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Font typeface="Comic Sans MS"/>
              <a:buChar char="●"/>
            </a:pPr>
            <a:r>
              <a:rPr lang="en">
                <a:latin typeface="Comic Sans MS"/>
                <a:ea typeface="Comic Sans MS"/>
                <a:cs typeface="Comic Sans MS"/>
                <a:sym typeface="Comic Sans MS"/>
              </a:rPr>
              <a:t>The sequence containers and associative containers are collectively referred to as the first-class containers.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Stacks and queues are typically constrained versions of sequence containers. For this reason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The Standard Library implements class templates stack, queue and priority_queue as container adapters that enable a program to view a sequence container in a constrained manner.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Class string supports the same functionality as a sequence container, but stores only character data.</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Near Containers</a:t>
            </a:r>
            <a:endParaRPr/>
          </a:p>
        </p:txBody>
      </p:sp>
      <p:sp>
        <p:nvSpPr>
          <p:cNvPr id="134" name="Google Shape;134;p21"/>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There are other container types that are considered near containers.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These types exhibit some, but not all, the capabilities of the first class containers.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Built-in arrays, bitsets for maintaining sets of flag values and valarrays for performing high-speed mathematical vector (not to be confused with the vector container) operations are near containers. </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2552</Words>
  <Application>Microsoft Office PowerPoint</Application>
  <PresentationFormat>On-screen Show (16:9)</PresentationFormat>
  <Paragraphs>302</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Comic Sans MS</vt:lpstr>
      <vt:lpstr>Arial</vt:lpstr>
      <vt:lpstr>Roboto</vt:lpstr>
      <vt:lpstr>Geometric</vt:lpstr>
      <vt:lpstr>Standard Template Library</vt:lpstr>
      <vt:lpstr>Introduction to C++ STANDARD TEMPLATE LIBRARY</vt:lpstr>
      <vt:lpstr>Three Components of STL</vt:lpstr>
      <vt:lpstr>Introduction to Containers</vt:lpstr>
      <vt:lpstr>PowerPoint Presentation</vt:lpstr>
      <vt:lpstr>PowerPoint Presentation</vt:lpstr>
      <vt:lpstr>Containers Overview</vt:lpstr>
      <vt:lpstr>Containers Overview</vt:lpstr>
      <vt:lpstr>Near Containers</vt:lpstr>
      <vt:lpstr>Common Container Function</vt:lpstr>
      <vt:lpstr>PowerPoint Presentation</vt:lpstr>
      <vt:lpstr>PowerPoint Presentation</vt:lpstr>
      <vt:lpstr>PowerPoint Presentation</vt:lpstr>
      <vt:lpstr>First Class Container Types</vt:lpstr>
      <vt:lpstr>PowerPoint Presentation</vt:lpstr>
      <vt:lpstr>Requirements for Container Elements</vt:lpstr>
      <vt:lpstr>Introduction to Iterators</vt:lpstr>
      <vt:lpstr>Iterators Working</vt:lpstr>
      <vt:lpstr>istream_iterator and ostream_iterator</vt:lpstr>
      <vt:lpstr>Iterator Categories and Iterator Category Hierarchy</vt:lpstr>
      <vt:lpstr>Container Support for Iterators</vt:lpstr>
      <vt:lpstr>Container Support for Iterators</vt:lpstr>
      <vt:lpstr>Vector Sequence Container</vt:lpstr>
      <vt:lpstr>List Sequence </vt:lpstr>
      <vt:lpstr>C++11: forward_list Container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Template Library</dc:title>
  <cp:lastModifiedBy>Radhakrishna Lambu</cp:lastModifiedBy>
  <cp:revision>1</cp:revision>
  <dcterms:modified xsi:type="dcterms:W3CDTF">2023-04-26T07:03:17Z</dcterms:modified>
</cp:coreProperties>
</file>