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8d3c408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8d3c408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8d3c408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8d3c408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8d3c408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8d3c408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8d3c4085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8d3c4085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8d3c4085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8d3c4085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8d3c4085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8d3c4085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b006d38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b006d38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8b006d38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8b006d38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8b006d38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8b006d38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8b006d38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8b006d38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8b006d38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8b006d38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8b006d38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8b006d38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8b006d38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8b006d38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8b006d38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8b006d38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1500" y="226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 Processing Program</a:t>
            </a:r>
            <a:endParaRPr/>
          </a:p>
        </p:txBody>
      </p:sp>
      <p:sp>
        <p:nvSpPr>
          <p:cNvPr id="140" name="Google Shape;140;p22"/>
          <p:cNvSpPr txBox="1"/>
          <p:nvPr>
            <p:ph idx="1" type="body"/>
          </p:nvPr>
        </p:nvSpPr>
        <p:spPr>
          <a:xfrm>
            <a:off x="6900" y="544075"/>
            <a:ext cx="9144000" cy="45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Consider the following problem statement:</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Create a credit-processing program capable of storing at most 100 fixed-length records for a company that can have up to 100 customers. Each record should consist of an account number that acts as the record key, a last name, a first name and a balance. The program should be able </a:t>
            </a:r>
            <a:endParaRPr>
              <a:latin typeface="Comic Sans MS"/>
              <a:ea typeface="Comic Sans MS"/>
              <a:cs typeface="Comic Sans MS"/>
              <a:sym typeface="Comic Sans MS"/>
            </a:endParaRPr>
          </a:p>
          <a:p>
            <a:pPr indent="457200" lvl="0" marL="0" rtl="0" algn="l">
              <a:spcBef>
                <a:spcPts val="1200"/>
              </a:spcBef>
              <a:spcAft>
                <a:spcPts val="0"/>
              </a:spcAft>
              <a:buNone/>
            </a:pPr>
            <a:r>
              <a:rPr lang="en">
                <a:latin typeface="Comic Sans MS"/>
                <a:ea typeface="Comic Sans MS"/>
                <a:cs typeface="Comic Sans MS"/>
                <a:sym typeface="Comic Sans MS"/>
              </a:rPr>
              <a:t>-to update an account</a:t>
            </a:r>
            <a:endParaRPr>
              <a:latin typeface="Comic Sans MS"/>
              <a:ea typeface="Comic Sans MS"/>
              <a:cs typeface="Comic Sans MS"/>
              <a:sym typeface="Comic Sans MS"/>
            </a:endParaRPr>
          </a:p>
          <a:p>
            <a:pPr indent="457200" lvl="0" marL="0" rtl="0" algn="l">
              <a:spcBef>
                <a:spcPts val="1200"/>
              </a:spcBef>
              <a:spcAft>
                <a:spcPts val="0"/>
              </a:spcAft>
              <a:buNone/>
            </a:pPr>
            <a:r>
              <a:rPr lang="en">
                <a:latin typeface="Comic Sans MS"/>
                <a:ea typeface="Comic Sans MS"/>
                <a:cs typeface="Comic Sans MS"/>
                <a:sym typeface="Comic Sans MS"/>
              </a:rPr>
              <a:t>- insert a new account, </a:t>
            </a:r>
            <a:endParaRPr>
              <a:latin typeface="Comic Sans MS"/>
              <a:ea typeface="Comic Sans MS"/>
              <a:cs typeface="Comic Sans MS"/>
              <a:sym typeface="Comic Sans MS"/>
            </a:endParaRPr>
          </a:p>
          <a:p>
            <a:pPr indent="457200" lvl="0" marL="0" rtl="0" algn="l">
              <a:spcBef>
                <a:spcPts val="1200"/>
              </a:spcBef>
              <a:spcAft>
                <a:spcPts val="0"/>
              </a:spcAft>
              <a:buNone/>
            </a:pPr>
            <a:r>
              <a:rPr lang="en">
                <a:latin typeface="Comic Sans MS"/>
                <a:ea typeface="Comic Sans MS"/>
                <a:cs typeface="Comic Sans MS"/>
                <a:sym typeface="Comic Sans MS"/>
              </a:rPr>
              <a:t>- delete an account </a:t>
            </a:r>
            <a:endParaRPr>
              <a:latin typeface="Comic Sans MS"/>
              <a:ea typeface="Comic Sans MS"/>
              <a:cs typeface="Comic Sans MS"/>
              <a:sym typeface="Comic Sans MS"/>
            </a:endParaRPr>
          </a:p>
          <a:p>
            <a:pPr indent="457200" lvl="0" marL="0" rtl="0" algn="l">
              <a:spcBef>
                <a:spcPts val="1200"/>
              </a:spcBef>
              <a:spcAft>
                <a:spcPts val="0"/>
              </a:spcAft>
              <a:buNone/>
            </a:pPr>
            <a:r>
              <a:rPr lang="en">
                <a:latin typeface="Comic Sans MS"/>
                <a:ea typeface="Comic Sans MS"/>
                <a:cs typeface="Comic Sans MS"/>
                <a:sym typeface="Comic Sans MS"/>
              </a:rPr>
              <a:t>- insert all the account records into a formatted text file for printing.</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Serialization</a:t>
            </a:r>
            <a:endParaRPr/>
          </a:p>
        </p:txBody>
      </p:sp>
      <p:sp>
        <p:nvSpPr>
          <p:cNvPr id="146" name="Google Shape;146;p23"/>
          <p:cNvSpPr txBox="1"/>
          <p:nvPr>
            <p:ph idx="1" type="body"/>
          </p:nvPr>
        </p:nvSpPr>
        <p:spPr>
          <a:xfrm>
            <a:off x="6900" y="620275"/>
            <a:ext cx="9144000" cy="45231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Font typeface="Comic Sans MS"/>
              <a:buChar char="●"/>
            </a:pPr>
            <a:r>
              <a:rPr lang="en">
                <a:latin typeface="Comic Sans MS"/>
                <a:ea typeface="Comic Sans MS"/>
                <a:cs typeface="Comic Sans MS"/>
                <a:sym typeface="Comic Sans MS"/>
              </a:rPr>
              <a:t>In a disk file, the object’s type information is not stored, but only the attributes.</a:t>
            </a:r>
            <a:endParaRPr>
              <a:latin typeface="Comic Sans MS"/>
              <a:ea typeface="Comic Sans MS"/>
              <a:cs typeface="Comic Sans MS"/>
              <a:sym typeface="Comic Sans MS"/>
            </a:endParaRPr>
          </a:p>
          <a:p>
            <a:pPr indent="-334327" lvl="0" marL="457200" rtl="0" algn="l">
              <a:spcBef>
                <a:spcPts val="0"/>
              </a:spcBef>
              <a:spcAft>
                <a:spcPts val="0"/>
              </a:spcAft>
              <a:buSzPct val="100000"/>
              <a:buFont typeface="Comic Sans MS"/>
              <a:buChar char="●"/>
            </a:pPr>
            <a:r>
              <a:rPr lang="en">
                <a:latin typeface="Comic Sans MS"/>
                <a:ea typeface="Comic Sans MS"/>
                <a:cs typeface="Comic Sans MS"/>
                <a:sym typeface="Comic Sans MS"/>
              </a:rPr>
              <a:t>Knowing the object type to which the data corresponds makes it easier to read the data into an object of that type.</a:t>
            </a:r>
            <a:endParaRPr>
              <a:latin typeface="Comic Sans MS"/>
              <a:ea typeface="Comic Sans MS"/>
              <a:cs typeface="Comic Sans MS"/>
              <a:sym typeface="Comic Sans MS"/>
            </a:endParaRPr>
          </a:p>
          <a:p>
            <a:pPr indent="-334327" lvl="0" marL="457200" rtl="0" algn="l">
              <a:spcBef>
                <a:spcPts val="0"/>
              </a:spcBef>
              <a:spcAft>
                <a:spcPts val="0"/>
              </a:spcAft>
              <a:buSzPct val="100000"/>
              <a:buFont typeface="Comic Sans MS"/>
              <a:buChar char="●"/>
            </a:pPr>
            <a:r>
              <a:rPr lang="en">
                <a:latin typeface="Comic Sans MS"/>
                <a:ea typeface="Comic Sans MS"/>
                <a:cs typeface="Comic Sans MS"/>
                <a:sym typeface="Comic Sans MS"/>
              </a:rPr>
              <a:t>However, how to distinguish, if object of different types are stored in the same file?</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34327" lvl="0" marL="457200" rtl="0" algn="l">
              <a:spcBef>
                <a:spcPts val="1200"/>
              </a:spcBef>
              <a:spcAft>
                <a:spcPts val="0"/>
              </a:spcAft>
              <a:buSzPct val="100000"/>
              <a:buFont typeface="Comic Sans MS"/>
              <a:buChar char="●"/>
            </a:pPr>
            <a:r>
              <a:rPr lang="en">
                <a:latin typeface="Comic Sans MS"/>
                <a:ea typeface="Comic Sans MS"/>
                <a:cs typeface="Comic Sans MS"/>
                <a:sym typeface="Comic Sans MS"/>
              </a:rPr>
              <a:t>One approach to this problem is known as Serialization of object.</a:t>
            </a:r>
            <a:endParaRPr>
              <a:latin typeface="Comic Sans MS"/>
              <a:ea typeface="Comic Sans MS"/>
              <a:cs typeface="Comic Sans MS"/>
              <a:sym typeface="Comic Sans MS"/>
            </a:endParaRPr>
          </a:p>
          <a:p>
            <a:pPr indent="-334327" lvl="0" marL="457200" rtl="0" algn="l">
              <a:spcBef>
                <a:spcPts val="0"/>
              </a:spcBef>
              <a:spcAft>
                <a:spcPts val="0"/>
              </a:spcAft>
              <a:buSzPct val="100000"/>
              <a:buFont typeface="Comic Sans MS"/>
              <a:buChar char="●"/>
            </a:pPr>
            <a:r>
              <a:rPr lang="en">
                <a:latin typeface="Comic Sans MS"/>
                <a:ea typeface="Comic Sans MS"/>
                <a:cs typeface="Comic Sans MS"/>
                <a:sym typeface="Comic Sans MS"/>
              </a:rPr>
              <a:t>S</a:t>
            </a:r>
            <a:r>
              <a:rPr lang="en">
                <a:latin typeface="Comic Sans MS"/>
                <a:ea typeface="Comic Sans MS"/>
                <a:cs typeface="Comic Sans MS"/>
                <a:sym typeface="Comic Sans MS"/>
              </a:rPr>
              <a:t>erialized object is an object represented as a sequence of bytes that includes the object’s data as well as information about the object’s type and the types of data stored in the object</a:t>
            </a:r>
            <a:endParaRPr>
              <a:latin typeface="Comic Sans MS"/>
              <a:ea typeface="Comic Sans MS"/>
              <a:cs typeface="Comic Sans MS"/>
              <a:sym typeface="Comic Sans MS"/>
            </a:endParaRPr>
          </a:p>
          <a:p>
            <a:pPr indent="-334327" lvl="0" marL="457200" rtl="0" algn="l">
              <a:spcBef>
                <a:spcPts val="0"/>
              </a:spcBef>
              <a:spcAft>
                <a:spcPts val="0"/>
              </a:spcAft>
              <a:buSzPct val="100000"/>
              <a:buFont typeface="Comic Sans MS"/>
              <a:buChar char="●"/>
            </a:pPr>
            <a:r>
              <a:rPr lang="en">
                <a:latin typeface="Comic Sans MS"/>
                <a:ea typeface="Comic Sans MS"/>
                <a:cs typeface="Comic Sans MS"/>
                <a:sym typeface="Comic Sans MS"/>
              </a:rPr>
              <a:t>C++ does not provide built-in serialization mechanism, but by using third party and open source C++ libraries, it can be achieved.</a:t>
            </a:r>
            <a:endParaRPr>
              <a:latin typeface="Comic Sans MS"/>
              <a:ea typeface="Comic Sans MS"/>
              <a:cs typeface="Comic Sans MS"/>
              <a:sym typeface="Comic Sans MS"/>
            </a:endParaRPr>
          </a:p>
          <a:p>
            <a:pPr indent="-334327" lvl="0" marL="457200" rtl="0" algn="l">
              <a:spcBef>
                <a:spcPts val="0"/>
              </a:spcBef>
              <a:spcAft>
                <a:spcPts val="0"/>
              </a:spcAft>
              <a:buSzPct val="100000"/>
              <a:buFont typeface="Comic Sans MS"/>
              <a:buChar char="●"/>
            </a:pPr>
            <a:r>
              <a:rPr lang="en">
                <a:latin typeface="Comic Sans MS"/>
                <a:ea typeface="Comic Sans MS"/>
                <a:cs typeface="Comic Sans MS"/>
                <a:sym typeface="Comic Sans MS"/>
              </a:rPr>
              <a:t>The most famous library used for this purpose is Boost Library algorithm.</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 in the Blanks</a:t>
            </a:r>
            <a:endParaRPr/>
          </a:p>
        </p:txBody>
      </p:sp>
      <p:sp>
        <p:nvSpPr>
          <p:cNvPr id="152" name="Google Shape;152;p24"/>
          <p:cNvSpPr txBox="1"/>
          <p:nvPr>
            <p:ph idx="1" type="body"/>
          </p:nvPr>
        </p:nvSpPr>
        <p:spPr>
          <a:xfrm>
            <a:off x="6900" y="544075"/>
            <a:ext cx="9144000" cy="459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Comic Sans MS"/>
                <a:ea typeface="Comic Sans MS"/>
                <a:cs typeface="Comic Sans MS"/>
                <a:sym typeface="Comic Sans MS"/>
              </a:rPr>
              <a:t>a) Member function __________ of the file streams fstream, ifstream and ofstream closes a file.</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b) The istream member function ___________ reads a character from the specified stream.</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c) Member function ___________ of the file streams fstream, ifstream and ofstream opens a file.</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d) The istream member function ___________ is normally used when reading data from a file in random-access applications.</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e) Member functions _______ and __________  of istream and ostream set the file-position pointer to a specific location in an input or output stream, respectively.</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Ans) a) close. b) get. c) open. d) read. e) seekg, seekp.</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 or False</a:t>
            </a:r>
            <a:endParaRPr/>
          </a:p>
        </p:txBody>
      </p:sp>
      <p:sp>
        <p:nvSpPr>
          <p:cNvPr id="158" name="Google Shape;158;p25"/>
          <p:cNvSpPr txBox="1"/>
          <p:nvPr>
            <p:ph idx="1" type="body"/>
          </p:nvPr>
        </p:nvSpPr>
        <p:spPr>
          <a:xfrm>
            <a:off x="6900" y="696475"/>
            <a:ext cx="9144000" cy="4446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Comic Sans MS"/>
                <a:ea typeface="Comic Sans MS"/>
                <a:cs typeface="Comic Sans MS"/>
                <a:sym typeface="Comic Sans MS"/>
              </a:rPr>
              <a:t>a) Member function read cannot be used to read data from the input object cin.</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b) You must create the cin, cout, cerr and clog objects explicitly.</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c) A program must call function close explicitly to close a file associated with an ifstream, ofstream or fstream object.</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d) If the file-position pointer points to a location in a sequential file other than the beginning</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of the file, the file must be closed and reopened to read from the beginning of the file.</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e) The ostream member function write can write to standard-output stream cout.</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f) Data in sequential files always is updated without overwriting nearby data.</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g) Searching all records in a random-access file to find a specific record is unnecessary.</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h) Records in random-access files must be of uniform length.</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i) Member functions seekp and seekg must seek relative to the beginning of a file.</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Programming Exercises</a:t>
            </a:r>
            <a:endParaRPr/>
          </a:p>
        </p:txBody>
      </p:sp>
      <p:sp>
        <p:nvSpPr>
          <p:cNvPr id="164" name="Google Shape;164;p26"/>
          <p:cNvSpPr txBox="1"/>
          <p:nvPr>
            <p:ph idx="1" type="body"/>
          </p:nvPr>
        </p:nvSpPr>
        <p:spPr>
          <a:xfrm>
            <a:off x="6900" y="696475"/>
            <a:ext cx="9144000" cy="44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Comic Sans MS"/>
                <a:ea typeface="Comic Sans MS"/>
                <a:cs typeface="Comic Sans MS"/>
                <a:sym typeface="Comic Sans MS"/>
              </a:rPr>
              <a:t>1&gt; (Hardware Inventory) You are the owner of a hardware store and need to keep an inventory that can tell you what different tools you have, how many of each you have on hand and the cost of each one. Write a program that initializes the random-access file</a:t>
            </a:r>
            <a:r>
              <a:rPr lang="en" sz="1500">
                <a:latin typeface="Comic Sans MS"/>
                <a:ea typeface="Comic Sans MS"/>
                <a:cs typeface="Comic Sans MS"/>
                <a:sym typeface="Comic Sans MS"/>
              </a:rPr>
              <a:t> </a:t>
            </a:r>
            <a:r>
              <a:rPr lang="en" sz="1500">
                <a:latin typeface="Comic Sans MS"/>
                <a:ea typeface="Comic Sans MS"/>
                <a:cs typeface="Comic Sans MS"/>
                <a:sym typeface="Comic Sans MS"/>
              </a:rPr>
              <a:t>hardware.dat to 100 empty records, lets you input the data concerning each tool, enables you to list all your tools, lets you delete a record for a tool that you no longer have and lets you update any information in the file. The tool identification number should be the record number. Use the following information to start your file:</a:t>
            </a:r>
            <a:endParaRPr sz="1500">
              <a:latin typeface="Comic Sans MS"/>
              <a:ea typeface="Comic Sans MS"/>
              <a:cs typeface="Comic Sans MS"/>
              <a:sym typeface="Comic Sans MS"/>
            </a:endParaRPr>
          </a:p>
          <a:p>
            <a:pPr indent="0" lvl="0" marL="0" rtl="0" algn="l">
              <a:spcBef>
                <a:spcPts val="1200"/>
              </a:spcBef>
              <a:spcAft>
                <a:spcPts val="1200"/>
              </a:spcAft>
              <a:buNone/>
            </a:pPr>
            <a:r>
              <a:t/>
            </a:r>
            <a:endParaRPr sz="1500">
              <a:latin typeface="Comic Sans MS"/>
              <a:ea typeface="Comic Sans MS"/>
              <a:cs typeface="Comic Sans MS"/>
              <a:sym typeface="Comic Sans MS"/>
            </a:endParaRPr>
          </a:p>
        </p:txBody>
      </p:sp>
      <p:pic>
        <p:nvPicPr>
          <p:cNvPr id="165" name="Google Shape;165;p26"/>
          <p:cNvPicPr preferRelativeResize="0"/>
          <p:nvPr/>
        </p:nvPicPr>
        <p:blipFill>
          <a:blip r:embed="rId3">
            <a:alphaModFix/>
          </a:blip>
          <a:stretch>
            <a:fillRect/>
          </a:stretch>
        </p:blipFill>
        <p:spPr>
          <a:xfrm>
            <a:off x="28575" y="2541875"/>
            <a:ext cx="5289275" cy="264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 type="body"/>
          </p:nvPr>
        </p:nvSpPr>
        <p:spPr>
          <a:xfrm>
            <a:off x="6900" y="10675"/>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2&gt; </a:t>
            </a:r>
            <a:r>
              <a:rPr lang="en">
                <a:latin typeface="Comic Sans MS"/>
                <a:ea typeface="Comic Sans MS"/>
                <a:cs typeface="Comic Sans MS"/>
                <a:sym typeface="Comic Sans MS"/>
              </a:rPr>
              <a:t>(sizeof Operator) Write a program that uses the sizeof operator to determine the sizes in bytes of the various data types on your computer system. Write the results to the file datasize. dat, so that you may print the results later. The results should be displayed in two-column format with the type name in the left column and the size of the type in right column, as in:</a:t>
            </a:r>
            <a:endParaRPr>
              <a:latin typeface="Comic Sans MS"/>
              <a:ea typeface="Comic Sans MS"/>
              <a:cs typeface="Comic Sans MS"/>
              <a:sym typeface="Comic Sans MS"/>
            </a:endParaRPr>
          </a:p>
          <a:p>
            <a:pPr indent="0" lvl="0" marL="0" rtl="0" algn="l">
              <a:spcBef>
                <a:spcPts val="1200"/>
              </a:spcBef>
              <a:spcAft>
                <a:spcPts val="1200"/>
              </a:spcAft>
              <a:buNone/>
            </a:pPr>
            <a:r>
              <a:t/>
            </a:r>
            <a:endParaRPr/>
          </a:p>
        </p:txBody>
      </p:sp>
      <p:pic>
        <p:nvPicPr>
          <p:cNvPr id="171" name="Google Shape;171;p27"/>
          <p:cNvPicPr preferRelativeResize="0"/>
          <p:nvPr/>
        </p:nvPicPr>
        <p:blipFill>
          <a:blip r:embed="rId3">
            <a:alphaModFix/>
          </a:blip>
          <a:stretch>
            <a:fillRect/>
          </a:stretch>
        </p:blipFill>
        <p:spPr>
          <a:xfrm>
            <a:off x="0" y="1695450"/>
            <a:ext cx="4958250" cy="319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1" name="Google Shape;91;p14"/>
          <p:cNvSpPr txBox="1"/>
          <p:nvPr>
            <p:ph idx="1" type="body"/>
          </p:nvPr>
        </p:nvSpPr>
        <p:spPr>
          <a:xfrm>
            <a:off x="6900" y="544075"/>
            <a:ext cx="9144000" cy="45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Object Serialization</a:t>
            </a:r>
            <a:endParaRPr/>
          </a:p>
          <a:p>
            <a:pPr indent="0" lvl="0" marL="0" rtl="0" algn="l">
              <a:spcBef>
                <a:spcPts val="1200"/>
              </a:spcBef>
              <a:spcAft>
                <a:spcPts val="0"/>
              </a:spcAft>
              <a:buNone/>
            </a:pPr>
            <a:r>
              <a:rPr lang="en"/>
              <a:t>File and Streams</a:t>
            </a:r>
            <a:endParaRPr/>
          </a:p>
          <a:p>
            <a:pPr indent="0" lvl="0" marL="0" rtl="0" algn="l">
              <a:spcBef>
                <a:spcPts val="1200"/>
              </a:spcBef>
              <a:spcAft>
                <a:spcPts val="0"/>
              </a:spcAft>
              <a:buNone/>
            </a:pPr>
            <a:r>
              <a:rPr lang="en"/>
              <a:t>Creating a Sequential File</a:t>
            </a:r>
            <a:endParaRPr/>
          </a:p>
          <a:p>
            <a:pPr indent="0" lvl="0" marL="0" rtl="0" algn="l">
              <a:spcBef>
                <a:spcPts val="1200"/>
              </a:spcBef>
              <a:spcAft>
                <a:spcPts val="0"/>
              </a:spcAft>
              <a:buNone/>
            </a:pPr>
            <a:r>
              <a:rPr lang="en"/>
              <a:t>Reading Data From a Sequential File</a:t>
            </a:r>
            <a:endParaRPr/>
          </a:p>
          <a:p>
            <a:pPr indent="0" lvl="0" marL="0" rtl="0" algn="l">
              <a:spcBef>
                <a:spcPts val="1200"/>
              </a:spcBef>
              <a:spcAft>
                <a:spcPts val="0"/>
              </a:spcAft>
              <a:buNone/>
            </a:pPr>
            <a:r>
              <a:rPr lang="en"/>
              <a:t>Random Access File</a:t>
            </a:r>
            <a:endParaRPr/>
          </a:p>
          <a:p>
            <a:pPr indent="0" lvl="0" marL="0" rtl="0" algn="l">
              <a:spcBef>
                <a:spcPts val="1200"/>
              </a:spcBef>
              <a:spcAft>
                <a:spcPts val="0"/>
              </a:spcAft>
              <a:buNone/>
            </a:pPr>
            <a:r>
              <a:rPr lang="en"/>
              <a:t>Reading Data From Random Access File</a:t>
            </a:r>
            <a:endParaRPr/>
          </a:p>
          <a:p>
            <a:pPr indent="0" lvl="0" marL="0" rtl="0" algn="l">
              <a:spcBef>
                <a:spcPts val="1200"/>
              </a:spcBef>
              <a:spcAft>
                <a:spcPts val="0"/>
              </a:spcAft>
              <a:buNone/>
            </a:pPr>
            <a:r>
              <a:rPr lang="en"/>
              <a:t>Writing Data Randomly to a Random Access File</a:t>
            </a:r>
            <a:endParaRPr/>
          </a:p>
          <a:p>
            <a:pPr indent="0" lvl="0" marL="0" rtl="0" algn="l">
              <a:spcBef>
                <a:spcPts val="1200"/>
              </a:spcBef>
              <a:spcAft>
                <a:spcPts val="1200"/>
              </a:spcAft>
              <a:buNone/>
            </a:pPr>
            <a:r>
              <a:rPr lang="en"/>
              <a:t>Reading from a Random Access File Sequnetially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Usage of Files</a:t>
            </a:r>
            <a:endParaRPr/>
          </a:p>
        </p:txBody>
      </p:sp>
      <p:sp>
        <p:nvSpPr>
          <p:cNvPr id="97" name="Google Shape;97;p15"/>
          <p:cNvSpPr txBox="1"/>
          <p:nvPr>
            <p:ph idx="1" type="body"/>
          </p:nvPr>
        </p:nvSpPr>
        <p:spPr>
          <a:xfrm>
            <a:off x="6900" y="620275"/>
            <a:ext cx="6181800" cy="22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of using Files - </a:t>
            </a:r>
            <a:r>
              <a:rPr lang="en">
                <a:latin typeface="Comic Sans MS"/>
                <a:ea typeface="Comic Sans MS"/>
                <a:cs typeface="Comic Sans MS"/>
                <a:sym typeface="Comic Sans MS"/>
              </a:rPr>
              <a:t>Data Persistence - permanent retention of data</a:t>
            </a:r>
            <a:endParaRPr>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1200"/>
              </a:spcAft>
              <a:buNone/>
            </a:pPr>
            <a:r>
              <a:rPr lang="en">
                <a:latin typeface="Comic Sans MS"/>
                <a:ea typeface="Comic Sans MS"/>
                <a:cs typeface="Comic Sans MS"/>
                <a:sym typeface="Comic Sans MS"/>
              </a:rPr>
              <a:t>Files in computers are stored on a secondary storage - hard disks,CDs, DVDs, flash disks and tapes</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 and Streams</a:t>
            </a:r>
            <a:endParaRPr/>
          </a:p>
        </p:txBody>
      </p:sp>
      <p:sp>
        <p:nvSpPr>
          <p:cNvPr id="103" name="Google Shape;103;p16"/>
          <p:cNvSpPr txBox="1"/>
          <p:nvPr>
            <p:ph idx="1" type="body"/>
          </p:nvPr>
        </p:nvSpPr>
        <p:spPr>
          <a:xfrm>
            <a:off x="6900" y="467875"/>
            <a:ext cx="4741800" cy="4523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Files in C++ are viewed as Sequence of bytes</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Each file either ends with an end-of-file marker, or at a specific byte number recorded in operating system maintained, </a:t>
            </a:r>
            <a:r>
              <a:rPr lang="en"/>
              <a:t>administrative data structure.</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When a file is opened, an object is created, and a stream is associated with an object.</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The streams associated with these objects provide communication channels between a program and a particular file or device.</a:t>
            </a:r>
            <a:endParaRPr/>
          </a:p>
        </p:txBody>
      </p:sp>
      <p:pic>
        <p:nvPicPr>
          <p:cNvPr id="104" name="Google Shape;104;p16"/>
          <p:cNvPicPr preferRelativeResize="0"/>
          <p:nvPr/>
        </p:nvPicPr>
        <p:blipFill>
          <a:blip r:embed="rId3">
            <a:alphaModFix/>
          </a:blip>
          <a:stretch>
            <a:fillRect/>
          </a:stretch>
        </p:blipFill>
        <p:spPr>
          <a:xfrm>
            <a:off x="4483600" y="820950"/>
            <a:ext cx="4660400" cy="165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Processing Class Templates</a:t>
            </a:r>
            <a:endParaRPr/>
          </a:p>
        </p:txBody>
      </p:sp>
      <p:pic>
        <p:nvPicPr>
          <p:cNvPr id="110" name="Google Shape;110;p17"/>
          <p:cNvPicPr preferRelativeResize="0"/>
          <p:nvPr/>
        </p:nvPicPr>
        <p:blipFill>
          <a:blip r:embed="rId3">
            <a:alphaModFix/>
          </a:blip>
          <a:stretch>
            <a:fillRect/>
          </a:stretch>
        </p:blipFill>
        <p:spPr>
          <a:xfrm>
            <a:off x="6900" y="789200"/>
            <a:ext cx="9144000" cy="408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 Sequential File</a:t>
            </a:r>
            <a:endParaRPr/>
          </a:p>
        </p:txBody>
      </p:sp>
      <p:sp>
        <p:nvSpPr>
          <p:cNvPr id="116" name="Google Shape;116;p18"/>
          <p:cNvSpPr txBox="1"/>
          <p:nvPr>
            <p:ph idx="1" type="body"/>
          </p:nvPr>
        </p:nvSpPr>
        <p:spPr>
          <a:xfrm>
            <a:off x="6900" y="620275"/>
            <a:ext cx="9144000" cy="45231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Font typeface="Comic Sans MS"/>
              <a:buChar char="●"/>
            </a:pPr>
            <a:r>
              <a:rPr lang="en" sz="2000">
                <a:latin typeface="Comic Sans MS"/>
                <a:ea typeface="Comic Sans MS"/>
                <a:cs typeface="Comic Sans MS"/>
                <a:sym typeface="Comic Sans MS"/>
              </a:rPr>
              <a:t>In C++, a file has no structure.</a:t>
            </a:r>
            <a:endParaRPr sz="2000">
              <a:latin typeface="Comic Sans MS"/>
              <a:ea typeface="Comic Sans MS"/>
              <a:cs typeface="Comic Sans MS"/>
              <a:sym typeface="Comic Sans MS"/>
            </a:endParaRPr>
          </a:p>
          <a:p>
            <a:pPr indent="0" lvl="0" marL="457200" rtl="0" algn="l">
              <a:spcBef>
                <a:spcPts val="1200"/>
              </a:spcBef>
              <a:spcAft>
                <a:spcPts val="0"/>
              </a:spcAft>
              <a:buNone/>
            </a:pPr>
            <a:r>
              <a:t/>
            </a:r>
            <a:endParaRPr sz="2000">
              <a:latin typeface="Comic Sans MS"/>
              <a:ea typeface="Comic Sans MS"/>
              <a:cs typeface="Comic Sans MS"/>
              <a:sym typeface="Comic Sans MS"/>
            </a:endParaRPr>
          </a:p>
          <a:p>
            <a:pPr indent="-355600" lvl="0" marL="457200" rtl="0" algn="l">
              <a:spcBef>
                <a:spcPts val="1200"/>
              </a:spcBef>
              <a:spcAft>
                <a:spcPts val="0"/>
              </a:spcAft>
              <a:buSzPts val="2000"/>
              <a:buFont typeface="Comic Sans MS"/>
              <a:buChar char="●"/>
            </a:pPr>
            <a:r>
              <a:rPr lang="en" sz="2000">
                <a:latin typeface="Comic Sans MS"/>
                <a:ea typeface="Comic Sans MS"/>
                <a:cs typeface="Comic Sans MS"/>
                <a:sym typeface="Comic Sans MS"/>
              </a:rPr>
              <a:t>Programmer needs to structure the file, to meet the application’s requirements.</a:t>
            </a:r>
            <a:endParaRPr sz="2000">
              <a:latin typeface="Comic Sans MS"/>
              <a:ea typeface="Comic Sans MS"/>
              <a:cs typeface="Comic Sans MS"/>
              <a:sym typeface="Comic Sans MS"/>
            </a:endParaRPr>
          </a:p>
          <a:p>
            <a:pPr indent="0" lvl="0" marL="457200" rtl="0" algn="l">
              <a:spcBef>
                <a:spcPts val="1200"/>
              </a:spcBef>
              <a:spcAft>
                <a:spcPts val="0"/>
              </a:spcAft>
              <a:buNone/>
            </a:pPr>
            <a:r>
              <a:t/>
            </a:r>
            <a:endParaRPr sz="2000">
              <a:latin typeface="Comic Sans MS"/>
              <a:ea typeface="Comic Sans MS"/>
              <a:cs typeface="Comic Sans MS"/>
              <a:sym typeface="Comic Sans MS"/>
            </a:endParaRPr>
          </a:p>
          <a:p>
            <a:pPr indent="-355600" lvl="0" marL="457200" rtl="0" algn="l">
              <a:spcBef>
                <a:spcPts val="1200"/>
              </a:spcBef>
              <a:spcAft>
                <a:spcPts val="0"/>
              </a:spcAft>
              <a:buSzPts val="2000"/>
              <a:buFont typeface="Comic Sans MS"/>
              <a:buChar char="●"/>
            </a:pPr>
            <a:r>
              <a:rPr lang="en" sz="2000">
                <a:latin typeface="Comic Sans MS"/>
                <a:ea typeface="Comic Sans MS"/>
                <a:cs typeface="Comic Sans MS"/>
                <a:sym typeface="Comic Sans MS"/>
              </a:rPr>
              <a:t>A Sequential file, used in an accounts-receivable system to help manage the money own to a company by it’s credit clients, will have client’s account number, name and balance.</a:t>
            </a:r>
            <a:endParaRPr sz="2000">
              <a:latin typeface="Comic Sans MS"/>
              <a:ea typeface="Comic Sans MS"/>
              <a:cs typeface="Comic Sans MS"/>
              <a:sym typeface="Comic Sans MS"/>
            </a:endParaRPr>
          </a:p>
          <a:p>
            <a:pPr indent="0" lvl="0" marL="457200" rtl="0" algn="l">
              <a:spcBef>
                <a:spcPts val="1200"/>
              </a:spcBef>
              <a:spcAft>
                <a:spcPts val="0"/>
              </a:spcAft>
              <a:buNone/>
            </a:pPr>
            <a:r>
              <a:t/>
            </a:r>
            <a:endParaRPr sz="2000">
              <a:latin typeface="Comic Sans MS"/>
              <a:ea typeface="Comic Sans MS"/>
              <a:cs typeface="Comic Sans MS"/>
              <a:sym typeface="Comic Sans MS"/>
            </a:endParaRPr>
          </a:p>
          <a:p>
            <a:pPr indent="-355600" lvl="0" marL="457200" rtl="0" algn="l">
              <a:spcBef>
                <a:spcPts val="1200"/>
              </a:spcBef>
              <a:spcAft>
                <a:spcPts val="0"/>
              </a:spcAft>
              <a:buSzPts val="2000"/>
              <a:buFont typeface="Comic Sans MS"/>
              <a:buChar char="●"/>
            </a:pPr>
            <a:r>
              <a:rPr lang="en" sz="2000">
                <a:latin typeface="Comic Sans MS"/>
                <a:ea typeface="Comic Sans MS"/>
                <a:cs typeface="Comic Sans MS"/>
                <a:sym typeface="Comic Sans MS"/>
              </a:rPr>
              <a:t>This data for each client will be ‘record’ for each client. </a:t>
            </a:r>
            <a:r>
              <a:rPr lang="en" sz="2000">
                <a:latin typeface="Comic Sans MS"/>
                <a:ea typeface="Comic Sans MS"/>
                <a:cs typeface="Comic Sans MS"/>
                <a:sym typeface="Comic Sans MS"/>
              </a:rPr>
              <a:t>The account number serves as the record key; </a:t>
            </a:r>
            <a:endParaRPr sz="20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6900" y="29000"/>
            <a:ext cx="90612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 From a Sequential File</a:t>
            </a:r>
            <a:endParaRPr/>
          </a:p>
        </p:txBody>
      </p:sp>
      <p:sp>
        <p:nvSpPr>
          <p:cNvPr id="122" name="Google Shape;122;p19"/>
          <p:cNvSpPr txBox="1"/>
          <p:nvPr>
            <p:ph idx="1" type="body"/>
          </p:nvPr>
        </p:nvSpPr>
        <p:spPr>
          <a:xfrm>
            <a:off x="6900" y="620275"/>
            <a:ext cx="9144000" cy="452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Files store data so it may be retrieved for processing when needed.</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Creating an ifstream object opens a file for input.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The ifstream constructor can receive the filename and the file open mode as arguments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Opens the file and establishes a “line of communication” with the file.</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Access File</a:t>
            </a:r>
            <a:endParaRPr/>
          </a:p>
        </p:txBody>
      </p:sp>
      <p:sp>
        <p:nvSpPr>
          <p:cNvPr id="128" name="Google Shape;128;p20"/>
          <p:cNvSpPr txBox="1"/>
          <p:nvPr>
            <p:ph idx="1" type="body"/>
          </p:nvPr>
        </p:nvSpPr>
        <p:spPr>
          <a:xfrm>
            <a:off x="6900" y="544075"/>
            <a:ext cx="9144000" cy="4599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Sequential files are inappropriate for instant-access applications, to locate a particular record immediately</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Application such as airlines reservation systems, banking systems etc, needs rapid access to specific data.</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By creating Random Access File, a particular information can be located instantly.</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Individual records of a random-access file can be accessed directly (and quickly) without having to search other records.</a:t>
            </a:r>
            <a:endParaRPr>
              <a:latin typeface="Comic Sans MS"/>
              <a:ea typeface="Comic Sans MS"/>
              <a:cs typeface="Comic Sans MS"/>
              <a:sym typeface="Comic Sans MS"/>
            </a:endParaRPr>
          </a:p>
          <a:p>
            <a:pPr indent="0" lvl="0" marL="45720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69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Random Access File</a:t>
            </a:r>
            <a:endParaRPr/>
          </a:p>
        </p:txBody>
      </p:sp>
      <p:sp>
        <p:nvSpPr>
          <p:cNvPr id="134" name="Google Shape;134;p21"/>
          <p:cNvSpPr txBox="1"/>
          <p:nvPr>
            <p:ph idx="1" type="body"/>
          </p:nvPr>
        </p:nvSpPr>
        <p:spPr>
          <a:xfrm>
            <a:off x="6900" y="620275"/>
            <a:ext cx="9144000" cy="452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To create a Random Access File, a</a:t>
            </a:r>
            <a:r>
              <a:rPr lang="en">
                <a:latin typeface="Comic Sans MS"/>
                <a:ea typeface="Comic Sans MS"/>
                <a:cs typeface="Comic Sans MS"/>
                <a:sym typeface="Comic Sans MS"/>
              </a:rPr>
              <a:t> variety of techniques can be used.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Easiest method is to require that all records in a file be of the same fixed length. </a:t>
            </a:r>
            <a:endParaRPr>
              <a:latin typeface="Comic Sans MS"/>
              <a:ea typeface="Comic Sans MS"/>
              <a:cs typeface="Comic Sans MS"/>
              <a:sym typeface="Comic Sans MS"/>
            </a:endParaRPr>
          </a:p>
          <a:p>
            <a:pPr indent="0" lvl="0" marL="457200" rtl="0" algn="l">
              <a:spcBef>
                <a:spcPts val="1200"/>
              </a:spcBef>
              <a:spcAft>
                <a:spcPts val="0"/>
              </a:spcAft>
              <a:buNone/>
            </a:pPr>
            <a:r>
              <a:t/>
            </a:r>
            <a:endParaRPr>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lang="en">
                <a:latin typeface="Comic Sans MS"/>
                <a:ea typeface="Comic Sans MS"/>
                <a:cs typeface="Comic Sans MS"/>
                <a:sym typeface="Comic Sans MS"/>
              </a:rPr>
              <a:t>By Using same-size, fixed-length records makes it easy for a program to quickly calculate (as a function of the record size and the record key) the exact location of any record relative to the beginning of the file.</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