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62" r:id="rId5"/>
    <p:sldId id="263" r:id="rId6"/>
    <p:sldId id="257" r:id="rId7"/>
    <p:sldId id="259" r:id="rId8"/>
    <p:sldId id="267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4A7287-B1B8-4F53-98DE-5DE95374353E}">
          <p14:sldIdLst>
            <p14:sldId id="256"/>
            <p14:sldId id="260"/>
          </p14:sldIdLst>
        </p14:section>
        <p14:section name="ID Scanning" id="{462A614E-ABAA-4E94-AB93-B7481605DDFF}">
          <p14:sldIdLst>
            <p14:sldId id="258"/>
            <p14:sldId id="262"/>
            <p14:sldId id="263"/>
            <p14:sldId id="257"/>
            <p14:sldId id="259"/>
            <p14:sldId id="267"/>
          </p14:sldIdLst>
        </p14:section>
        <p14:section name="Car Plate recogniser" id="{CF4DEEFE-2312-43D5-BA87-9965CD9825D5}">
          <p14:sldIdLst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0AA95-BEE9-433E-86AF-6C7784B09683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D1CA-F06C-4BAC-BBFE-438176DC3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98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hlinkClick r:id="rId3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D1CA-F06C-4BAC-BBFE-438176DC317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8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4235-6D61-6AAD-AC85-E793A7DBC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FE895-A7CD-B951-6AD5-EE6033DA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64E3-B2A6-265F-C643-A6BAEDFD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AAA-7E98-4484-A424-19AAF0F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AE19-4F4B-6A49-6CDF-2DA02A4B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1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D8C-8FA4-B0B0-B3BF-2B4430ED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F39B-F613-8269-D707-40418B5C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9C10-1EAB-79A1-C2E1-645A6CC1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7A36-C0D6-D2A4-4431-CB52FCBB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0504-FB9D-83B6-5647-4A3F00B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0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872CA-F676-87D4-1A23-6CEB99114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9173E-01A8-2B08-1DFD-BA849B15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69D2-530A-61CB-0FE3-933A920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B03-C769-40C2-E32B-733AAE9A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FE2C-0BB5-378C-442F-1B45257B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47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6E64-4025-2B64-80AA-FFCACCF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BD23-AB5F-1B3C-E168-F8E21E4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9590-6D02-51CE-0B0D-24529710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D2EE-E174-CFAC-BFEA-49DA815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9350-0486-C9BC-9AED-5F33ECB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4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2F0-DC04-CA36-0AED-79984A34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7EB0-041C-819E-3E73-D1411966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ADC1-3D80-F46C-0917-6730B37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178C-507C-DFE0-118D-9EFA51F1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4584-37D6-E77D-F924-2B955640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44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09C1-4543-050B-F697-97679496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381D-8629-E88C-7EA3-2C7EE2A2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33C67-17A7-DC67-8C0B-7E2C715E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27AA-2BDC-3E4F-B18B-D9EACD3D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377E-F8FD-8E32-E151-E25E1BF3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2DC1-9EBB-F6A1-92DD-162C3E3D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5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6D7A-DBE2-ED24-E911-931F1E12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025B-A8E2-0A73-1F28-25C62486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6047A-510C-6968-1C30-2B39620E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CE72D-5137-14EE-FC9A-3D05D213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880D-44F4-8FE5-AC9A-3EEA9BB1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19E2-55C9-F763-4DE8-57CE16EA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D1E6-C4F5-7D9A-07FB-36E5F894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01ABE-6209-09E4-C092-A3186F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8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4293-07FD-CBD5-765D-0840492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9352-EE38-2607-C26F-8ABF157B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88F2-D88A-6FAA-DA6E-AE606B44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40A54-96E0-9709-42C6-F06120C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795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DBD9F-A6EE-344E-E369-92F1AD1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56BB-6AB8-A74E-E350-6FDF25C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0527-4834-FCC0-54D6-76805D72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87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3665-00DC-485C-9333-8C96C1F6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9852-901E-C536-7C33-BFA7C6DE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9B00-2A5D-D6CF-7174-A016E3CE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F243-A11E-8B1C-39BE-9641789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19A5-6C97-DCC7-38FB-8F1F1D2F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BFE06-549C-C2F8-9FA8-22480D10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9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3F7-31B4-38E2-E741-646E9010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4E93D-39F5-8C9D-1446-634B425D9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2499-2FBC-60C6-6F36-86DC9FBAC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440B-D24C-7A2B-E71D-056392EE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9512-9CBF-DA66-91B1-FCC5D398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2334-BC00-2484-C0CC-282359A8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85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127F6-9B6C-8C0A-193C-EB44085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4183-A581-F2AB-1753-4151FDDB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AEB4-0D74-32E6-17E8-491745D7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CA56-566F-6799-F272-133FFE95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F355-DE50-A1AB-DBE8-4A6AEBB2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4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moore/automatic-number-plate-recognition-p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document-intelligence/overview?view=doc-intel-4.0.0" TargetMode="External"/><Relationship Id="rId2" Type="http://schemas.openxmlformats.org/officeDocument/2006/relationships/hyperlink" Target="https://learn.microsoft.com/en-us/azure/azure-resource-manager/management/manage-resource-groups-por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zure/storage/common/storage-account-overview" TargetMode="External"/><Relationship Id="rId4" Type="http://schemas.openxmlformats.org/officeDocument/2006/relationships/hyperlink" Target="https://learn.microsoft.com/en-us/azure/ai-services/computer-vision/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r_locale=%22en-US%2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i-services/document-intelligence/concept-custom?view=doc-intel-4.0.0#document-intelligence-stud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A4BC-B704-178E-2C42-3808728B4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72DB-3391-1D53-C879-93CF78E31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146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1EDD-64BB-6EE9-EDF7-9E41511B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Prereq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8615-14A7-810A-D2D3-5FFD15A7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/>
              <a:t>Azure</a:t>
            </a:r>
          </a:p>
          <a:p>
            <a:r>
              <a:rPr lang="en-IE" dirty="0"/>
              <a:t>Create “Computer Vision” service</a:t>
            </a:r>
          </a:p>
          <a:p>
            <a:r>
              <a:rPr lang="en-IE" dirty="0"/>
              <a:t>Create Azure Machine Learning service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Dev Machine</a:t>
            </a:r>
          </a:p>
          <a:p>
            <a:r>
              <a:rPr lang="en-IE" dirty="0"/>
              <a:t>The demo is using Anaconda notebooks</a:t>
            </a:r>
          </a:p>
          <a:p>
            <a:r>
              <a:rPr lang="en-IE" dirty="0"/>
              <a:t>Alternatively</a:t>
            </a:r>
          </a:p>
          <a:p>
            <a:pPr lvl="1"/>
            <a:r>
              <a:rPr lang="en-IE" dirty="0"/>
              <a:t>VS Code locally – requires Anaconda environment</a:t>
            </a:r>
          </a:p>
          <a:p>
            <a:pPr lvl="1"/>
            <a:r>
              <a:rPr lang="en-IE" dirty="0"/>
              <a:t>VS Code on the web – requires Jupiter Server to run notebooks</a:t>
            </a:r>
          </a:p>
          <a:p>
            <a:pPr lvl="1"/>
            <a:r>
              <a:rPr lang="en-IE" dirty="0"/>
              <a:t>Azure Machine Learning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103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EF14-7E4F-7631-FF62-9C5EAB5C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1E6F-EFE3-1EE6-DD9B-78B8CCCE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33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E0B1-2AF5-9288-22BE-14A82949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1B0F-0B12-AFA1-2476-44AED22D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3"/>
              </a:rPr>
              <a:t>Example on GitHub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7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977D-1D50-A9BC-CD87-96BD6A9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9665-01A7-E011-E743-076ADAF7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Azure Subscription</a:t>
            </a:r>
          </a:p>
          <a:p>
            <a:r>
              <a:rPr lang="en-IE" dirty="0"/>
              <a:t>Azure </a:t>
            </a:r>
            <a:r>
              <a:rPr lang="en-IE" dirty="0">
                <a:hlinkClick r:id="rId2"/>
              </a:rPr>
              <a:t>Resource Group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3"/>
              </a:rPr>
              <a:t>Document Intelligence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4"/>
              </a:rPr>
              <a:t>Computer Vision</a:t>
            </a:r>
            <a:endParaRPr lang="en-IE" dirty="0"/>
          </a:p>
          <a:p>
            <a:r>
              <a:rPr lang="en-IE" dirty="0"/>
              <a:t>Azure </a:t>
            </a:r>
            <a:r>
              <a:rPr lang="en-IE">
                <a:hlinkClick r:id="rId5"/>
              </a:rPr>
              <a:t>Storage Account</a:t>
            </a:r>
            <a:endParaRPr lang="en-IE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44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3F017F-9395-4179-77BD-8B3C2110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 Document prebuilt model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44238-C02B-2F7A-97D4-AF66C6AED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87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DFE35-D955-0215-32B9-AA3E9AF8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IE" dirty="0"/>
              <a:t>On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3FCED-E388-44FD-E809-AC7C343B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 used “North Europe” throughout </a:t>
            </a:r>
          </a:p>
          <a:p>
            <a:r>
              <a:rPr lang="en-IE" dirty="0"/>
              <a:t>Create Resource Group </a:t>
            </a:r>
          </a:p>
          <a:p>
            <a:r>
              <a:rPr lang="en-IE" dirty="0"/>
              <a:t>Create “Document Intelligence” Resource</a:t>
            </a:r>
          </a:p>
        </p:txBody>
      </p:sp>
    </p:spTree>
    <p:extLst>
      <p:ext uri="{BB962C8B-B14F-4D97-AF65-F5344CB8AC3E}">
        <p14:creationId xmlns:p14="http://schemas.microsoft.com/office/powerpoint/2010/main" val="22503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BEB-EE45-A2B3-6C79-195847D6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 Studio –default </a:t>
            </a:r>
            <a:r>
              <a:rPr lang="en-IE" dirty="0" err="1"/>
              <a:t>enviroment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1CF3-0A89-A673-49A6-39FCBB90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13709" cy="4351338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59BC2-06B0-0AD7-ADB9-28CDC1CC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77" y="1690688"/>
            <a:ext cx="7882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8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AF5E-E358-A628-61A1-982672E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GB" dirty="0"/>
              <a:t>Irish Driving License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478-9C9A-06B9-0BF7-B4F30B07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265651"/>
            <a:ext cx="5671802" cy="52272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First Name: ANNA has confidence: 0.716</a:t>
            </a:r>
          </a:p>
          <a:p>
            <a:pPr marL="0" indent="0">
              <a:buNone/>
            </a:pPr>
            <a:r>
              <a:rPr lang="en-GB" dirty="0"/>
              <a:t>Last Name: NOWAK has confidence: 0.714</a:t>
            </a:r>
          </a:p>
          <a:p>
            <a:pPr marL="0" indent="0">
              <a:buNone/>
            </a:pPr>
            <a:r>
              <a:rPr lang="en-GB" dirty="0"/>
              <a:t>Document Number: 00000DH79Y has confidence: 0.858</a:t>
            </a:r>
          </a:p>
          <a:p>
            <a:pPr marL="0" indent="0">
              <a:buNone/>
            </a:pPr>
            <a:r>
              <a:rPr lang="en-GB" dirty="0"/>
              <a:t>Date of Birth: 1982-06-28 has confidence: 0.782</a:t>
            </a:r>
          </a:p>
          <a:p>
            <a:pPr marL="0" indent="0">
              <a:buNone/>
            </a:pPr>
            <a:r>
              <a:rPr lang="en-GB" dirty="0"/>
              <a:t>Date of Expiration: 2023-01-24 has confidence: 0.852</a:t>
            </a:r>
          </a:p>
          <a:p>
            <a:pPr marL="0" indent="0">
              <a:buNone/>
            </a:pPr>
            <a:r>
              <a:rPr lang="en-GB" dirty="0"/>
              <a:t>Address: </a:t>
            </a:r>
            <a:r>
              <a:rPr lang="en-GB" dirty="0" err="1"/>
              <a:t>AddressValue</a:t>
            </a:r>
            <a:r>
              <a:rPr lang="en-GB" dirty="0"/>
              <a:t>(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house_number</a:t>
            </a:r>
            <a:r>
              <a:rPr lang="en-GB" dirty="0"/>
              <a:t>=12,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po_box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road=ROCKBARTON,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city=MOUNT, GLASGOW,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state=None,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postal_code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country_region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street_address</a:t>
            </a:r>
            <a:r>
              <a:rPr lang="en-GB" dirty="0"/>
              <a:t>=12 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unit=None,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city_district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state_district</a:t>
            </a:r>
            <a:r>
              <a:rPr lang="en-GB" dirty="0"/>
              <a:t>=GALWAY,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suburb=None,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house=None,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level=None) has confidence: 0.716</a:t>
            </a:r>
            <a:endParaRPr lang="en-IE" dirty="0"/>
          </a:p>
        </p:txBody>
      </p:sp>
      <p:pic>
        <p:nvPicPr>
          <p:cNvPr id="5" name="Picture 4" descr="A close-up of a driver's license&#10;&#10;Description automatically generated">
            <a:extLst>
              <a:ext uri="{FF2B5EF4-FFF2-40B4-BE49-F238E27FC236}">
                <a16:creationId xmlns:a16="http://schemas.microsoft.com/office/drawing/2014/main" id="{19615137-F55A-C223-1687-612E8C8B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54" y="1660732"/>
            <a:ext cx="5671802" cy="35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1CF2-D383-D738-3B8A-2F7D1879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Greek Driving License</a:t>
            </a:r>
            <a:endParaRPr lang="en-IE" dirty="0"/>
          </a:p>
        </p:txBody>
      </p:sp>
      <p:pic>
        <p:nvPicPr>
          <p:cNvPr id="5" name="Content Placeholder 4" descr="A person's photo on a passport&#10;&#10;Description automatically generated">
            <a:extLst>
              <a:ext uri="{FF2B5EF4-FFF2-40B4-BE49-F238E27FC236}">
                <a16:creationId xmlns:a16="http://schemas.microsoft.com/office/drawing/2014/main" id="{85EA21EB-210E-3382-15D2-82B8CF6A9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6" y="2360676"/>
            <a:ext cx="5599164" cy="3482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DDFCD-7C65-6D6D-3AC3-96372FA459A0}"/>
              </a:ext>
            </a:extLst>
          </p:cNvPr>
          <p:cNvSpPr txBox="1"/>
          <p:nvPr/>
        </p:nvSpPr>
        <p:spPr>
          <a:xfrm>
            <a:off x="371605" y="1998113"/>
            <a:ext cx="5468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Will need to specify the </a:t>
            </a:r>
            <a:r>
              <a:rPr lang="en-IE" dirty="0">
                <a:hlinkClick r:id="rId3" action="ppaction://hlinkfile"/>
              </a:rPr>
              <a:t>correct locale</a:t>
            </a:r>
            <a:r>
              <a:rPr lang="en-IE" dirty="0"/>
              <a:t>: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fr_locale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E" dirty="0"/>
          </a:p>
          <a:p>
            <a:r>
              <a:rPr lang="en-GB" dirty="0"/>
              <a:t>First Name: ΙΩΑΝΝΟΥ IOANNOU confidence: 0.649</a:t>
            </a:r>
          </a:p>
          <a:p>
            <a:r>
              <a:rPr lang="en-GB" dirty="0"/>
              <a:t>Last Name: ΓΕΩΡΓΙΟΣ GEORGIOS confidence: 0.622</a:t>
            </a:r>
          </a:p>
          <a:p>
            <a:r>
              <a:rPr lang="en-GB" dirty="0"/>
              <a:t>Document Number: 123456789&lt;A confidence: 0.859</a:t>
            </a:r>
          </a:p>
          <a:p>
            <a:r>
              <a:rPr lang="en-GB" dirty="0"/>
              <a:t>Date of Birth: 1975-05-15 has confidence: 0.858</a:t>
            </a:r>
          </a:p>
          <a:p>
            <a:r>
              <a:rPr lang="en-GB" dirty="0"/>
              <a:t>Date of Expiration: 2029-02-18 has confidence: 0.86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8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51-7AE6-AAA4-9E17-29353702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Document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8314-54CB-9328-7F33-8973D2D7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2"/>
              </a:rPr>
              <a:t>Step by step guide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884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937B1-F7DB-F4BA-9C63-FBBC769B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Number Plate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288FF-278B-60C3-F8C6-FAFCFBADC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56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304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PowerPoint Presentation</vt:lpstr>
      <vt:lpstr>Prerequisites</vt:lpstr>
      <vt:lpstr>ID Document prebuilt model</vt:lpstr>
      <vt:lpstr>On Azure</vt:lpstr>
      <vt:lpstr>DI Studio –default enviroment</vt:lpstr>
      <vt:lpstr>Irish Driving License</vt:lpstr>
      <vt:lpstr>Greek Driving License</vt:lpstr>
      <vt:lpstr>Custom Document Format</vt:lpstr>
      <vt:lpstr>Number Plate Recognition</vt:lpstr>
      <vt:lpstr>Prereq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25</cp:revision>
  <dcterms:created xsi:type="dcterms:W3CDTF">2024-03-08T13:06:42Z</dcterms:created>
  <dcterms:modified xsi:type="dcterms:W3CDTF">2024-03-20T08:52:56Z</dcterms:modified>
</cp:coreProperties>
</file>