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6"/>
  </p:notesMasterIdLst>
  <p:handoutMasterIdLst>
    <p:handoutMasterId r:id="rId47"/>
  </p:handoutMasterIdLst>
  <p:sldIdLst>
    <p:sldId id="1661" r:id="rId5"/>
    <p:sldId id="2051" r:id="rId6"/>
    <p:sldId id="2054" r:id="rId7"/>
    <p:sldId id="2060" r:id="rId8"/>
    <p:sldId id="2065" r:id="rId9"/>
    <p:sldId id="2055" r:id="rId10"/>
    <p:sldId id="2068" r:id="rId11"/>
    <p:sldId id="2069" r:id="rId12"/>
    <p:sldId id="2066" r:id="rId13"/>
    <p:sldId id="2057" r:id="rId14"/>
    <p:sldId id="2058" r:id="rId15"/>
    <p:sldId id="2064" r:id="rId16"/>
    <p:sldId id="2070" r:id="rId17"/>
    <p:sldId id="2059" r:id="rId18"/>
    <p:sldId id="2061" r:id="rId19"/>
    <p:sldId id="2062" r:id="rId20"/>
    <p:sldId id="2056" r:id="rId21"/>
    <p:sldId id="2052" r:id="rId22"/>
    <p:sldId id="2053" r:id="rId23"/>
    <p:sldId id="1660" r:id="rId24"/>
    <p:sldId id="1670" r:id="rId25"/>
    <p:sldId id="1548" r:id="rId26"/>
    <p:sldId id="1635" r:id="rId27"/>
    <p:sldId id="1523" r:id="rId28"/>
    <p:sldId id="1716" r:id="rId29"/>
    <p:sldId id="1524" r:id="rId30"/>
    <p:sldId id="1906" r:id="rId31"/>
    <p:sldId id="1947" r:id="rId32"/>
    <p:sldId id="1946" r:id="rId33"/>
    <p:sldId id="2045" r:id="rId34"/>
    <p:sldId id="2046" r:id="rId35"/>
    <p:sldId id="1995" r:id="rId36"/>
    <p:sldId id="1994" r:id="rId37"/>
    <p:sldId id="2042" r:id="rId38"/>
    <p:sldId id="1941" r:id="rId39"/>
    <p:sldId id="1804" r:id="rId40"/>
    <p:sldId id="1527" r:id="rId41"/>
    <p:sldId id="1529" r:id="rId42"/>
    <p:sldId id="1530" r:id="rId43"/>
    <p:sldId id="1531" r:id="rId44"/>
    <p:sldId id="1532" r:id="rId45"/>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60"/>
            <p14:sldId id="2065"/>
            <p14:sldId id="2055"/>
            <p14:sldId id="2068"/>
            <p14:sldId id="2069"/>
            <p14:sldId id="2066"/>
            <p14:sldId id="2057"/>
            <p14:sldId id="2058"/>
            <p14:sldId id="2064"/>
            <p14:sldId id="2070"/>
            <p14:sldId id="2059"/>
            <p14:sldId id="2061"/>
            <p14:sldId id="2062"/>
            <p14:sldId id="2056"/>
          </p14:sldIdLst>
        </p14:section>
        <p14:section name="Advanced Technical Tips" id="{C2204EC9-CF4E-4BCE-A19D-8EF7015C5371}">
          <p14:sldIdLst>
            <p14:sldId id="2052"/>
            <p14:sldId id="2053"/>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00000"/>
    <a:srgbClr val="FFFFFF"/>
    <a:srgbClr val="50E6FF"/>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80304" autoAdjust="0"/>
  </p:normalViewPr>
  <p:slideViewPr>
    <p:cSldViewPr snapToGrid="0">
      <p:cViewPr varScale="1">
        <p:scale>
          <a:sx n="106" d="100"/>
          <a:sy n="106" d="100"/>
        </p:scale>
        <p:origin x="52" y="312"/>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11/23/2022 12:05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11/23/2022 12:01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br>
              <a:rPr lang="en-US" b="0" i="0" dirty="0">
                <a:solidFill>
                  <a:srgbClr val="EEEEEE"/>
                </a:solidFill>
                <a:effectLst/>
                <a:latin typeface="YouTube Noto"/>
              </a:rPr>
            </a:br>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11/23/2022 12:01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11/23/2022 12:01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32</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34</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11/23/2022 12:01 PM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11/23/2022 12:01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39</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11/23/2022 12:01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11/23/2022 12:01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40</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11/23/2022 12:01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Azure EA portal administration</a:t>
            </a:r>
          </a:p>
          <a:p>
            <a:r>
              <a:rPr lang="en-IE" dirty="0"/>
              <a:t>https://learn.microsoft.com/en-us/azure/cost-management-billing/manage/ea-portal-administration</a:t>
            </a:r>
          </a:p>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524348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Create visuals and reports with the Azure Cost Management connector in Power BI Desktop</a:t>
            </a:r>
          </a:p>
          <a:p>
            <a:r>
              <a:rPr lang="en-IE" dirty="0"/>
              <a:t>https://learn.microsoft.com/en-us/power-bi/connect-data/desktop-connect-azure-cost-management</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12:07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161772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55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b="1" dirty="0"/>
              <a:t>Consumption - Usage Details - List</a:t>
            </a:r>
          </a:p>
          <a:p>
            <a:r>
              <a:rPr lang="en-IE" b="0" i="0" dirty="0">
                <a:solidFill>
                  <a:srgbClr val="323130"/>
                </a:solidFill>
                <a:effectLst/>
                <a:latin typeface="Segoe UI" panose="020B0502040204020203" pitchFamily="34" charset="0"/>
              </a:rPr>
              <a:t>https://docs.microsoft.com/en-us/rest/api/resources/providers/register</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1:44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367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Full guide on how to call the </a:t>
            </a:r>
            <a:r>
              <a:rPr lang="en-IE" dirty="0" err="1"/>
              <a:t>api</a:t>
            </a:r>
            <a:r>
              <a:rPr lang="en-IE" dirty="0"/>
              <a:t>: create Service Principal, assign billing scope, use </a:t>
            </a:r>
            <a:r>
              <a:rPr lang="en-IE"/>
              <a:t>the access token </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292929"/>
                </a:solidFill>
                <a:effectLst/>
                <a:latin typeface="sohne"/>
              </a:rPr>
              <a:t>Getting started with the Microsoft Azure Billing API’s</a:t>
            </a:r>
          </a:p>
          <a:p>
            <a:r>
              <a:rPr lang="en-IE" dirty="0"/>
              <a:t>https://medium.com/@sambowenhughes/getting-started-with-the-microsoft-azure-billing-apis-aa27af11c1d0</a:t>
            </a:r>
          </a:p>
          <a:p>
            <a:endParaRPr lang="en-IE" dirty="0"/>
          </a:p>
          <a:p>
            <a:endParaRPr lang="en-IE" dirty="0"/>
          </a:p>
          <a:p>
            <a:r>
              <a:rPr lang="en-IE" b="1" dirty="0"/>
              <a:t>Consumption - Usage Details - List</a:t>
            </a:r>
          </a:p>
          <a:p>
            <a:r>
              <a:rPr lang="en-IE" dirty="0"/>
              <a:t>https://learn.microsoft.com/en-us/rest/api/consumption/usage-details/list?tabs=HTTP</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1:34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38253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Important to log in as a subscription owner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2:24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594900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11/23/2022 12:01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894210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7.xml"/><Relationship Id="rId5" Type="http://schemas.openxmlformats.org/officeDocument/2006/relationships/image" Target="../media/image12.sv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27.png"/><Relationship Id="rId4" Type="http://schemas.openxmlformats.org/officeDocument/2006/relationships/hyperlink" Target="http://www.paciellogroup.com/resources/contrastAnalyser"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35.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svg"/></Relationships>
</file>

<file path=ppt/slides/_rels/slide36.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hyperlink" Target="https://ea.azure.com/"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a:t>Analyse </a:t>
            </a:r>
            <a:r>
              <a:rPr lang="en-IE" dirty="0"/>
              <a:t>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677108"/>
          </a:xfrm>
        </p:spPr>
        <p:txBody>
          <a:bodyPr/>
          <a:lstStyle/>
          <a:p>
            <a:r>
              <a:rPr lang="en-US" dirty="0"/>
              <a:t>Peter Perov, </a:t>
            </a:r>
          </a:p>
          <a:p>
            <a:r>
              <a:rPr lang="en-US" dirty="0"/>
              <a:t>Cloud Solutions Architect</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392189" y="2279752"/>
            <a:ext cx="4158362" cy="2535236"/>
          </a:xfrm>
        </p:spPr>
        <p:txBody>
          <a:bodyPr wrap="square" anchor="ctr">
            <a:normAutofit/>
          </a:bodyPr>
          <a:lstStyle/>
          <a:p>
            <a:r>
              <a:rPr lang="en-IE" dirty="0"/>
              <a:t>Azure Sponsorship</a:t>
            </a:r>
            <a:br>
              <a:rPr lang="en-IE" dirty="0"/>
            </a:br>
            <a:br>
              <a:rPr lang="en-IE" dirty="0"/>
            </a:br>
            <a:r>
              <a:rPr lang="en-IE" sz="1800" u="sng" dirty="0">
                <a:solidFill>
                  <a:schemeClr val="accent1">
                    <a:lumMod val="75000"/>
                  </a:schemeClr>
                </a:solidFill>
              </a:rPr>
              <a:t>https://microsoftazuresponsorships.com/</a:t>
            </a:r>
            <a:br>
              <a:rPr lang="en-IE" dirty="0"/>
            </a:br>
            <a:endParaRPr lang="en-IE" dirty="0"/>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3"/>
          <a:stretch>
            <a:fillRect/>
          </a:stretch>
        </p:blipFill>
        <p:spPr>
          <a:xfrm>
            <a:off x="4798218" y="129301"/>
            <a:ext cx="7252086" cy="659939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11393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Download .csv</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2"/>
          <a:stretch>
            <a:fillRect/>
          </a:stretch>
        </p:blipFill>
        <p:spPr>
          <a:xfrm>
            <a:off x="2630708" y="1935707"/>
            <a:ext cx="5884642" cy="2562998"/>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download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16F-BABF-9BD7-95F0-28B519233776}"/>
              </a:ext>
            </a:extLst>
          </p:cNvPr>
          <p:cNvSpPr>
            <a:spLocks noGrp="1"/>
          </p:cNvSpPr>
          <p:nvPr>
            <p:ph type="title"/>
          </p:nvPr>
        </p:nvSpPr>
        <p:spPr/>
        <p:txBody>
          <a:bodyPr/>
          <a:lstStyle/>
          <a:p>
            <a:r>
              <a:rPr lang="en-IE" dirty="0"/>
              <a:t>Sponsorship report .csv</a:t>
            </a:r>
          </a:p>
        </p:txBody>
      </p:sp>
      <p:pic>
        <p:nvPicPr>
          <p:cNvPr id="5" name="Content Placeholder 4">
            <a:extLst>
              <a:ext uri="{FF2B5EF4-FFF2-40B4-BE49-F238E27FC236}">
                <a16:creationId xmlns:a16="http://schemas.microsoft.com/office/drawing/2014/main" id="{247C26AD-E02F-3495-6F31-BA2FF44BEC2B}"/>
              </a:ext>
            </a:extLst>
          </p:cNvPr>
          <p:cNvPicPr>
            <a:picLocks noGrp="1" noChangeAspect="1"/>
          </p:cNvPicPr>
          <p:nvPr>
            <p:ph sz="quarter" idx="10"/>
          </p:nvPr>
        </p:nvPicPr>
        <p:blipFill>
          <a:blip r:embed="rId2"/>
          <a:stretch>
            <a:fillRect/>
          </a:stretch>
        </p:blipFill>
        <p:spPr>
          <a:xfrm>
            <a:off x="881959" y="1411037"/>
            <a:ext cx="10290974" cy="4833938"/>
          </a:xfrm>
        </p:spPr>
      </p:pic>
    </p:spTree>
    <p:extLst>
      <p:ext uri="{BB962C8B-B14F-4D97-AF65-F5344CB8AC3E}">
        <p14:creationId xmlns:p14="http://schemas.microsoft.com/office/powerpoint/2010/main" val="475034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591231" y="2995940"/>
            <a:ext cx="4016863" cy="664797"/>
          </a:xfrm>
        </p:spPr>
        <p:txBody>
          <a:bodyPr/>
          <a:lstStyle/>
          <a:p>
            <a:r>
              <a:rPr lang="en-IE" sz="4800" dirty="0"/>
              <a:t>Power BI</a:t>
            </a:r>
          </a:p>
        </p:txBody>
      </p:sp>
      <p:pic>
        <p:nvPicPr>
          <p:cNvPr id="5" name="Graphic 4">
            <a:extLst>
              <a:ext uri="{FF2B5EF4-FFF2-40B4-BE49-F238E27FC236}">
                <a16:creationId xmlns:a16="http://schemas.microsoft.com/office/drawing/2014/main" id="{F9323B6E-D343-7F51-6F4E-DC3E9FC296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8404" y="644821"/>
            <a:ext cx="5779169" cy="5779169"/>
          </a:xfrm>
          <a:prstGeom prst="rect">
            <a:avLst/>
          </a:prstGeom>
        </p:spPr>
      </p:pic>
    </p:spTree>
    <p:extLst>
      <p:ext uri="{BB962C8B-B14F-4D97-AF65-F5344CB8AC3E}">
        <p14:creationId xmlns:p14="http://schemas.microsoft.com/office/powerpoint/2010/main" val="272217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r>
              <a:rPr lang="en-IE" dirty="0"/>
              <a:t>What’s missing</a:t>
            </a:r>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a:xfrm>
            <a:off x="584200" y="1435100"/>
            <a:ext cx="11018838" cy="1465016"/>
          </a:xfrm>
        </p:spPr>
        <p:txBody>
          <a:bodyPr/>
          <a:lstStyle/>
          <a:p>
            <a:r>
              <a:rPr lang="en-IE" dirty="0"/>
              <a:t>.CSV only, no reporting</a:t>
            </a:r>
          </a:p>
          <a:p>
            <a:r>
              <a:rPr lang="en-IE" dirty="0"/>
              <a:t>Dates in US format (mm/DD/</a:t>
            </a:r>
            <a:r>
              <a:rPr lang="en-IE" dirty="0" err="1"/>
              <a:t>yyyy</a:t>
            </a:r>
            <a:r>
              <a:rPr lang="en-IE" dirty="0"/>
              <a:t>)</a:t>
            </a:r>
          </a:p>
          <a:p>
            <a:r>
              <a:rPr lang="en-IE" dirty="0"/>
              <a:t>Numbers in US format ( #,####.## )</a:t>
            </a:r>
          </a:p>
        </p:txBody>
      </p:sp>
    </p:spTree>
    <p:extLst>
      <p:ext uri="{BB962C8B-B14F-4D97-AF65-F5344CB8AC3E}">
        <p14:creationId xmlns:p14="http://schemas.microsoft.com/office/powerpoint/2010/main" val="293394309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B6378D-0B0F-B871-5D62-B91CE9C42308}"/>
              </a:ext>
            </a:extLst>
          </p:cNvPr>
          <p:cNvSpPr>
            <a:spLocks noGrp="1"/>
          </p:cNvSpPr>
          <p:nvPr>
            <p:ph type="title"/>
          </p:nvPr>
        </p:nvSpPr>
        <p:spPr/>
        <p:txBody>
          <a:bodyPr/>
          <a:lstStyle/>
          <a:p>
            <a:r>
              <a:rPr lang="en-IE" dirty="0"/>
              <a:t>Shared Folder</a:t>
            </a:r>
          </a:p>
        </p:txBody>
      </p:sp>
    </p:spTree>
    <p:extLst>
      <p:ext uri="{BB962C8B-B14F-4D97-AF65-F5344CB8AC3E}">
        <p14:creationId xmlns:p14="http://schemas.microsoft.com/office/powerpoint/2010/main" val="2216677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2F3A-CB7A-4797-5207-9967BA38A93D}"/>
              </a:ext>
            </a:extLst>
          </p:cNvPr>
          <p:cNvSpPr>
            <a:spLocks noGrp="1"/>
          </p:cNvSpPr>
          <p:nvPr>
            <p:ph type="title"/>
          </p:nvPr>
        </p:nvSpPr>
        <p:spPr>
          <a:xfrm>
            <a:off x="445591" y="275617"/>
            <a:ext cx="11018520" cy="553998"/>
          </a:xfrm>
        </p:spPr>
        <p:txBody>
          <a:bodyPr/>
          <a:lstStyle/>
          <a:p>
            <a:r>
              <a:rPr lang="en-IE" dirty="0"/>
              <a:t>Sync will add a shortcut in Explorer</a:t>
            </a:r>
          </a:p>
        </p:txBody>
      </p:sp>
      <p:pic>
        <p:nvPicPr>
          <p:cNvPr id="9" name="Content Placeholder 8">
            <a:extLst>
              <a:ext uri="{FF2B5EF4-FFF2-40B4-BE49-F238E27FC236}">
                <a16:creationId xmlns:a16="http://schemas.microsoft.com/office/drawing/2014/main" id="{6B6D8089-1454-14D4-82D0-346BA05592D6}"/>
              </a:ext>
            </a:extLst>
          </p:cNvPr>
          <p:cNvPicPr>
            <a:picLocks noGrp="1" noChangeAspect="1"/>
          </p:cNvPicPr>
          <p:nvPr>
            <p:ph sz="quarter" idx="10"/>
          </p:nvPr>
        </p:nvPicPr>
        <p:blipFill>
          <a:blip r:embed="rId3"/>
          <a:stretch>
            <a:fillRect/>
          </a:stretch>
        </p:blipFill>
        <p:spPr>
          <a:xfrm>
            <a:off x="354591" y="1669108"/>
            <a:ext cx="7135707" cy="3844038"/>
          </a:xfrm>
          <a:ln>
            <a:no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FD29C37B-E85B-1DED-BB81-DC0E6CE0AFD6}"/>
              </a:ext>
            </a:extLst>
          </p:cNvPr>
          <p:cNvPicPr>
            <a:picLocks noChangeAspect="1"/>
          </p:cNvPicPr>
          <p:nvPr/>
        </p:nvPicPr>
        <p:blipFill>
          <a:blip r:embed="rId4"/>
          <a:stretch>
            <a:fillRect/>
          </a:stretch>
        </p:blipFill>
        <p:spPr>
          <a:xfrm>
            <a:off x="8714420" y="1972902"/>
            <a:ext cx="3242949" cy="3236450"/>
          </a:xfrm>
          <a:prstGeom prst="rect">
            <a:avLst/>
          </a:prstGeom>
          <a:ln>
            <a:noFill/>
          </a:ln>
          <a:effectLst>
            <a:outerShdw blurRad="50800" dist="38100" dir="2700000" algn="tl" rotWithShape="0">
              <a:prstClr val="black">
                <a:alpha val="40000"/>
              </a:prstClr>
            </a:outerShdw>
          </a:effectLst>
        </p:spPr>
      </p:pic>
      <p:sp>
        <p:nvSpPr>
          <p:cNvPr id="17" name="Arrow: Striped Right 16">
            <a:extLst>
              <a:ext uri="{FF2B5EF4-FFF2-40B4-BE49-F238E27FC236}">
                <a16:creationId xmlns:a16="http://schemas.microsoft.com/office/drawing/2014/main" id="{01CBB545-B86F-B003-B73D-E65D200B5A56}"/>
              </a:ext>
            </a:extLst>
          </p:cNvPr>
          <p:cNvSpPr/>
          <p:nvPr/>
        </p:nvSpPr>
        <p:spPr bwMode="auto">
          <a:xfrm>
            <a:off x="7613155" y="3302120"/>
            <a:ext cx="978408" cy="484632"/>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13020329"/>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Brief overview</a:t>
            </a:r>
          </a:p>
          <a:p>
            <a:r>
              <a:rPr lang="en-US" dirty="0"/>
              <a:t>Step by Step</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422790" y="3248604"/>
            <a:ext cx="5346352" cy="664797"/>
          </a:xfrm>
        </p:spPr>
        <p:txBody>
          <a:bodyPr/>
          <a:lstStyle/>
          <a:p>
            <a:r>
              <a:rPr lang="en-IE" sz="4800" dirty="0"/>
              <a:t>Cost Management</a:t>
            </a:r>
          </a:p>
        </p:txBody>
      </p:sp>
      <p:pic>
        <p:nvPicPr>
          <p:cNvPr id="3" name="Graphic 2">
            <a:extLst>
              <a:ext uri="{FF2B5EF4-FFF2-40B4-BE49-F238E27FC236}">
                <a16:creationId xmlns:a16="http://schemas.microsoft.com/office/drawing/2014/main" id="{13CD0570-A0D9-64AC-A02F-5BDA316353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5762" y="396413"/>
            <a:ext cx="3321345" cy="3321345"/>
          </a:xfrm>
          <a:prstGeom prst="rect">
            <a:avLst/>
          </a:prstGeom>
        </p:spPr>
      </p:pic>
      <p:pic>
        <p:nvPicPr>
          <p:cNvPr id="6" name="Graphic 5">
            <a:extLst>
              <a:ext uri="{FF2B5EF4-FFF2-40B4-BE49-F238E27FC236}">
                <a16:creationId xmlns:a16="http://schemas.microsoft.com/office/drawing/2014/main" id="{4E36E1B8-578E-5AD4-7149-C6E3C187A1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0832" y="3534406"/>
            <a:ext cx="3229728" cy="3229728"/>
          </a:xfrm>
          <a:prstGeom prst="rect">
            <a:avLst/>
          </a:prstGeom>
        </p:spPr>
      </p:pic>
    </p:spTree>
    <p:extLst>
      <p:ext uri="{BB962C8B-B14F-4D97-AF65-F5344CB8AC3E}">
        <p14:creationId xmlns:p14="http://schemas.microsoft.com/office/powerpoint/2010/main" val="177688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11701-7989-D58B-5E8A-D0D8316AB7B1}"/>
              </a:ext>
            </a:extLst>
          </p:cNvPr>
          <p:cNvSpPr>
            <a:spLocks noGrp="1"/>
          </p:cNvSpPr>
          <p:nvPr>
            <p:ph type="title"/>
          </p:nvPr>
        </p:nvSpPr>
        <p:spPr/>
        <p:txBody>
          <a:bodyPr/>
          <a:lstStyle/>
          <a:p>
            <a:r>
              <a:rPr lang="en-IE" dirty="0"/>
              <a:t>EA and CSP</a:t>
            </a:r>
          </a:p>
        </p:txBody>
      </p:sp>
      <p:sp>
        <p:nvSpPr>
          <p:cNvPr id="3" name="Content Placeholder 2">
            <a:extLst>
              <a:ext uri="{FF2B5EF4-FFF2-40B4-BE49-F238E27FC236}">
                <a16:creationId xmlns:a16="http://schemas.microsoft.com/office/drawing/2014/main" id="{765E93E9-CA77-E882-F286-60BD948275D5}"/>
              </a:ext>
            </a:extLst>
          </p:cNvPr>
          <p:cNvSpPr>
            <a:spLocks noGrp="1"/>
          </p:cNvSpPr>
          <p:nvPr>
            <p:ph sz="quarter" idx="10"/>
          </p:nvPr>
        </p:nvSpPr>
        <p:spPr>
          <a:xfrm>
            <a:off x="584200" y="1435100"/>
            <a:ext cx="11018838" cy="2203680"/>
          </a:xfrm>
        </p:spPr>
        <p:txBody>
          <a:bodyPr/>
          <a:lstStyle/>
          <a:p>
            <a:r>
              <a:rPr lang="en-IE" dirty="0"/>
              <a:t>Indirect and Government </a:t>
            </a:r>
          </a:p>
          <a:p>
            <a:pPr lvl="1"/>
            <a:r>
              <a:rPr lang="en-IE" dirty="0"/>
              <a:t>Use EA portal: </a:t>
            </a:r>
            <a:r>
              <a:rPr lang="en-IE" b="0" i="0" u="none" strike="noStrike" dirty="0">
                <a:effectLst/>
                <a:latin typeface="Segoe UI" panose="020B0502040204020203" pitchFamily="34" charset="0"/>
                <a:hlinkClick r:id="rId3"/>
              </a:rPr>
              <a:t>https://ea.azure.com</a:t>
            </a:r>
            <a:endParaRPr lang="en-IE" dirty="0"/>
          </a:p>
          <a:p>
            <a:endParaRPr lang="en-IE" dirty="0"/>
          </a:p>
          <a:p>
            <a:r>
              <a:rPr lang="en-IE" dirty="0"/>
              <a:t>Direct EA </a:t>
            </a:r>
          </a:p>
          <a:p>
            <a:pPr lvl="1"/>
            <a:r>
              <a:rPr lang="en-IE" dirty="0"/>
              <a:t>Cost Management in the Azure Portal</a:t>
            </a:r>
          </a:p>
        </p:txBody>
      </p:sp>
    </p:spTree>
    <p:extLst>
      <p:ext uri="{BB962C8B-B14F-4D97-AF65-F5344CB8AC3E}">
        <p14:creationId xmlns:p14="http://schemas.microsoft.com/office/powerpoint/2010/main" val="106842378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685E-D93A-D400-76EC-C7F38524829F}"/>
              </a:ext>
            </a:extLst>
          </p:cNvPr>
          <p:cNvSpPr>
            <a:spLocks noGrp="1"/>
          </p:cNvSpPr>
          <p:nvPr>
            <p:ph type="title"/>
          </p:nvPr>
        </p:nvSpPr>
        <p:spPr/>
        <p:txBody>
          <a:bodyPr/>
          <a:lstStyle/>
          <a:p>
            <a:r>
              <a:rPr lang="en-IE" dirty="0"/>
              <a:t>Power BI</a:t>
            </a:r>
          </a:p>
        </p:txBody>
      </p:sp>
      <p:sp>
        <p:nvSpPr>
          <p:cNvPr id="3" name="Content Placeholder 2">
            <a:extLst>
              <a:ext uri="{FF2B5EF4-FFF2-40B4-BE49-F238E27FC236}">
                <a16:creationId xmlns:a16="http://schemas.microsoft.com/office/drawing/2014/main" id="{108E0A94-8BAA-1AA8-EC48-87E2DB146741}"/>
              </a:ext>
            </a:extLst>
          </p:cNvPr>
          <p:cNvSpPr>
            <a:spLocks noGrp="1"/>
          </p:cNvSpPr>
          <p:nvPr>
            <p:ph sz="quarter" idx="10"/>
          </p:nvPr>
        </p:nvSpPr>
        <p:spPr>
          <a:xfrm>
            <a:off x="584200" y="1435100"/>
            <a:ext cx="4694677" cy="2412968"/>
          </a:xfrm>
        </p:spPr>
        <p:txBody>
          <a:bodyPr/>
          <a:lstStyle/>
          <a:p>
            <a:pPr marL="0" indent="0">
              <a:buNone/>
            </a:pPr>
            <a:r>
              <a:rPr lang="en-IE" dirty="0"/>
              <a:t>Power BI Cost Management Connector for:</a:t>
            </a:r>
          </a:p>
          <a:p>
            <a:pPr marL="0" indent="0">
              <a:buNone/>
            </a:pPr>
            <a:endParaRPr lang="en-IE" dirty="0"/>
          </a:p>
          <a:p>
            <a:pPr>
              <a:buFont typeface="Arial" panose="020B0604020202020204" pitchFamily="34" charset="0"/>
              <a:buChar char="•"/>
            </a:pPr>
            <a:r>
              <a:rPr lang="en-IE" dirty="0"/>
              <a:t>Direct MCA</a:t>
            </a:r>
          </a:p>
          <a:p>
            <a:pPr>
              <a:buFont typeface="Arial" panose="020B0604020202020204" pitchFamily="34" charset="0"/>
              <a:buChar char="•"/>
            </a:pPr>
            <a:r>
              <a:rPr lang="en-IE" dirty="0"/>
              <a:t>EA</a:t>
            </a:r>
          </a:p>
        </p:txBody>
      </p:sp>
      <p:pic>
        <p:nvPicPr>
          <p:cNvPr id="5" name="Picture 4">
            <a:extLst>
              <a:ext uri="{FF2B5EF4-FFF2-40B4-BE49-F238E27FC236}">
                <a16:creationId xmlns:a16="http://schemas.microsoft.com/office/drawing/2014/main" id="{F17736A9-CE2C-A20E-9676-ACC65A18DFD7}"/>
              </a:ext>
            </a:extLst>
          </p:cNvPr>
          <p:cNvPicPr>
            <a:picLocks noChangeAspect="1"/>
          </p:cNvPicPr>
          <p:nvPr/>
        </p:nvPicPr>
        <p:blipFill>
          <a:blip r:embed="rId3"/>
          <a:stretch>
            <a:fillRect/>
          </a:stretch>
        </p:blipFill>
        <p:spPr>
          <a:xfrm>
            <a:off x="6640787" y="228600"/>
            <a:ext cx="5307725" cy="640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7258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212126" y="1784350"/>
            <a:ext cx="4163125" cy="3289300"/>
          </a:xfrm>
        </p:spPr>
        <p:txBody>
          <a:bodyPr wrap="square" anchor="ctr">
            <a:normAutofit/>
          </a:bodyPr>
          <a:lstStyle/>
          <a:p>
            <a:r>
              <a:rPr lang="en-IE" sz="3200" b="1" dirty="0">
                <a:latin typeface="+mn-lt"/>
              </a:rPr>
              <a:t>PAYG Customers </a:t>
            </a:r>
            <a:br>
              <a:rPr lang="en-IE" dirty="0"/>
            </a:br>
            <a:br>
              <a:rPr lang="en-IE" dirty="0"/>
            </a:br>
            <a:r>
              <a:rPr lang="en-IE" sz="2400" dirty="0"/>
              <a:t>Azure Portal - Cost Analysis </a:t>
            </a:r>
            <a:endParaRPr lang="en-US" sz="2400"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3"/>
          <a:stretch>
            <a:fillRect/>
          </a:stretch>
        </p:blipFill>
        <p:spPr>
          <a:xfrm>
            <a:off x="4162190" y="153293"/>
            <a:ext cx="7869565" cy="655141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9713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Scheduled Export</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39002" y="974558"/>
            <a:ext cx="5241382"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a:t>
            </a:r>
          </a:p>
          <a:p>
            <a:r>
              <a:rPr lang="en-IE" sz="1800" dirty="0"/>
              <a:t>View -&gt; </a:t>
            </a:r>
            <a:r>
              <a:rPr lang="en-IE" sz="1800" dirty="0" err="1"/>
              <a:t>CostByResource</a:t>
            </a:r>
            <a:endParaRPr lang="en-IE" sz="1800" dirty="0"/>
          </a:p>
          <a:p>
            <a:r>
              <a:rPr lang="en-IE" sz="1800" dirty="0"/>
              <a:t>Download</a:t>
            </a:r>
          </a:p>
          <a:p>
            <a:r>
              <a:rPr lang="en-IE" sz="1800" dirty="0"/>
              <a:t>Schedule Export</a:t>
            </a:r>
          </a:p>
          <a:p>
            <a:endParaRPr lang="en-IE" sz="1800" dirty="0"/>
          </a:p>
          <a:p>
            <a:pPr marL="0" indent="0">
              <a:buNone/>
            </a:pPr>
            <a:r>
              <a:rPr lang="en-IE" sz="1800" b="1" dirty="0"/>
              <a:t>Configure Storage account</a:t>
            </a:r>
          </a:p>
          <a:p>
            <a:pPr>
              <a:buFont typeface="Arial" panose="020B0604020202020204" pitchFamily="34" charset="0"/>
              <a:buChar char="•"/>
            </a:pPr>
            <a:r>
              <a:rPr lang="en-IE" sz="1800" dirty="0"/>
              <a:t>Register RP: </a:t>
            </a:r>
            <a:r>
              <a:rPr lang="en-IE" sz="1800" dirty="0" err="1"/>
              <a:t>Microsoft.CostManagementExports</a:t>
            </a:r>
            <a:endParaRPr lang="en-IE" sz="1800" dirty="0"/>
          </a:p>
          <a:p>
            <a:pPr lvl="1">
              <a:buFont typeface="Arial" panose="020B0604020202020204" pitchFamily="34" charset="0"/>
              <a:buChar char="•"/>
            </a:pPr>
            <a:r>
              <a:rPr lang="en-IE" sz="1000" dirty="0"/>
              <a:t>Subscription</a:t>
            </a:r>
          </a:p>
          <a:p>
            <a:pPr lvl="1">
              <a:buFont typeface="Arial" panose="020B0604020202020204" pitchFamily="34" charset="0"/>
              <a:buChar char="•"/>
            </a:pPr>
            <a:r>
              <a:rPr lang="en-IE" sz="1000" dirty="0"/>
              <a:t>Resource Providers</a:t>
            </a:r>
          </a:p>
          <a:p>
            <a:pPr lvl="1">
              <a:buFont typeface="Arial" panose="020B0604020202020204" pitchFamily="34" charset="0"/>
              <a:buChar char="•"/>
            </a:pPr>
            <a:r>
              <a:rPr lang="en-IE" sz="1000" dirty="0"/>
              <a:t>Register</a:t>
            </a:r>
          </a:p>
          <a:p>
            <a:pPr>
              <a:buFont typeface="Arial" panose="020B0604020202020204" pitchFamily="34" charset="0"/>
              <a:buChar char="•"/>
            </a:pPr>
            <a:r>
              <a:rPr lang="en-IE" sz="1800" dirty="0"/>
              <a:t>Create Container</a:t>
            </a:r>
          </a:p>
          <a:p>
            <a:pPr>
              <a:buFont typeface="Arial" panose="020B0604020202020204" pitchFamily="34" charset="0"/>
              <a:buChar char="•"/>
            </a:pPr>
            <a:endParaRPr lang="en-IE" sz="1800" dirty="0"/>
          </a:p>
          <a:p>
            <a:endParaRPr lang="en-IE" sz="1800" dirty="0"/>
          </a:p>
          <a:p>
            <a:endParaRPr lang="en-IE" sz="1800" dirty="0"/>
          </a:p>
        </p:txBody>
      </p:sp>
      <p:pic>
        <p:nvPicPr>
          <p:cNvPr id="3" name="Picture 2">
            <a:extLst>
              <a:ext uri="{FF2B5EF4-FFF2-40B4-BE49-F238E27FC236}">
                <a16:creationId xmlns:a16="http://schemas.microsoft.com/office/drawing/2014/main" id="{9C63C705-FAC3-DACD-5CD5-515C40AD871C}"/>
              </a:ext>
            </a:extLst>
          </p:cNvPr>
          <p:cNvPicPr>
            <a:picLocks noChangeAspect="1"/>
          </p:cNvPicPr>
          <p:nvPr/>
        </p:nvPicPr>
        <p:blipFill>
          <a:blip r:embed="rId3"/>
          <a:stretch>
            <a:fillRect/>
          </a:stretch>
        </p:blipFill>
        <p:spPr>
          <a:xfrm>
            <a:off x="5791193" y="974558"/>
            <a:ext cx="6246025" cy="51374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0433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A71BF-4FE5-9CC1-1BAD-B1B204847F61}"/>
              </a:ext>
            </a:extLst>
          </p:cNvPr>
          <p:cNvSpPr>
            <a:spLocks noGrp="1"/>
          </p:cNvSpPr>
          <p:nvPr>
            <p:ph type="title"/>
          </p:nvPr>
        </p:nvSpPr>
        <p:spPr>
          <a:xfrm>
            <a:off x="586390" y="183929"/>
            <a:ext cx="11018520" cy="553998"/>
          </a:xfrm>
        </p:spPr>
        <p:txBody>
          <a:bodyPr/>
          <a:lstStyle/>
          <a:p>
            <a:r>
              <a:rPr lang="en-IE" dirty="0"/>
              <a:t>Exported .csv</a:t>
            </a:r>
          </a:p>
        </p:txBody>
      </p:sp>
      <p:pic>
        <p:nvPicPr>
          <p:cNvPr id="7" name="Picture 6">
            <a:extLst>
              <a:ext uri="{FF2B5EF4-FFF2-40B4-BE49-F238E27FC236}">
                <a16:creationId xmlns:a16="http://schemas.microsoft.com/office/drawing/2014/main" id="{C5E28316-D5F9-9C28-9A93-6C7961499D61}"/>
              </a:ext>
            </a:extLst>
          </p:cNvPr>
          <p:cNvPicPr>
            <a:picLocks noChangeAspect="1"/>
          </p:cNvPicPr>
          <p:nvPr/>
        </p:nvPicPr>
        <p:blipFill>
          <a:blip r:embed="rId2"/>
          <a:stretch>
            <a:fillRect/>
          </a:stretch>
        </p:blipFill>
        <p:spPr>
          <a:xfrm>
            <a:off x="457483" y="1555670"/>
            <a:ext cx="11276333" cy="411646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018480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46DFF-8ED1-441A-84ED-E2C48D773157}"/>
              </a:ext>
            </a:extLst>
          </p:cNvPr>
          <p:cNvPicPr>
            <a:picLocks noChangeAspect="1"/>
          </p:cNvPicPr>
          <p:nvPr/>
        </p:nvPicPr>
        <p:blipFill>
          <a:blip r:embed="rId3"/>
          <a:stretch>
            <a:fillRect/>
          </a:stretch>
        </p:blipFill>
        <p:spPr>
          <a:xfrm>
            <a:off x="5468052" y="928688"/>
            <a:ext cx="6430804" cy="4759641"/>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API Export (Nov’22, Preview)</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93144" y="974558"/>
            <a:ext cx="5097003"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(preview) </a:t>
            </a:r>
          </a:p>
          <a:p>
            <a:r>
              <a:rPr lang="en-IE" sz="1800" dirty="0"/>
              <a:t>Services</a:t>
            </a:r>
          </a:p>
          <a:p>
            <a:r>
              <a:rPr lang="en-IE" sz="1800" dirty="0"/>
              <a:t>Download</a:t>
            </a:r>
          </a:p>
          <a:p>
            <a:r>
              <a:rPr lang="en-IE" sz="1800" dirty="0"/>
              <a:t>Automate the download</a:t>
            </a:r>
          </a:p>
          <a:p>
            <a:endParaRPr lang="en-IE" sz="1800" dirty="0"/>
          </a:p>
          <a:p>
            <a:endParaRPr lang="en-IE" sz="1800" dirty="0"/>
          </a:p>
        </p:txBody>
      </p:sp>
    </p:spTree>
    <p:extLst>
      <p:ext uri="{BB962C8B-B14F-4D97-AF65-F5344CB8AC3E}">
        <p14:creationId xmlns:p14="http://schemas.microsoft.com/office/powerpoint/2010/main" val="427563503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BootCamp Presentation</Template>
  <TotalTime>1278</TotalTime>
  <Words>2665</Words>
  <Application>Microsoft Office PowerPoint</Application>
  <PresentationFormat>Widescreen</PresentationFormat>
  <Paragraphs>416</Paragraphs>
  <Slides>41</Slides>
  <Notes>28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Arial</vt:lpstr>
      <vt:lpstr>Consolas</vt:lpstr>
      <vt:lpstr>Roboto</vt:lpstr>
      <vt:lpstr>Segoe UI</vt:lpstr>
      <vt:lpstr>Segoe UI Semibold</vt:lpstr>
      <vt:lpstr>sohne</vt:lpstr>
      <vt:lpstr>var(--ytd-video-primary-info-renderer-title-font-family,inherit)</vt:lpstr>
      <vt:lpstr>Wingdings</vt:lpstr>
      <vt:lpstr>YouTube Noto</vt:lpstr>
      <vt:lpstr>White Template</vt:lpstr>
      <vt:lpstr>Analyse Azure Cost in PowerBI for Microsoft Sponsorship subscriptions</vt:lpstr>
      <vt:lpstr>Agenda</vt:lpstr>
      <vt:lpstr>Cost Management</vt:lpstr>
      <vt:lpstr>EA and CSP</vt:lpstr>
      <vt:lpstr>Power BI</vt:lpstr>
      <vt:lpstr>PAYG Customers   Azure Portal - Cost Analysis </vt:lpstr>
      <vt:lpstr>PowerPoint Presentation</vt:lpstr>
      <vt:lpstr>Exported .csv</vt:lpstr>
      <vt:lpstr>PowerPoint Presentation</vt:lpstr>
      <vt:lpstr>Azure Sponsorship  https://microsoftazuresponsorships.com/ </vt:lpstr>
      <vt:lpstr>Download .csv</vt:lpstr>
      <vt:lpstr>Sponsorship report .csv</vt:lpstr>
      <vt:lpstr>Power BI</vt:lpstr>
      <vt:lpstr>What’s missing</vt:lpstr>
      <vt:lpstr>Shared Folder</vt:lpstr>
      <vt:lpstr>Sync will add a shortcut in Explorer</vt:lpstr>
      <vt:lpstr>PowerPoint Presentation</vt:lpstr>
      <vt:lpstr>Getting Latest file</vt:lpstr>
      <vt:lpstr>Date format</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87</cp:revision>
  <dcterms:created xsi:type="dcterms:W3CDTF">2022-10-14T10:53:55Z</dcterms:created>
  <dcterms:modified xsi:type="dcterms:W3CDTF">2022-11-23T15:04:44Z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