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9"/>
  </p:notesMasterIdLst>
  <p:handoutMasterIdLst>
    <p:handoutMasterId r:id="rId50"/>
  </p:handoutMasterIdLst>
  <p:sldIdLst>
    <p:sldId id="1661" r:id="rId5"/>
    <p:sldId id="2051" r:id="rId6"/>
    <p:sldId id="2054" r:id="rId7"/>
    <p:sldId id="2075" r:id="rId8"/>
    <p:sldId id="2074" r:id="rId9"/>
    <p:sldId id="2055" r:id="rId10"/>
    <p:sldId id="2068" r:id="rId11"/>
    <p:sldId id="2069" r:id="rId12"/>
    <p:sldId id="2066" r:id="rId13"/>
    <p:sldId id="2065" r:id="rId14"/>
    <p:sldId id="2057" r:id="rId15"/>
    <p:sldId id="2058" r:id="rId16"/>
    <p:sldId id="2064" r:id="rId17"/>
    <p:sldId id="2070" r:id="rId18"/>
    <p:sldId id="2073" r:id="rId19"/>
    <p:sldId id="2059" r:id="rId20"/>
    <p:sldId id="2052" r:id="rId21"/>
    <p:sldId id="2053" r:id="rId22"/>
    <p:sldId id="2062" r:id="rId23"/>
    <p:sldId id="2056" r:id="rId24"/>
    <p:sldId id="2072" r:id="rId25"/>
    <p:sldId id="2071" r:id="rId26"/>
    <p:sldId id="1660" r:id="rId27"/>
    <p:sldId id="1670" r:id="rId28"/>
    <p:sldId id="1548" r:id="rId29"/>
    <p:sldId id="1635" r:id="rId30"/>
    <p:sldId id="1523" r:id="rId31"/>
    <p:sldId id="1716" r:id="rId32"/>
    <p:sldId id="1524" r:id="rId33"/>
    <p:sldId id="1906" r:id="rId34"/>
    <p:sldId id="1947" r:id="rId35"/>
    <p:sldId id="1946" r:id="rId36"/>
    <p:sldId id="2045" r:id="rId37"/>
    <p:sldId id="2046" r:id="rId38"/>
    <p:sldId id="1995" r:id="rId39"/>
    <p:sldId id="1994" r:id="rId40"/>
    <p:sldId id="2042" r:id="rId41"/>
    <p:sldId id="1941" r:id="rId42"/>
    <p:sldId id="1804" r:id="rId43"/>
    <p:sldId id="1527" r:id="rId44"/>
    <p:sldId id="1529" r:id="rId45"/>
    <p:sldId id="1530" r:id="rId46"/>
    <p:sldId id="1531" r:id="rId47"/>
    <p:sldId id="1532"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75"/>
            <p14:sldId id="2074"/>
            <p14:sldId id="2055"/>
            <p14:sldId id="2068"/>
            <p14:sldId id="2069"/>
            <p14:sldId id="2066"/>
            <p14:sldId id="2065"/>
            <p14:sldId id="2057"/>
            <p14:sldId id="2058"/>
            <p14:sldId id="2064"/>
            <p14:sldId id="2070"/>
            <p14:sldId id="2073"/>
            <p14:sldId id="2059"/>
            <p14:sldId id="2052"/>
            <p14:sldId id="2053"/>
            <p14:sldId id="2062"/>
            <p14:sldId id="2056"/>
          </p14:sldIdLst>
        </p14:section>
        <p14:section name="The End" id="{A68E08E6-952D-4755-9C67-FBDD7D772085}">
          <p14:sldIdLst>
            <p14:sldId id="2072"/>
            <p14:sldId id="2071"/>
          </p14:sldIdLst>
        </p14:section>
        <p14:section name="Advanced Technical Tips" id="{C2204EC9-CF4E-4BCE-A19D-8EF7015C5371}">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62161" autoAdjust="0"/>
  </p:normalViewPr>
  <p:slideViewPr>
    <p:cSldViewPr snapToGrid="0">
      <p:cViewPr varScale="1">
        <p:scale>
          <a:sx n="90" d="100"/>
          <a:sy n="90" d="100"/>
        </p:scale>
        <p:origin x="44" y="10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11/27/2022 11:53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11/27/2022 11:52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Important to log in as a subscription owner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94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7970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498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89421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0654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11/27/2022 11:52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11/27/2022 11:52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37</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11/27/2022 11:52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Visual Studio</a:t>
            </a:r>
          </a:p>
          <a:p>
            <a:r>
              <a:rPr lang="en-IE" dirty="0"/>
              <a:t>Simply login as your Microsoft.com email and choose “Visual Studio Enterprise (FTE)” benefit</a:t>
            </a:r>
          </a:p>
          <a:p>
            <a:endParaRPr lang="en-IE" dirty="0"/>
          </a:p>
          <a:p>
            <a:r>
              <a:rPr lang="en-IE" b="1" dirty="0" err="1"/>
              <a:t>Fdpo</a:t>
            </a:r>
            <a:r>
              <a:rPr lang="en-IE" b="1" dirty="0"/>
              <a:t> wiki page: </a:t>
            </a:r>
          </a:p>
          <a:p>
            <a:r>
              <a:rPr lang="en-IE" dirty="0"/>
              <a:t>https://dev.azure.com/servicesdocs/DevOps/_wiki/wikis/AzureInWCB%20wiki/32155/Managed-Azure-Tenant-Environment</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269575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11/27/2022 11:52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11/27/2022 11:52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11/27/2022 11:52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11/27/2022 11:52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Get started with Cost Management + Billing reporting</a:t>
            </a:r>
          </a:p>
          <a:p>
            <a:r>
              <a:rPr lang="en-IE" b="0" dirty="0"/>
              <a:t>https://learn.microsoft.com/en-us/azure/cost-management-billing/costs/reporting-get-started</a:t>
            </a:r>
          </a:p>
          <a:p>
            <a:endParaRPr lang="en-IE" b="1" dirty="0"/>
          </a:p>
          <a:p>
            <a:r>
              <a:rPr lang="en-IE" b="1" dirty="0"/>
              <a:t>Azure EA portal administration</a:t>
            </a:r>
          </a:p>
          <a:p>
            <a:r>
              <a:rPr lang="en-IE" dirty="0"/>
              <a:t>https://learn.microsoft.com/en-us/azure/cost-management-billing/manage/ea-portal-administration</a:t>
            </a:r>
          </a:p>
          <a:p>
            <a:endParaRPr lang="en-IE" dirty="0"/>
          </a:p>
          <a:p>
            <a:pPr algn="l"/>
            <a:r>
              <a:rPr lang="en-IE" b="1" i="0" dirty="0">
                <a:solidFill>
                  <a:srgbClr val="171717"/>
                </a:solidFill>
                <a:effectLst/>
                <a:latin typeface="Segoe UI" panose="020B0502040204020203" pitchFamily="34" charset="0"/>
              </a:rPr>
              <a:t>Migrate from Azure Enterprise Reporting to Microsoft Cost Management APIs overview</a:t>
            </a:r>
          </a:p>
          <a:p>
            <a:r>
              <a:rPr lang="en-IE" dirty="0"/>
              <a:t>https://learn.microsoft.com/en-us/azure/cost-management-billing/automate/migrate-ea-reporting-arm-apis-overview</a:t>
            </a:r>
          </a:p>
          <a:p>
            <a:endParaRPr lang="en-IE" dirty="0"/>
          </a:p>
          <a:p>
            <a:r>
              <a:rPr lang="en-IE" b="1" dirty="0"/>
              <a:t>EA 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b="0" i="0" u="none" strike="noStrike" dirty="0">
                <a:effectLst/>
                <a:latin typeface="Segoe UI" panose="020B0502040204020203" pitchFamily="34" charset="0"/>
                <a:hlinkClick r:id="rId3"/>
              </a:rPr>
              <a:t>https://ea.azure.com</a:t>
            </a:r>
            <a:endParaRPr lang="en-IE" dirty="0"/>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Billing accounts and scopes in the Azure portal</a:t>
            </a:r>
          </a:p>
          <a:p>
            <a:r>
              <a:rPr lang="en-IE" dirty="0"/>
              <a:t>https://learn.microsoft.com/en-us/azure/cost-management-billing/manage/view-all-accounts</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View your usage summary details and download reports for direct EA </a:t>
            </a:r>
            <a:r>
              <a:rPr lang="en-IE" b="1" i="0" dirty="0" err="1">
                <a:solidFill>
                  <a:srgbClr val="171717"/>
                </a:solidFill>
                <a:effectLst/>
                <a:latin typeface="Segoe UI" panose="020B0502040204020203" pitchFamily="34" charset="0"/>
              </a:rPr>
              <a:t>enrollments</a:t>
            </a:r>
            <a:endParaRPr lang="en-IE" b="1" i="0" dirty="0">
              <a:solidFill>
                <a:srgbClr val="171717"/>
              </a:solidFill>
              <a:effectLst/>
              <a:latin typeface="Segoe UI" panose="020B0502040204020203" pitchFamily="34" charset="0"/>
            </a:endParaRPr>
          </a:p>
          <a:p>
            <a:r>
              <a:rPr lang="en-IE" dirty="0"/>
              <a:t>https://learn.microsoft.com/en-us/azure/cost-management-billing/manage/direct-ea-azure-usage-charges-invoices</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36957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55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b="1" dirty="0"/>
              <a:t>Consumption - Usage Details - List</a:t>
            </a:r>
          </a:p>
          <a:p>
            <a:r>
              <a:rPr lang="en-IE" b="0" i="0" dirty="0">
                <a:solidFill>
                  <a:srgbClr val="323130"/>
                </a:solidFill>
                <a:effectLst/>
                <a:latin typeface="Segoe UI" panose="020B0502040204020203" pitchFamily="34" charset="0"/>
              </a:rPr>
              <a:t>https://docs.microsoft.com/en-us/rest/api/resources/providers/register</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367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0869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Full guide on how to call the </a:t>
            </a:r>
            <a:r>
              <a:rPr lang="en-IE" dirty="0" err="1"/>
              <a:t>api</a:t>
            </a:r>
            <a:r>
              <a:rPr lang="en-IE" dirty="0"/>
              <a:t>: create Service Principal, assign billing scope, use the access token </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292929"/>
                </a:solidFill>
                <a:effectLst/>
                <a:latin typeface="sohne"/>
              </a:rPr>
              <a:t>Getting started with the Microsoft Azure Billing API’s</a:t>
            </a:r>
          </a:p>
          <a:p>
            <a:r>
              <a:rPr lang="en-IE" dirty="0"/>
              <a:t>https://medium.com/@sambowenhughes/getting-started-with-the-microsoft-azure-billing-apis-aa27af11c1d0</a:t>
            </a:r>
          </a:p>
          <a:p>
            <a:endParaRPr lang="en-IE" dirty="0"/>
          </a:p>
          <a:p>
            <a:endParaRPr lang="en-IE" dirty="0"/>
          </a:p>
          <a:p>
            <a:r>
              <a:rPr lang="en-IE" b="1" dirty="0"/>
              <a:t>Consumption - Usage Details - List</a:t>
            </a:r>
          </a:p>
          <a:p>
            <a:r>
              <a:rPr lang="en-IE" dirty="0"/>
              <a:t>https://learn.microsoft.com/en-us/rest/api/consumption/usage-details/list?tabs=HTTP</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3825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Create visuals and reports with the Azure Cost Management connector in Power BI Desktop</a:t>
            </a:r>
          </a:p>
          <a:p>
            <a:r>
              <a:rPr lang="en-IE" dirty="0"/>
              <a:t>https://learn.microsoft.com/en-us/power-bi/connect-data/desktop-connect-azure-cost-management</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11/27/2022 11:52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1772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7.xml"/><Relationship Id="rId5" Type="http://schemas.openxmlformats.org/officeDocument/2006/relationships/image" Target="../media/image12.sv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27.png"/><Relationship Id="rId4" Type="http://schemas.openxmlformats.org/officeDocument/2006/relationships/hyperlink" Target="http://www.paciellogroup.com/resources/contrastAnalyser"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svg"/></Relationships>
</file>

<file path=ppt/slides/_rels/slide39.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g"/></Relationships>
</file>

<file path=ppt/slides/_rels/slide4.xml.rels><?xml version="1.0" encoding="UTF-8" standalone="yes"?>
<Relationships xmlns="http://schemas.openxmlformats.org/package/2006/relationships"><Relationship Id="rId3" Type="http://schemas.openxmlformats.org/officeDocument/2006/relationships/hyperlink" Target="https://dev.azure.com/servicesdocs/DevOps/_wiki/wikis/AzureInWCB%20wiki/32155/Managed-Azure-Tenant-Environment"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s://developer.microsoft.com/en-us/microsoft-365/dev-program" TargetMode="External"/><Relationship Id="rId4" Type="http://schemas.openxmlformats.org/officeDocument/2006/relationships/hyperlink" Target="https://my.visualstudio.co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en-us/azure/cost-management-billing/costs/reporting-get-started"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a:t>Analyse </a:t>
            </a:r>
            <a:r>
              <a:rPr lang="en-IE" dirty="0"/>
              <a:t>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677108"/>
          </a:xfrm>
        </p:spPr>
        <p:txBody>
          <a:bodyPr/>
          <a:lstStyle/>
          <a:p>
            <a:r>
              <a:rPr lang="en-US" dirty="0"/>
              <a:t>Peter Perov, </a:t>
            </a:r>
          </a:p>
          <a:p>
            <a:r>
              <a:rPr lang="en-US" dirty="0"/>
              <a:t>Cloud Solutions Architect</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a:xfrm>
            <a:off x="588263" y="457200"/>
            <a:ext cx="11018520" cy="1107996"/>
          </a:xfrm>
        </p:spPr>
        <p:txBody>
          <a:bodyPr/>
          <a:lstStyle/>
          <a:p>
            <a:r>
              <a:rPr lang="en-IE" dirty="0"/>
              <a:t>Power BI Cost Management</a:t>
            </a:r>
            <a:br>
              <a:rPr lang="en-IE" dirty="0"/>
            </a:br>
            <a:r>
              <a:rPr lang="en-IE" dirty="0"/>
              <a:t>Connector </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499140" y="2342412"/>
            <a:ext cx="4694677" cy="1465016"/>
          </a:xfrm>
        </p:spPr>
        <p:txBody>
          <a:bodyPr/>
          <a:lstStyle/>
          <a:p>
            <a:pPr marL="0" indent="0">
              <a:buNone/>
            </a:pPr>
            <a:endParaRPr lang="en-IE" dirty="0"/>
          </a:p>
          <a:p>
            <a:pPr>
              <a:buFont typeface="Arial" panose="020B0604020202020204" pitchFamily="34" charset="0"/>
              <a:buChar char="•"/>
            </a:pPr>
            <a:r>
              <a:rPr lang="en-IE" dirty="0"/>
              <a:t>Direct MCA</a:t>
            </a:r>
          </a:p>
          <a:p>
            <a:pPr>
              <a:buFont typeface="Arial" panose="020B0604020202020204" pitchFamily="34" charset="0"/>
              <a:buChar char="•"/>
            </a:pPr>
            <a:r>
              <a:rPr lang="en-IE" dirty="0"/>
              <a:t>EA</a:t>
            </a:r>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3"/>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3"/>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3"/>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r>
              <a:rPr lang="en-IE" dirty="0"/>
              <a:t>Sponsorship report .csv</a:t>
            </a:r>
          </a:p>
        </p:txBody>
      </p:sp>
      <p:pic>
        <p:nvPicPr>
          <p:cNvPr id="5" name="Content Placeholder 4">
            <a:extLst>
              <a:ext uri="{FF2B5EF4-FFF2-40B4-BE49-F238E27FC236}">
                <a16:creationId xmlns:a16="http://schemas.microsoft.com/office/drawing/2014/main" id="{247C26AD-E02F-3495-6F31-BA2FF44BEC2B}"/>
              </a:ext>
            </a:extLst>
          </p:cNvPr>
          <p:cNvPicPr>
            <a:picLocks noGrp="1" noChangeAspect="1"/>
          </p:cNvPicPr>
          <p:nvPr>
            <p:ph sz="quarter" idx="10"/>
          </p:nvPr>
        </p:nvPicPr>
        <p:blipFill>
          <a:blip r:embed="rId2"/>
          <a:stretch>
            <a:fillRect/>
          </a:stretch>
        </p:blipFill>
        <p:spPr>
          <a:xfrm>
            <a:off x="881959" y="1411037"/>
            <a:ext cx="10290974" cy="48339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503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591231" y="2995940"/>
            <a:ext cx="4016863" cy="664797"/>
          </a:xfrm>
        </p:spPr>
        <p:txBody>
          <a:bodyPr/>
          <a:lstStyle/>
          <a:p>
            <a:r>
              <a:rPr lang="en-IE" sz="4800" dirty="0"/>
              <a:t>Power BI</a:t>
            </a:r>
          </a:p>
        </p:txBody>
      </p:sp>
      <p:pic>
        <p:nvPicPr>
          <p:cNvPr id="5" name="Graphic 4">
            <a:extLst>
              <a:ext uri="{FF2B5EF4-FFF2-40B4-BE49-F238E27FC236}">
                <a16:creationId xmlns:a16="http://schemas.microsoft.com/office/drawing/2014/main" id="{F9323B6E-D343-7F51-6F4E-DC3E9FC29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404" y="644821"/>
            <a:ext cx="5779169" cy="5779169"/>
          </a:xfrm>
          <a:prstGeom prst="rect">
            <a:avLst/>
          </a:prstGeom>
        </p:spPr>
      </p:pic>
    </p:spTree>
    <p:extLst>
      <p:ext uri="{BB962C8B-B14F-4D97-AF65-F5344CB8AC3E}">
        <p14:creationId xmlns:p14="http://schemas.microsoft.com/office/powerpoint/2010/main" val="272217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79685-A0CB-675D-89BD-65679A91D303}"/>
              </a:ext>
            </a:extLst>
          </p:cNvPr>
          <p:cNvSpPr>
            <a:spLocks noGrp="1"/>
          </p:cNvSpPr>
          <p:nvPr>
            <p:ph type="title"/>
          </p:nvPr>
        </p:nvSpPr>
        <p:spPr/>
        <p:txBody>
          <a:bodyPr/>
          <a:lstStyle/>
          <a:p>
            <a:r>
              <a:rPr lang="en-IE" dirty="0"/>
              <a:t>Demo</a:t>
            </a:r>
          </a:p>
        </p:txBody>
      </p:sp>
    </p:spTree>
    <p:extLst>
      <p:ext uri="{BB962C8B-B14F-4D97-AF65-F5344CB8AC3E}">
        <p14:creationId xmlns:p14="http://schemas.microsoft.com/office/powerpoint/2010/main" val="389345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r>
              <a:rPr lang="en-IE" dirty="0"/>
              <a:t>What’s missing</a:t>
            </a:r>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a:xfrm>
            <a:off x="584200" y="1435100"/>
            <a:ext cx="11018838" cy="1465016"/>
          </a:xfrm>
        </p:spPr>
        <p:txBody>
          <a:bodyPr/>
          <a:lstStyle/>
          <a:p>
            <a:r>
              <a:rPr lang="en-IE" dirty="0"/>
              <a:t>.CSV only, no reporting</a:t>
            </a:r>
          </a:p>
          <a:p>
            <a:r>
              <a:rPr lang="en-IE" dirty="0"/>
              <a:t>Dates in US format (mm/DD/</a:t>
            </a:r>
            <a:r>
              <a:rPr lang="en-IE" dirty="0" err="1"/>
              <a:t>yyyy</a:t>
            </a:r>
            <a:r>
              <a:rPr lang="en-IE" dirty="0"/>
              <a:t>)</a:t>
            </a:r>
          </a:p>
          <a:p>
            <a:r>
              <a:rPr lang="en-IE" dirty="0"/>
              <a:t>Numbers in US format ( #,####.## )</a:t>
            </a:r>
          </a:p>
        </p:txBody>
      </p:sp>
    </p:spTree>
    <p:extLst>
      <p:ext uri="{BB962C8B-B14F-4D97-AF65-F5344CB8AC3E}">
        <p14:creationId xmlns:p14="http://schemas.microsoft.com/office/powerpoint/2010/main" val="29339430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Cost Management </a:t>
            </a:r>
          </a:p>
          <a:p>
            <a:r>
              <a:rPr lang="en-US" dirty="0"/>
              <a:t>Demo</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FAD4B-F22E-90D9-8E46-255275F089C2}"/>
              </a:ext>
            </a:extLst>
          </p:cNvPr>
          <p:cNvSpPr>
            <a:spLocks noGrp="1"/>
          </p:cNvSpPr>
          <p:nvPr>
            <p:ph type="title"/>
          </p:nvPr>
        </p:nvSpPr>
        <p:spPr>
          <a:xfrm>
            <a:off x="1524000" y="3059871"/>
            <a:ext cx="9144000" cy="498598"/>
          </a:xfrm>
        </p:spPr>
        <p:txBody>
          <a:bodyPr/>
          <a:lstStyle/>
          <a:p>
            <a:pPr algn="ctr"/>
            <a:r>
              <a:rPr lang="en-IE" dirty="0">
                <a:solidFill>
                  <a:schemeClr val="tx1">
                    <a:lumMod val="95000"/>
                  </a:schemeClr>
                </a:solidFill>
              </a:rPr>
              <a:t>Thank you</a:t>
            </a:r>
          </a:p>
        </p:txBody>
      </p:sp>
    </p:spTree>
    <p:extLst>
      <p:ext uri="{BB962C8B-B14F-4D97-AF65-F5344CB8AC3E}">
        <p14:creationId xmlns:p14="http://schemas.microsoft.com/office/powerpoint/2010/main" val="16523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9741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422790" y="3248604"/>
            <a:ext cx="5346352" cy="664797"/>
          </a:xfrm>
        </p:spPr>
        <p:txBody>
          <a:bodyPr/>
          <a:lstStyle/>
          <a:p>
            <a:r>
              <a:rPr lang="en-IE" sz="4800" dirty="0"/>
              <a:t>Cost Management</a:t>
            </a:r>
          </a:p>
        </p:txBody>
      </p:sp>
      <p:pic>
        <p:nvPicPr>
          <p:cNvPr id="3" name="Graphic 2">
            <a:extLst>
              <a:ext uri="{FF2B5EF4-FFF2-40B4-BE49-F238E27FC236}">
                <a16:creationId xmlns:a16="http://schemas.microsoft.com/office/drawing/2014/main" id="{13CD0570-A0D9-64AC-A02F-5BDA31635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5762" y="396413"/>
            <a:ext cx="3321345" cy="3321345"/>
          </a:xfrm>
          <a:prstGeom prst="rect">
            <a:avLst/>
          </a:prstGeom>
        </p:spPr>
      </p:pic>
      <p:pic>
        <p:nvPicPr>
          <p:cNvPr id="6" name="Graphic 5">
            <a:extLst>
              <a:ext uri="{FF2B5EF4-FFF2-40B4-BE49-F238E27FC236}">
                <a16:creationId xmlns:a16="http://schemas.microsoft.com/office/drawing/2014/main" id="{4E36E1B8-578E-5AD4-7149-C6E3C187A1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0832" y="3534406"/>
            <a:ext cx="3229728" cy="3229728"/>
          </a:xfrm>
          <a:prstGeom prst="rect">
            <a:avLst/>
          </a:prstGeom>
        </p:spPr>
      </p:pic>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D744-EDBD-4BEC-6063-8F55C702A911}"/>
              </a:ext>
            </a:extLst>
          </p:cNvPr>
          <p:cNvSpPr>
            <a:spLocks noGrp="1"/>
          </p:cNvSpPr>
          <p:nvPr>
            <p:ph type="title"/>
          </p:nvPr>
        </p:nvSpPr>
        <p:spPr/>
        <p:txBody>
          <a:bodyPr/>
          <a:lstStyle/>
          <a:p>
            <a:r>
              <a:rPr lang="en-IE" dirty="0"/>
              <a:t>Azure Subscriptions available to CSA</a:t>
            </a:r>
          </a:p>
        </p:txBody>
      </p:sp>
      <p:sp>
        <p:nvSpPr>
          <p:cNvPr id="3" name="Content Placeholder 2">
            <a:extLst>
              <a:ext uri="{FF2B5EF4-FFF2-40B4-BE49-F238E27FC236}">
                <a16:creationId xmlns:a16="http://schemas.microsoft.com/office/drawing/2014/main" id="{6F5FC56E-1DE1-2F01-E2D7-308E9B18F3D5}"/>
              </a:ext>
            </a:extLst>
          </p:cNvPr>
          <p:cNvSpPr>
            <a:spLocks noGrp="1"/>
          </p:cNvSpPr>
          <p:nvPr>
            <p:ph sz="quarter" idx="10"/>
          </p:nvPr>
        </p:nvSpPr>
        <p:spPr>
          <a:xfrm>
            <a:off x="584200" y="1435100"/>
            <a:ext cx="11018838" cy="4124206"/>
          </a:xfrm>
        </p:spPr>
        <p:txBody>
          <a:bodyPr/>
          <a:lstStyle/>
          <a:p>
            <a:r>
              <a:rPr lang="en-IE" dirty="0"/>
              <a:t>Microsoft managed</a:t>
            </a:r>
          </a:p>
          <a:p>
            <a:pPr lvl="1"/>
            <a:r>
              <a:rPr lang="en-IE" dirty="0">
                <a:hlinkClick r:id="rId3"/>
              </a:rPr>
              <a:t>fdpo.microsoft.com non-prod tenant</a:t>
            </a:r>
            <a:endParaRPr lang="en-IE" dirty="0"/>
          </a:p>
          <a:p>
            <a:r>
              <a:rPr lang="en-IE" dirty="0"/>
              <a:t>Self managed</a:t>
            </a:r>
          </a:p>
          <a:p>
            <a:pPr lvl="1"/>
            <a:r>
              <a:rPr lang="en-IE" dirty="0">
                <a:hlinkClick r:id="rId4"/>
              </a:rPr>
              <a:t>https://my.visualstudio.com/</a:t>
            </a:r>
            <a:r>
              <a:rPr lang="en-IE" dirty="0"/>
              <a:t> for every FTE - $150 p/m </a:t>
            </a:r>
          </a:p>
          <a:p>
            <a:pPr lvl="1"/>
            <a:r>
              <a:rPr lang="en-IE" dirty="0"/>
              <a:t>External tenant</a:t>
            </a:r>
          </a:p>
          <a:p>
            <a:endParaRPr lang="en-IE" dirty="0"/>
          </a:p>
          <a:p>
            <a:r>
              <a:rPr lang="en-IE" dirty="0"/>
              <a:t>Honourable mention</a:t>
            </a:r>
          </a:p>
          <a:p>
            <a:pPr lvl="1"/>
            <a:r>
              <a:rPr lang="en-IE" dirty="0">
                <a:hlinkClick r:id="rId5"/>
              </a:rPr>
              <a:t>Microsoft 365 Developer Program</a:t>
            </a:r>
            <a:r>
              <a:rPr lang="en-IE" dirty="0"/>
              <a:t> – developer E5 licenses * 25, free</a:t>
            </a:r>
          </a:p>
          <a:p>
            <a:endParaRPr lang="en-IE" dirty="0"/>
          </a:p>
        </p:txBody>
      </p:sp>
    </p:spTree>
    <p:extLst>
      <p:ext uri="{BB962C8B-B14F-4D97-AF65-F5344CB8AC3E}">
        <p14:creationId xmlns:p14="http://schemas.microsoft.com/office/powerpoint/2010/main" val="380611686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8FA5-5241-2043-11B1-B1AAB238805F}"/>
              </a:ext>
            </a:extLst>
          </p:cNvPr>
          <p:cNvSpPr>
            <a:spLocks noGrp="1"/>
          </p:cNvSpPr>
          <p:nvPr>
            <p:ph type="title"/>
          </p:nvPr>
        </p:nvSpPr>
        <p:spPr/>
        <p:txBody>
          <a:bodyPr/>
          <a:lstStyle/>
          <a:p>
            <a:r>
              <a:rPr lang="en-IE" dirty="0"/>
              <a:t>Options</a:t>
            </a:r>
          </a:p>
        </p:txBody>
      </p:sp>
      <p:graphicFrame>
        <p:nvGraphicFramePr>
          <p:cNvPr id="4" name="Table 4">
            <a:extLst>
              <a:ext uri="{FF2B5EF4-FFF2-40B4-BE49-F238E27FC236}">
                <a16:creationId xmlns:a16="http://schemas.microsoft.com/office/drawing/2014/main" id="{1E408CF8-010A-9360-A312-4D8B4D2E74D9}"/>
              </a:ext>
            </a:extLst>
          </p:cNvPr>
          <p:cNvGraphicFramePr>
            <a:graphicFrameLocks noGrp="1"/>
          </p:cNvGraphicFramePr>
          <p:nvPr>
            <p:ph sz="quarter" idx="10"/>
            <p:extLst>
              <p:ext uri="{D42A27DB-BD31-4B8C-83A1-F6EECF244321}">
                <p14:modId xmlns:p14="http://schemas.microsoft.com/office/powerpoint/2010/main" val="1519863308"/>
              </p:ext>
            </p:extLst>
          </p:nvPr>
        </p:nvGraphicFramePr>
        <p:xfrm>
          <a:off x="586674" y="2027463"/>
          <a:ext cx="11018520" cy="2913234"/>
        </p:xfrm>
        <a:graphic>
          <a:graphicData uri="http://schemas.openxmlformats.org/drawingml/2006/table">
            <a:tbl>
              <a:tblPr firstRow="1" bandRow="1">
                <a:tableStyleId>{5C22544A-7EE6-4342-B048-85BDC9FD1C3A}</a:tableStyleId>
              </a:tblPr>
              <a:tblGrid>
                <a:gridCol w="3419046">
                  <a:extLst>
                    <a:ext uri="{9D8B030D-6E8A-4147-A177-3AD203B41FA5}">
                      <a16:colId xmlns:a16="http://schemas.microsoft.com/office/drawing/2014/main" val="2725899185"/>
                    </a:ext>
                  </a:extLst>
                </a:gridCol>
                <a:gridCol w="1975319">
                  <a:extLst>
                    <a:ext uri="{9D8B030D-6E8A-4147-A177-3AD203B41FA5}">
                      <a16:colId xmlns:a16="http://schemas.microsoft.com/office/drawing/2014/main" val="2989474439"/>
                    </a:ext>
                  </a:extLst>
                </a:gridCol>
                <a:gridCol w="2175069">
                  <a:extLst>
                    <a:ext uri="{9D8B030D-6E8A-4147-A177-3AD203B41FA5}">
                      <a16:colId xmlns:a16="http://schemas.microsoft.com/office/drawing/2014/main" val="3536805898"/>
                    </a:ext>
                  </a:extLst>
                </a:gridCol>
                <a:gridCol w="1724543">
                  <a:extLst>
                    <a:ext uri="{9D8B030D-6E8A-4147-A177-3AD203B41FA5}">
                      <a16:colId xmlns:a16="http://schemas.microsoft.com/office/drawing/2014/main" val="1517409038"/>
                    </a:ext>
                  </a:extLst>
                </a:gridCol>
                <a:gridCol w="1724543">
                  <a:extLst>
                    <a:ext uri="{9D8B030D-6E8A-4147-A177-3AD203B41FA5}">
                      <a16:colId xmlns:a16="http://schemas.microsoft.com/office/drawing/2014/main" val="940930250"/>
                    </a:ext>
                  </a:extLst>
                </a:gridCol>
              </a:tblGrid>
              <a:tr h="485539">
                <a:tc>
                  <a:txBody>
                    <a:bodyPr/>
                    <a:lstStyle/>
                    <a:p>
                      <a:endParaRPr lang="en-IE" dirty="0"/>
                    </a:p>
                  </a:txBody>
                  <a:tcPr/>
                </a:tc>
                <a:tc>
                  <a:txBody>
                    <a:bodyPr/>
                    <a:lstStyle/>
                    <a:p>
                      <a:r>
                        <a:rPr lang="en-IE" dirty="0"/>
                        <a:t>PAYG</a:t>
                      </a:r>
                    </a:p>
                  </a:txBody>
                  <a:tcPr/>
                </a:tc>
                <a:tc>
                  <a:txBody>
                    <a:bodyPr/>
                    <a:lstStyle/>
                    <a:p>
                      <a:r>
                        <a:rPr lang="en-IE" dirty="0"/>
                        <a:t>MCA</a:t>
                      </a:r>
                    </a:p>
                  </a:txBody>
                  <a:tcPr/>
                </a:tc>
                <a:tc>
                  <a:txBody>
                    <a:bodyPr/>
                    <a:lstStyle/>
                    <a:p>
                      <a:r>
                        <a:rPr lang="en-IE" dirty="0"/>
                        <a:t>Direct EA, CSP</a:t>
                      </a:r>
                    </a:p>
                  </a:txBody>
                  <a:tcPr/>
                </a:tc>
                <a:tc>
                  <a:txBody>
                    <a:bodyPr/>
                    <a:lstStyle/>
                    <a:p>
                      <a:r>
                        <a:rPr lang="en-IE" dirty="0"/>
                        <a:t>Indirect EA</a:t>
                      </a:r>
                    </a:p>
                  </a:txBody>
                  <a:tcPr/>
                </a:tc>
                <a:extLst>
                  <a:ext uri="{0D108BD9-81ED-4DB2-BD59-A6C34878D82A}">
                    <a16:rowId xmlns:a16="http://schemas.microsoft.com/office/drawing/2014/main" val="506408672"/>
                  </a:ext>
                </a:extLst>
              </a:tr>
              <a:tr h="485539">
                <a:tc>
                  <a:txBody>
                    <a:bodyPr/>
                    <a:lstStyle/>
                    <a:p>
                      <a:r>
                        <a:rPr lang="en-IE" dirty="0"/>
                        <a:t>Azure Portal - Cost Analysis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803208033"/>
                  </a:ext>
                </a:extLst>
              </a:tr>
              <a:tr h="485539">
                <a:tc>
                  <a:txBody>
                    <a:bodyPr/>
                    <a:lstStyle/>
                    <a:p>
                      <a:r>
                        <a:rPr lang="en-IE" dirty="0"/>
                        <a:t>EA Portal</a:t>
                      </a:r>
                    </a:p>
                  </a:txBody>
                  <a:tcPr/>
                </a:tc>
                <a:tc>
                  <a:txBody>
                    <a:bodyPr/>
                    <a:lstStyle/>
                    <a:p>
                      <a:endParaRPr lang="en-IE"/>
                    </a:p>
                  </a:txBody>
                  <a:tcPr/>
                </a:tc>
                <a:tc>
                  <a:txBody>
                    <a:bodyPr/>
                    <a:lstStyle/>
                    <a:p>
                      <a:endParaRPr lang="en-IE"/>
                    </a:p>
                  </a:txBody>
                  <a:tcPr/>
                </a:tc>
                <a:tc>
                  <a:txBody>
                    <a:bodyPr/>
                    <a:lstStyle/>
                    <a:p>
                      <a:endParaRPr lang="en-IE"/>
                    </a:p>
                  </a:txBody>
                  <a:tcPr/>
                </a:tc>
                <a:tc>
                  <a:txBody>
                    <a:bodyPr/>
                    <a:lstStyle/>
                    <a:p>
                      <a:r>
                        <a:rPr lang="en-IE" dirty="0"/>
                        <a:t>Yes</a:t>
                      </a:r>
                    </a:p>
                  </a:txBody>
                  <a:tcPr/>
                </a:tc>
                <a:extLst>
                  <a:ext uri="{0D108BD9-81ED-4DB2-BD59-A6C34878D82A}">
                    <a16:rowId xmlns:a16="http://schemas.microsoft.com/office/drawing/2014/main" val="2135184906"/>
                  </a:ext>
                </a:extLst>
              </a:tr>
              <a:tr h="485539">
                <a:tc>
                  <a:txBody>
                    <a:bodyPr/>
                    <a:lstStyle/>
                    <a:p>
                      <a:r>
                        <a:rPr lang="en-IE" dirty="0"/>
                        <a:t>Power BI Connector</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42487532"/>
                  </a:ext>
                </a:extLst>
              </a:tr>
              <a:tr h="485539">
                <a:tc>
                  <a:txBody>
                    <a:bodyPr/>
                    <a:lstStyle/>
                    <a:p>
                      <a:r>
                        <a:rPr lang="en-IE" dirty="0"/>
                        <a:t>Cost Management API (**)</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3303635961"/>
                  </a:ext>
                </a:extLst>
              </a:tr>
              <a:tr h="485539">
                <a:tc>
                  <a:txBody>
                    <a:bodyPr/>
                    <a:lstStyle/>
                    <a:p>
                      <a:r>
                        <a:rPr lang="en-IE" dirty="0" err="1"/>
                        <a:t>Microsoft.Consumption</a:t>
                      </a:r>
                      <a:r>
                        <a:rPr lang="en-IE" dirty="0"/>
                        <a:t> API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dirty="0"/>
                    </a:p>
                  </a:txBody>
                  <a:tcPr/>
                </a:tc>
                <a:extLst>
                  <a:ext uri="{0D108BD9-81ED-4DB2-BD59-A6C34878D82A}">
                    <a16:rowId xmlns:a16="http://schemas.microsoft.com/office/drawing/2014/main" val="3572167985"/>
                  </a:ext>
                </a:extLst>
              </a:tr>
            </a:tbl>
          </a:graphicData>
        </a:graphic>
      </p:graphicFrame>
      <p:sp>
        <p:nvSpPr>
          <p:cNvPr id="5" name="TextBox 4">
            <a:extLst>
              <a:ext uri="{FF2B5EF4-FFF2-40B4-BE49-F238E27FC236}">
                <a16:creationId xmlns:a16="http://schemas.microsoft.com/office/drawing/2014/main" id="{04E2FA69-348E-9D0B-419B-303F2745DD09}"/>
              </a:ext>
            </a:extLst>
          </p:cNvPr>
          <p:cNvSpPr txBox="1"/>
          <p:nvPr/>
        </p:nvSpPr>
        <p:spPr>
          <a:xfrm>
            <a:off x="586674" y="5456873"/>
            <a:ext cx="11018521" cy="615553"/>
          </a:xfrm>
          <a:prstGeom prst="rect">
            <a:avLst/>
          </a:prstGeom>
          <a:noFill/>
        </p:spPr>
        <p:txBody>
          <a:bodyPr wrap="square" lIns="0" tIns="0" rIns="0" bIns="0" rtlCol="0">
            <a:spAutoFit/>
          </a:bodyPr>
          <a:lstStyle/>
          <a:p>
            <a:pPr algn="l"/>
            <a:r>
              <a:rPr lang="en-IE" sz="2000" dirty="0"/>
              <a:t>(*) Both Cost Management and Cost Management (preview) are available at this time (Nov’22)</a:t>
            </a:r>
          </a:p>
          <a:p>
            <a:pPr algn="l"/>
            <a:r>
              <a:rPr lang="en-IE" sz="2000" dirty="0"/>
              <a:t>(**) multiple APIs available, some in preview, some being deprecated</a:t>
            </a:r>
          </a:p>
        </p:txBody>
      </p:sp>
      <p:sp>
        <p:nvSpPr>
          <p:cNvPr id="6" name="TextBox 5">
            <a:extLst>
              <a:ext uri="{FF2B5EF4-FFF2-40B4-BE49-F238E27FC236}">
                <a16:creationId xmlns:a16="http://schemas.microsoft.com/office/drawing/2014/main" id="{B6232D57-73FE-D8BA-359F-909304134C12}"/>
              </a:ext>
            </a:extLst>
          </p:cNvPr>
          <p:cNvSpPr txBox="1"/>
          <p:nvPr/>
        </p:nvSpPr>
        <p:spPr>
          <a:xfrm flipH="1">
            <a:off x="586804" y="1275907"/>
            <a:ext cx="11018455" cy="307777"/>
          </a:xfrm>
          <a:prstGeom prst="rect">
            <a:avLst/>
          </a:prstGeom>
          <a:noFill/>
        </p:spPr>
        <p:txBody>
          <a:bodyPr wrap="square" lIns="0" tIns="0" rIns="0" bIns="0" rtlCol="0">
            <a:spAutoFit/>
          </a:bodyPr>
          <a:lstStyle/>
          <a:p>
            <a:pPr algn="l"/>
            <a:r>
              <a:rPr lang="en-IE" sz="2000" dirty="0">
                <a:hlinkClick r:id="rId3"/>
              </a:rPr>
              <a:t>Get started with Cost Management + Billing reporting</a:t>
            </a:r>
            <a:endParaRPr lang="en-IE" sz="2000" dirty="0"/>
          </a:p>
        </p:txBody>
      </p:sp>
    </p:spTree>
    <p:extLst>
      <p:ext uri="{BB962C8B-B14F-4D97-AF65-F5344CB8AC3E}">
        <p14:creationId xmlns:p14="http://schemas.microsoft.com/office/powerpoint/2010/main" val="218980762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3"/>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Scheduled Export</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39002" y="974558"/>
            <a:ext cx="5241382"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a:t>
            </a:r>
          </a:p>
          <a:p>
            <a:r>
              <a:rPr lang="en-IE" sz="1800" dirty="0"/>
              <a:t>View -&gt; </a:t>
            </a:r>
            <a:r>
              <a:rPr lang="en-IE" sz="1800" dirty="0" err="1"/>
              <a:t>CostByResource</a:t>
            </a:r>
            <a:endParaRPr lang="en-IE" sz="1800" dirty="0"/>
          </a:p>
          <a:p>
            <a:r>
              <a:rPr lang="en-IE" sz="1800" dirty="0"/>
              <a:t>Download</a:t>
            </a:r>
          </a:p>
          <a:p>
            <a:r>
              <a:rPr lang="en-IE" sz="1800" dirty="0"/>
              <a:t>Schedule Export</a:t>
            </a:r>
          </a:p>
          <a:p>
            <a:endParaRPr lang="en-IE" sz="1800" dirty="0"/>
          </a:p>
          <a:p>
            <a:pPr marL="0" indent="0">
              <a:buNone/>
            </a:pPr>
            <a:r>
              <a:rPr lang="en-IE" sz="1800" b="1" dirty="0"/>
              <a:t>Configure Storage account</a:t>
            </a:r>
          </a:p>
          <a:p>
            <a:pPr>
              <a:buFont typeface="Arial" panose="020B0604020202020204" pitchFamily="34" charset="0"/>
              <a:buChar char="•"/>
            </a:pPr>
            <a:r>
              <a:rPr lang="en-IE" sz="1800" dirty="0"/>
              <a:t>Register RP: </a:t>
            </a:r>
            <a:r>
              <a:rPr lang="en-IE" sz="1800" dirty="0" err="1"/>
              <a:t>Microsoft.CostManagementExports</a:t>
            </a:r>
            <a:endParaRPr lang="en-IE" sz="1800" dirty="0"/>
          </a:p>
          <a:p>
            <a:pPr lvl="1">
              <a:buFont typeface="Arial" panose="020B0604020202020204" pitchFamily="34" charset="0"/>
              <a:buChar char="•"/>
            </a:pPr>
            <a:r>
              <a:rPr lang="en-IE" sz="1000" dirty="0"/>
              <a:t>Subscription</a:t>
            </a:r>
          </a:p>
          <a:p>
            <a:pPr lvl="1">
              <a:buFont typeface="Arial" panose="020B0604020202020204" pitchFamily="34" charset="0"/>
              <a:buChar char="•"/>
            </a:pPr>
            <a:r>
              <a:rPr lang="en-IE" sz="1000" dirty="0"/>
              <a:t>Resource Providers</a:t>
            </a:r>
          </a:p>
          <a:p>
            <a:pPr lvl="1">
              <a:buFont typeface="Arial" panose="020B0604020202020204" pitchFamily="34" charset="0"/>
              <a:buChar char="•"/>
            </a:pPr>
            <a:r>
              <a:rPr lang="en-IE" sz="1000" dirty="0"/>
              <a:t>Register</a:t>
            </a:r>
          </a:p>
          <a:p>
            <a:pPr>
              <a:buFont typeface="Arial" panose="020B0604020202020204" pitchFamily="34" charset="0"/>
              <a:buChar char="•"/>
            </a:pPr>
            <a:r>
              <a:rPr lang="en-IE" sz="1800" dirty="0"/>
              <a:t>Create Container</a:t>
            </a:r>
          </a:p>
          <a:p>
            <a:pPr>
              <a:buFont typeface="Arial" panose="020B0604020202020204" pitchFamily="34" charset="0"/>
              <a:buChar char="•"/>
            </a:pPr>
            <a:endParaRPr lang="en-IE" sz="1800" dirty="0"/>
          </a:p>
          <a:p>
            <a:endParaRPr lang="en-IE" sz="1800" dirty="0"/>
          </a:p>
          <a:p>
            <a:endParaRPr lang="en-IE" sz="1800" dirty="0"/>
          </a:p>
        </p:txBody>
      </p:sp>
      <p:pic>
        <p:nvPicPr>
          <p:cNvPr id="3" name="Picture 2">
            <a:extLst>
              <a:ext uri="{FF2B5EF4-FFF2-40B4-BE49-F238E27FC236}">
                <a16:creationId xmlns:a16="http://schemas.microsoft.com/office/drawing/2014/main" id="{9C63C705-FAC3-DACD-5CD5-515C40AD871C}"/>
              </a:ext>
            </a:extLst>
          </p:cNvPr>
          <p:cNvPicPr>
            <a:picLocks noChangeAspect="1"/>
          </p:cNvPicPr>
          <p:nvPr/>
        </p:nvPicPr>
        <p:blipFill>
          <a:blip r:embed="rId3"/>
          <a:stretch>
            <a:fillRect/>
          </a:stretch>
        </p:blipFill>
        <p:spPr>
          <a:xfrm>
            <a:off x="5791193" y="974558"/>
            <a:ext cx="6246025" cy="51374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433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A71BF-4FE5-9CC1-1BAD-B1B204847F61}"/>
              </a:ext>
            </a:extLst>
          </p:cNvPr>
          <p:cNvSpPr>
            <a:spLocks noGrp="1"/>
          </p:cNvSpPr>
          <p:nvPr>
            <p:ph type="title"/>
          </p:nvPr>
        </p:nvSpPr>
        <p:spPr>
          <a:xfrm>
            <a:off x="586390" y="183929"/>
            <a:ext cx="11018520" cy="553998"/>
          </a:xfrm>
        </p:spPr>
        <p:txBody>
          <a:bodyPr/>
          <a:lstStyle/>
          <a:p>
            <a:r>
              <a:rPr lang="en-IE" dirty="0"/>
              <a:t>Exported .csv</a:t>
            </a:r>
          </a:p>
        </p:txBody>
      </p:sp>
      <p:pic>
        <p:nvPicPr>
          <p:cNvPr id="3" name="Picture 2">
            <a:extLst>
              <a:ext uri="{FF2B5EF4-FFF2-40B4-BE49-F238E27FC236}">
                <a16:creationId xmlns:a16="http://schemas.microsoft.com/office/drawing/2014/main" id="{20C4E1B3-5002-B4B1-7FD9-EB612BED17C9}"/>
              </a:ext>
            </a:extLst>
          </p:cNvPr>
          <p:cNvPicPr>
            <a:picLocks noChangeAspect="1"/>
          </p:cNvPicPr>
          <p:nvPr/>
        </p:nvPicPr>
        <p:blipFill>
          <a:blip r:embed="rId3"/>
          <a:stretch>
            <a:fillRect/>
          </a:stretch>
        </p:blipFill>
        <p:spPr>
          <a:xfrm>
            <a:off x="715926" y="895044"/>
            <a:ext cx="10512056" cy="3795105"/>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4D656669-B91F-920D-201F-A46E8C1C0BA4}"/>
              </a:ext>
            </a:extLst>
          </p:cNvPr>
          <p:cNvSpPr txBox="1"/>
          <p:nvPr/>
        </p:nvSpPr>
        <p:spPr>
          <a:xfrm>
            <a:off x="715926" y="4961860"/>
            <a:ext cx="6308651" cy="184665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IE" sz="2000" dirty="0" err="1"/>
              <a:t>ResourceGroup</a:t>
            </a:r>
            <a:endParaRPr lang="en-IE" sz="2000" dirty="0"/>
          </a:p>
          <a:p>
            <a:pPr marL="342900" indent="-342900" algn="l">
              <a:buFont typeface="Arial" panose="020B0604020202020204" pitchFamily="34" charset="0"/>
              <a:buChar char="•"/>
            </a:pPr>
            <a:r>
              <a:rPr lang="en-IE" sz="2000" dirty="0"/>
              <a:t>Tags</a:t>
            </a:r>
          </a:p>
          <a:p>
            <a:pPr marL="342900" indent="-342900" algn="l">
              <a:buFont typeface="Arial" panose="020B0604020202020204" pitchFamily="34" charset="0"/>
              <a:buChar char="•"/>
            </a:pPr>
            <a:r>
              <a:rPr lang="en-IE" sz="2000" dirty="0" err="1"/>
              <a:t>UsageDateTime</a:t>
            </a:r>
            <a:endParaRPr lang="en-IE" sz="2000" dirty="0"/>
          </a:p>
          <a:p>
            <a:pPr marL="342900" indent="-342900" algn="l">
              <a:buFont typeface="Arial" panose="020B0604020202020204" pitchFamily="34" charset="0"/>
              <a:buChar char="•"/>
            </a:pPr>
            <a:r>
              <a:rPr lang="en-IE" sz="2000" dirty="0" err="1"/>
              <a:t>MeterCategory</a:t>
            </a:r>
            <a:r>
              <a:rPr lang="en-IE" sz="2000" dirty="0"/>
              <a:t>, </a:t>
            </a:r>
            <a:r>
              <a:rPr lang="en-IE" sz="2000" dirty="0" err="1"/>
              <a:t>MeterSubcategory</a:t>
            </a:r>
            <a:r>
              <a:rPr lang="en-IE" sz="2000" dirty="0"/>
              <a:t>, </a:t>
            </a:r>
            <a:r>
              <a:rPr lang="en-IE" sz="2000" dirty="0" err="1"/>
              <a:t>MeterName</a:t>
            </a:r>
            <a:endParaRPr lang="en-IE" sz="2000" dirty="0"/>
          </a:p>
          <a:p>
            <a:pPr marL="342900" indent="-342900" algn="l">
              <a:buFont typeface="Arial" panose="020B0604020202020204" pitchFamily="34" charset="0"/>
              <a:buChar char="•"/>
            </a:pPr>
            <a:r>
              <a:rPr lang="en-IE" sz="2000" dirty="0" err="1"/>
              <a:t>UsageQuantities</a:t>
            </a:r>
            <a:r>
              <a:rPr lang="en-IE" sz="2000" dirty="0"/>
              <a:t>, </a:t>
            </a:r>
            <a:r>
              <a:rPr lang="en-IE" sz="2000" dirty="0" err="1"/>
              <a:t>ResourceRate</a:t>
            </a:r>
            <a:r>
              <a:rPr lang="en-IE" sz="2000" dirty="0"/>
              <a:t>, </a:t>
            </a:r>
            <a:r>
              <a:rPr lang="en-IE" sz="2000" dirty="0" err="1"/>
              <a:t>PreTaxCost</a:t>
            </a:r>
            <a:endParaRPr lang="en-IE" sz="2000" dirty="0"/>
          </a:p>
          <a:p>
            <a:pPr algn="l"/>
            <a:endParaRPr lang="en-IE" sz="2000" dirty="0"/>
          </a:p>
        </p:txBody>
      </p:sp>
    </p:spTree>
    <p:extLst>
      <p:ext uri="{BB962C8B-B14F-4D97-AF65-F5344CB8AC3E}">
        <p14:creationId xmlns:p14="http://schemas.microsoft.com/office/powerpoint/2010/main" val="1101848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46DFF-8ED1-441A-84ED-E2C48D773157}"/>
              </a:ext>
            </a:extLst>
          </p:cNvPr>
          <p:cNvPicPr>
            <a:picLocks noChangeAspect="1"/>
          </p:cNvPicPr>
          <p:nvPr/>
        </p:nvPicPr>
        <p:blipFill>
          <a:blip r:embed="rId3"/>
          <a:stretch>
            <a:fillRect/>
          </a:stretch>
        </p:blipFill>
        <p:spPr>
          <a:xfrm>
            <a:off x="4178682" y="725836"/>
            <a:ext cx="7720174" cy="5713944"/>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API Export (Preview, Nov’22)</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93144" y="974558"/>
            <a:ext cx="5097003"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(preview) </a:t>
            </a:r>
          </a:p>
          <a:p>
            <a:r>
              <a:rPr lang="en-IE" sz="1800" dirty="0"/>
              <a:t>Services</a:t>
            </a:r>
          </a:p>
          <a:p>
            <a:r>
              <a:rPr lang="en-IE" sz="1800" dirty="0"/>
              <a:t>Download</a:t>
            </a:r>
          </a:p>
          <a:p>
            <a:r>
              <a:rPr lang="en-IE" sz="1800" dirty="0"/>
              <a:t>Automate the download</a:t>
            </a:r>
          </a:p>
          <a:p>
            <a:endParaRPr lang="en-IE" sz="1800" dirty="0"/>
          </a:p>
          <a:p>
            <a:endParaRPr lang="en-IE" sz="1800" dirty="0"/>
          </a:p>
        </p:txBody>
      </p:sp>
    </p:spTree>
    <p:extLst>
      <p:ext uri="{BB962C8B-B14F-4D97-AF65-F5344CB8AC3E}">
        <p14:creationId xmlns:p14="http://schemas.microsoft.com/office/powerpoint/2010/main" val="427563503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BootCamp Presentation</Template>
  <TotalTime>1539</TotalTime>
  <Words>3085</Words>
  <Application>Microsoft Office PowerPoint</Application>
  <PresentationFormat>Widescreen</PresentationFormat>
  <Paragraphs>482</Paragraphs>
  <Slides>44</Slides>
  <Notes>33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Consolas</vt:lpstr>
      <vt:lpstr>Roboto</vt:lpstr>
      <vt:lpstr>Segoe UI</vt:lpstr>
      <vt:lpstr>Segoe UI Semibold</vt:lpstr>
      <vt:lpstr>sohne</vt:lpstr>
      <vt:lpstr>var(--ytd-video-primary-info-renderer-title-font-family,inherit)</vt:lpstr>
      <vt:lpstr>Wingdings</vt:lpstr>
      <vt:lpstr>YouTube Noto</vt:lpstr>
      <vt:lpstr>White Template</vt:lpstr>
      <vt:lpstr>Analyse Azure Cost in PowerBI for Microsoft Sponsorship subscriptions</vt:lpstr>
      <vt:lpstr>Agenda</vt:lpstr>
      <vt:lpstr>Cost Management</vt:lpstr>
      <vt:lpstr>Azure Subscriptions available to CSA</vt:lpstr>
      <vt:lpstr>Options</vt:lpstr>
      <vt:lpstr>PAYG Customers   Azure Portal - Cost Analysis </vt:lpstr>
      <vt:lpstr>PowerPoint Presentation</vt:lpstr>
      <vt:lpstr>Exported .csv</vt:lpstr>
      <vt:lpstr>PowerPoint Presentation</vt:lpstr>
      <vt:lpstr>Power BI Cost Management Connector </vt:lpstr>
      <vt:lpstr>Azure Sponsorship  https://microsoftazuresponsorships.com/ </vt:lpstr>
      <vt:lpstr>Download .csv</vt:lpstr>
      <vt:lpstr>Sponsorship report .csv</vt:lpstr>
      <vt:lpstr>Power BI</vt:lpstr>
      <vt:lpstr>Demo</vt:lpstr>
      <vt:lpstr>What’s missing</vt:lpstr>
      <vt:lpstr>Getting Latest file</vt:lpstr>
      <vt:lpstr>Date format</vt:lpstr>
      <vt:lpstr>“Sync” will add a shortcut in Explorer</vt:lpstr>
      <vt:lpstr>PowerPoint Presentation</vt:lpstr>
      <vt:lpstr>Thank you</vt:lpstr>
      <vt:lpstr>PowerPoint Presentation</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166</cp:revision>
  <dcterms:created xsi:type="dcterms:W3CDTF">2022-10-14T10:53:55Z</dcterms:created>
  <dcterms:modified xsi:type="dcterms:W3CDTF">2022-11-27T12:50:04Z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