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147470451" r:id="rId5"/>
    <p:sldId id="2147470452" r:id="rId6"/>
    <p:sldId id="261" r:id="rId7"/>
    <p:sldId id="2147470453" r:id="rId8"/>
    <p:sldId id="2076138721" r:id="rId9"/>
    <p:sldId id="2076137375" r:id="rId10"/>
    <p:sldId id="2147470450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90" autoAdjust="0"/>
  </p:normalViewPr>
  <p:slideViewPr>
    <p:cSldViewPr snapToGrid="0">
      <p:cViewPr varScale="1">
        <p:scale>
          <a:sx n="127" d="100"/>
          <a:sy n="127" d="100"/>
        </p:scale>
        <p:origin x="5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DF50C-5B7C-48A6-B04B-E38C82E92515}" type="datetimeFigureOut">
              <a:rPr lang="en-IE" smtClean="0"/>
              <a:t>08/03/2022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69D36-2FB2-4F74-ADBD-A434E97E3F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80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Microsoft Defender is a unified enterprise </a:t>
            </a:r>
            <a:r>
              <a:rPr lang="en-IE" dirty="0" err="1"/>
              <a:t>Defense</a:t>
            </a:r>
            <a:r>
              <a:rPr lang="en-IE" dirty="0"/>
              <a:t> Suite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https://docs.microsoft.com/en-us/microsoft-365/security/defender/microsoft-365-defender?view=o365-worldwide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Defender for Cloud Apps – Formerly Cloud App Security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69D36-2FB2-4F74-ADBD-A434E97E3FE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7611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 Lot!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69D36-2FB2-4F74-ADBD-A434E97E3FE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883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Microsoft Sentinel is a cloud-native SIEM tool; Microsoft 365 Defender provides XDR capabilities for end-user environments (email, documents, identity, apps, and endpoint); </a:t>
            </a:r>
            <a:endParaRPr lang="ru-R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IE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and Microsoft Defender for Cloud provides XDR capabilities for infrastructure and multi-cloud platforms including virtual machines, databases, containers, and IoT.</a:t>
            </a:r>
            <a:endParaRPr lang="ru-R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ru-R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ru-R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IE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https://www.microsoft.com/en-ie/security/business/threat-protection</a:t>
            </a:r>
            <a:endParaRPr lang="ru-R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369D36-2FB2-4F74-ADBD-A434E97E3FE7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4649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882" b="0" i="0" u="none" strike="noStrike" kern="1200">
                <a:solidFill>
                  <a:schemeClr val="tx1"/>
                </a:solidFill>
                <a:effectLst/>
                <a:latin typeface="Segoe UI" panose="020B0502040204020203" pitchFamily="34" charset="0"/>
                <a:ea typeface="+mn-ea"/>
                <a:cs typeface="+mn-cs"/>
              </a:rPr>
              <a:t>​</a:t>
            </a:r>
          </a:p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3/8/2022 10:40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64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Cloud-native Security platform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427A7F7-BB1E-479D-AFAA-B52F4D0C99F2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3/8/2022 10:41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877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3/8/2022 10:41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24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2F98-06E5-421A-B187-1FE156A6E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7966B-CD15-45BB-AEC1-2C956947C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76DC-385B-4D69-8E1F-CF7024B4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ADE-1A03-4B7F-8B61-A6B280D32DEC}" type="datetimeFigureOut">
              <a:rPr lang="en-IE" smtClean="0"/>
              <a:t>08/03/2022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71A5C-F909-46A8-92C8-89D970906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72FD-8232-4FCC-BB2A-577B16DF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9613-05B0-45C5-827A-C77C29AD2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082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D0E6-5579-44C2-8D24-35EE201E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E457F-1AF9-4087-A1B0-4FC1CC1A4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E8BC-13DD-4A87-9587-59113E96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ADE-1A03-4B7F-8B61-A6B280D32DEC}" type="datetimeFigureOut">
              <a:rPr lang="en-IE" smtClean="0"/>
              <a:t>08/03/2022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BDE64-B8C9-43B0-B4CA-05826BFD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82E43-0DED-4F5A-B446-6D577E22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9613-05B0-45C5-827A-C77C29AD2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243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7C0DB-9D31-4E35-8948-16DD0AF32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908DAA-C75F-4246-AFA3-170276ACF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28354-AD11-4752-8DD7-D83C9219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ADE-1A03-4B7F-8B61-A6B280D32DEC}" type="datetimeFigureOut">
              <a:rPr lang="en-IE" smtClean="0"/>
              <a:t>08/03/2022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9784-C18E-4CF0-AD6F-9D06A09B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6A85A-D2D3-4EA9-BA24-7D64200BF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9613-05B0-45C5-827A-C77C29AD2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3314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0959248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F6BE-6E2F-468B-BECC-47E32186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02E1B-65DC-45D9-AD8D-5B884B37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1E0AB-28C5-4CB2-8CB4-CB168526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ADE-1A03-4B7F-8B61-A6B280D32DEC}" type="datetimeFigureOut">
              <a:rPr lang="en-IE" smtClean="0"/>
              <a:t>08/03/2022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8F76A-A84D-430E-8E57-268BEE6A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A4C06-20D9-4638-8D72-A170D6C0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9613-05B0-45C5-827A-C77C29AD2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7734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411B-0B44-4510-95DC-2B9304D67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37AEC-E048-464D-8F98-CEC8BD2D8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B31E-B3B1-47C8-AF1D-D4A952F9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ADE-1A03-4B7F-8B61-A6B280D32DEC}" type="datetimeFigureOut">
              <a:rPr lang="en-IE" smtClean="0"/>
              <a:t>08/03/2022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979F6-68DE-4ED3-BEAA-903EB2D8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C8B63-5D3D-4CB5-BD3D-2B6CA52D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9613-05B0-45C5-827A-C77C29AD2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7447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912D-D0B7-48C3-937A-E61DD6A4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40801-F27B-4DC2-9407-92A4BD501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3E569-5388-4F6C-9222-2577F5134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CD71B-5789-4665-8B7D-07D4265D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ADE-1A03-4B7F-8B61-A6B280D32DEC}" type="datetimeFigureOut">
              <a:rPr lang="en-IE" smtClean="0"/>
              <a:t>08/03/2022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09715-851D-4008-A180-EFAD56B2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BDEA9-BBDE-4BBF-BD21-1D3B64F4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9613-05B0-45C5-827A-C77C29AD2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244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CA07-9AC5-48DC-80AC-993E0874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8CAFF-D85E-44F5-83C3-F95FDB281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DC4D5-B7D5-4225-B98D-FBD03AD41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6FD9E-25B6-496E-BF74-01F986676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22E19-3C56-4529-9BDB-BCC917EB2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65D8D-07A6-417B-8028-E7CEB1CC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ADE-1A03-4B7F-8B61-A6B280D32DEC}" type="datetimeFigureOut">
              <a:rPr lang="en-IE" smtClean="0"/>
              <a:t>08/03/2022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D17967-8C9A-49DA-857B-DE1DCD141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3C218-4F88-430A-9676-3D54A987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9613-05B0-45C5-827A-C77C29AD2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117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D3D2E-5CAF-44AF-8190-905DD8DC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9FC49-3494-45B4-9D5C-62F7A03A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ADE-1A03-4B7F-8B61-A6B280D32DEC}" type="datetimeFigureOut">
              <a:rPr lang="en-IE" smtClean="0"/>
              <a:t>08/03/2022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0A7E8-DBAF-46A4-A9D2-1E1B118F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C61A1-3764-426E-9FF6-4CD5EE62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9613-05B0-45C5-827A-C77C29AD2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88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56CFBE-1998-4A05-B488-44AA353C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ADE-1A03-4B7F-8B61-A6B280D32DEC}" type="datetimeFigureOut">
              <a:rPr lang="en-IE" smtClean="0"/>
              <a:t>08/03/2022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69410-EFD2-4BAA-8C07-94BB3D6BC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B95FC-A47D-4B3E-B5F4-1450D4CD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9613-05B0-45C5-827A-C77C29AD2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790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9126-7E0A-407C-A763-F5A2C7AA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24345-2EFB-4775-805D-F9476A40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32962-927F-4547-93FC-CDB4D6BD4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E880B-5832-498D-8FD2-9314A183E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ADE-1A03-4B7F-8B61-A6B280D32DEC}" type="datetimeFigureOut">
              <a:rPr lang="en-IE" smtClean="0"/>
              <a:t>08/03/2022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55C13-8496-4197-A925-BCD7433D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06AAE-3231-4183-A331-1FF67B76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9613-05B0-45C5-827A-C77C29AD2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80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5ED79-51D7-4245-A532-4C3032ED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514B4-863B-40DF-9B4C-F035A8EDC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D9563-F931-4242-8614-9317AE186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D735B-69A8-453A-AA5D-F59663D7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02ADE-1A03-4B7F-8B61-A6B280D32DEC}" type="datetimeFigureOut">
              <a:rPr lang="en-IE" smtClean="0"/>
              <a:t>08/03/2022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79E5C-FEB7-4878-B737-89DECCDE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C2A12-755A-480F-B12D-81504D5B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89613-05B0-45C5-827A-C77C29AD2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00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59620-967A-41BB-AE18-880D0B1C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CEAA4-E17F-4B62-93AD-003AA798D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AD0A1-69D3-405C-8AAA-E00E29F62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02ADE-1A03-4B7F-8B61-A6B280D32DEC}" type="datetimeFigureOut">
              <a:rPr lang="en-IE" smtClean="0"/>
              <a:t>08/03/2022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B0BB7-F4FB-433F-9F92-377C39678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D5FDC-3382-4104-82AF-3AF2D6E59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89613-05B0-45C5-827A-C77C29AD2EF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129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26" Type="http://schemas.openxmlformats.org/officeDocument/2006/relationships/image" Target="../media/image32.sv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24" Type="http://schemas.openxmlformats.org/officeDocument/2006/relationships/image" Target="../media/image30.svg"/><Relationship Id="rId32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svg"/><Relationship Id="rId10" Type="http://schemas.openxmlformats.org/officeDocument/2006/relationships/image" Target="../media/image16.sv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Relationship Id="rId22" Type="http://schemas.openxmlformats.org/officeDocument/2006/relationships/image" Target="../media/image28.svg"/><Relationship Id="rId27" Type="http://schemas.openxmlformats.org/officeDocument/2006/relationships/image" Target="../media/image33.png"/><Relationship Id="rId30" Type="http://schemas.openxmlformats.org/officeDocument/2006/relationships/image" Target="../media/image36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microsoft-365/security/defender-endpoint/microsoft-defender-end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cloud-app-security/" TargetMode="External"/><Relationship Id="rId5" Type="http://schemas.openxmlformats.org/officeDocument/2006/relationships/hyperlink" Target="https://docs.microsoft.com/en-us/defender-for-identity/" TargetMode="External"/><Relationship Id="rId4" Type="http://schemas.openxmlformats.org/officeDocument/2006/relationships/hyperlink" Target="https://docs.microsoft.com/en-us/microsoft-365/security/office-365-security/overview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microsoft.com/homepa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defender-for-cloud/defender-for-key-vault-introduction" TargetMode="External"/><Relationship Id="rId13" Type="http://schemas.openxmlformats.org/officeDocument/2006/relationships/hyperlink" Target="https://docs.microsoft.com/en-us/azure/defender-for-iot/organizations/overview" TargetMode="External"/><Relationship Id="rId3" Type="http://schemas.openxmlformats.org/officeDocument/2006/relationships/hyperlink" Target="https://docs.microsoft.com/en-us/azure/defender-for-cloud/defender-for-servers-introduction" TargetMode="External"/><Relationship Id="rId7" Type="http://schemas.openxmlformats.org/officeDocument/2006/relationships/hyperlink" Target="https://docs.microsoft.com/en-us/azure/defender-for-cloud/defender-for-app-service-introduction" TargetMode="External"/><Relationship Id="rId12" Type="http://schemas.openxmlformats.org/officeDocument/2006/relationships/hyperlink" Target="https://docs.microsoft.com/en-us/azure/defender-for-cloud/concept-defender-for-cosmo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azure/defender-for-cloud/defender-for-containers-introduction" TargetMode="External"/><Relationship Id="rId11" Type="http://schemas.openxmlformats.org/officeDocument/2006/relationships/hyperlink" Target="https://docs.microsoft.com/en-us/azure/defender-for-cloud/defender-for-databases-introduction" TargetMode="External"/><Relationship Id="rId5" Type="http://schemas.openxmlformats.org/officeDocument/2006/relationships/hyperlink" Target="https://docs.microsoft.com/en-us/azure/defender-for-cloud/defender-for-sql-introduction" TargetMode="External"/><Relationship Id="rId10" Type="http://schemas.openxmlformats.org/officeDocument/2006/relationships/hyperlink" Target="https://docs.microsoft.com/en-us/azure/defender-for-cloud/defender-for-dns-introduction" TargetMode="External"/><Relationship Id="rId4" Type="http://schemas.openxmlformats.org/officeDocument/2006/relationships/hyperlink" Target="https://docs.microsoft.com/en-us/azure/defender-for-cloud/defender-for-storage-introduction" TargetMode="External"/><Relationship Id="rId9" Type="http://schemas.openxmlformats.org/officeDocument/2006/relationships/hyperlink" Target="https://docs.microsoft.com/en-us/azure/defender-for-cloud/defender-for-resource-manager-introducti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EC97-4E0F-4F99-9A2D-DC5CB1CB08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Microsoft Defender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14E2D-C400-4F56-ABD1-6CAF3D427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Quick overview</a:t>
            </a:r>
          </a:p>
        </p:txBody>
      </p:sp>
    </p:spTree>
    <p:extLst>
      <p:ext uri="{BB962C8B-B14F-4D97-AF65-F5344CB8AC3E}">
        <p14:creationId xmlns:p14="http://schemas.microsoft.com/office/powerpoint/2010/main" val="2584579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F0BC9B3-324D-4A2C-B279-C46905D4E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5959" y="2669930"/>
            <a:ext cx="385164" cy="38516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6DFEB87-20CC-4FBF-925B-40123562B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6515" y="2664021"/>
            <a:ext cx="396984" cy="396984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57596" y="621623"/>
            <a:ext cx="11303262" cy="402302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Threat protection for cloud and hybrid workloads </a:t>
            </a:r>
            <a:endParaRPr lang="en-US" sz="1961" spc="-29">
              <a:solidFill>
                <a:srgbClr val="0078D4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D96FD0-8D48-4535-A8F4-8E15BE740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7776" y="2059479"/>
            <a:ext cx="11303261" cy="40124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02" tIns="146243" rIns="182802" bIns="1462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1935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91EFF8F-DFAF-5649-90EC-86736630719F}"/>
              </a:ext>
            </a:extLst>
          </p:cNvPr>
          <p:cNvSpPr/>
          <p:nvPr/>
        </p:nvSpPr>
        <p:spPr>
          <a:xfrm>
            <a:off x="490514" y="1420179"/>
            <a:ext cx="4840571" cy="544832"/>
          </a:xfrm>
          <a:prstGeom prst="rect">
            <a:avLst/>
          </a:prstGeom>
        </p:spPr>
        <p:txBody>
          <a:bodyPr wrap="none" tIns="91401" bIns="179234" anchor="ctr">
            <a:spAutoFit/>
          </a:bodyPr>
          <a:lstStyle/>
          <a:p>
            <a:pPr algn="r" defTabSz="914049">
              <a:defRPr/>
            </a:pPr>
            <a:r>
              <a:rPr lang="en-US" sz="1765" i="1">
                <a:latin typeface="Segoe UI Semibold"/>
              </a:rPr>
              <a:t>Threat protection for common cloud resources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34EA50-8757-B54B-B8C1-DB9FB2CEE866}"/>
              </a:ext>
            </a:extLst>
          </p:cNvPr>
          <p:cNvSpPr/>
          <p:nvPr/>
        </p:nvSpPr>
        <p:spPr>
          <a:xfrm>
            <a:off x="807191" y="2154056"/>
            <a:ext cx="215633" cy="212089"/>
          </a:xfrm>
          <a:prstGeom prst="ellipse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0" tIns="1828022" rIns="0" bIns="0"/>
          <a:lstStyle/>
          <a:p>
            <a:pPr algn="ctr" defTabSz="913874"/>
            <a:r>
              <a:rPr lang="en-US" sz="980">
                <a:solidFill>
                  <a:srgbClr val="000000"/>
                </a:solidFill>
                <a:latin typeface="Segoe UI"/>
              </a:rPr>
              <a:t>Any </a:t>
            </a:r>
            <a:br>
              <a:rPr lang="en-US" sz="980">
                <a:solidFill>
                  <a:srgbClr val="000000"/>
                </a:solidFill>
                <a:latin typeface="Segoe UI"/>
              </a:rPr>
            </a:br>
            <a:r>
              <a:rPr lang="en-US" sz="980">
                <a:solidFill>
                  <a:srgbClr val="000000"/>
                </a:solidFill>
                <a:latin typeface="Segoe UI"/>
              </a:rPr>
              <a:t>Server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6E981D2-BCBF-E041-908B-2D05A8EF2B0C}"/>
              </a:ext>
            </a:extLst>
          </p:cNvPr>
          <p:cNvSpPr/>
          <p:nvPr/>
        </p:nvSpPr>
        <p:spPr>
          <a:xfrm>
            <a:off x="1531589" y="2154056"/>
            <a:ext cx="215633" cy="212089"/>
          </a:xfrm>
          <a:prstGeom prst="ellipse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0" tIns="1828022" rIns="0" bIns="0"/>
          <a:lstStyle/>
          <a:p>
            <a:pPr algn="ctr" defTabSz="913874"/>
            <a:r>
              <a:rPr lang="en-US" sz="980">
                <a:solidFill>
                  <a:srgbClr val="000000"/>
                </a:solidFill>
                <a:latin typeface="Segoe UI"/>
              </a:rPr>
              <a:t>Azure </a:t>
            </a:r>
            <a:br>
              <a:rPr lang="en-US" sz="980">
                <a:solidFill>
                  <a:srgbClr val="000000"/>
                </a:solidFill>
                <a:latin typeface="Segoe UI"/>
              </a:rPr>
            </a:br>
            <a:r>
              <a:rPr lang="en-US" sz="980">
                <a:solidFill>
                  <a:srgbClr val="000000"/>
                </a:solidFill>
                <a:latin typeface="Segoe UI"/>
              </a:rPr>
              <a:t>VMSS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CBEA127-5A59-2D4F-AD32-E2CD62D943B6}"/>
              </a:ext>
            </a:extLst>
          </p:cNvPr>
          <p:cNvSpPr/>
          <p:nvPr/>
        </p:nvSpPr>
        <p:spPr>
          <a:xfrm>
            <a:off x="2255986" y="2154056"/>
            <a:ext cx="215634" cy="212089"/>
          </a:xfrm>
          <a:prstGeom prst="ellipse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0" tIns="1828022" rIns="0" bIns="0"/>
          <a:lstStyle/>
          <a:p>
            <a:pPr algn="ctr" defTabSz="913874"/>
            <a:r>
              <a:rPr lang="en-US" sz="980">
                <a:solidFill>
                  <a:srgbClr val="000000"/>
                </a:solidFill>
                <a:latin typeface="Segoe UI"/>
              </a:rPr>
              <a:t>Blob</a:t>
            </a:r>
          </a:p>
          <a:p>
            <a:pPr algn="ctr" defTabSz="913874"/>
            <a:r>
              <a:rPr lang="en-US" sz="980">
                <a:solidFill>
                  <a:srgbClr val="000000"/>
                </a:solidFill>
                <a:latin typeface="Segoe UI"/>
              </a:rPr>
              <a:t>storage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C9C30D4-CB07-2B44-8029-77CB6A6F2F35}"/>
              </a:ext>
            </a:extLst>
          </p:cNvPr>
          <p:cNvSpPr/>
          <p:nvPr/>
        </p:nvSpPr>
        <p:spPr>
          <a:xfrm>
            <a:off x="2980385" y="2154056"/>
            <a:ext cx="215633" cy="212089"/>
          </a:xfrm>
          <a:prstGeom prst="ellipse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0" tIns="1828022" rIns="0" bIns="0"/>
          <a:lstStyle/>
          <a:p>
            <a:pPr algn="ctr" defTabSz="913874"/>
            <a:r>
              <a:rPr lang="en-US" sz="980">
                <a:solidFill>
                  <a:srgbClr val="000000"/>
                </a:solidFill>
                <a:latin typeface="Segoe UI"/>
              </a:rPr>
              <a:t>File</a:t>
            </a:r>
          </a:p>
          <a:p>
            <a:pPr algn="ctr" defTabSz="913874"/>
            <a:r>
              <a:rPr lang="en-US" sz="980">
                <a:solidFill>
                  <a:srgbClr val="000000"/>
                </a:solidFill>
                <a:latin typeface="Segoe UI"/>
              </a:rPr>
              <a:t>Storage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FC5A2DF-7351-4245-A06F-24BF8E8098AB}"/>
              </a:ext>
            </a:extLst>
          </p:cNvPr>
          <p:cNvSpPr/>
          <p:nvPr/>
        </p:nvSpPr>
        <p:spPr>
          <a:xfrm>
            <a:off x="3704781" y="2154056"/>
            <a:ext cx="215633" cy="212089"/>
          </a:xfrm>
          <a:prstGeom prst="ellipse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0" tIns="1828022" rIns="0" bIns="0"/>
          <a:lstStyle/>
          <a:p>
            <a:pPr algn="ctr" defTabSz="913874"/>
            <a:r>
              <a:rPr lang="en-US" sz="980">
                <a:solidFill>
                  <a:srgbClr val="000000"/>
                </a:solidFill>
                <a:latin typeface="Segoe UI"/>
              </a:rPr>
              <a:t>App</a:t>
            </a:r>
          </a:p>
          <a:p>
            <a:pPr algn="ctr" defTabSz="913874"/>
            <a:r>
              <a:rPr lang="en-US" sz="980">
                <a:solidFill>
                  <a:srgbClr val="000000"/>
                </a:solidFill>
                <a:latin typeface="Segoe UI"/>
              </a:rPr>
              <a:t>Services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7F4DED1-140F-C34E-9EE3-2BA948DF7532}"/>
              </a:ext>
            </a:extLst>
          </p:cNvPr>
          <p:cNvSpPr/>
          <p:nvPr/>
        </p:nvSpPr>
        <p:spPr>
          <a:xfrm>
            <a:off x="4429179" y="2154056"/>
            <a:ext cx="215634" cy="212089"/>
          </a:xfrm>
          <a:prstGeom prst="ellipse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0" tIns="1828022" rIns="0" bIns="0"/>
          <a:lstStyle/>
          <a:p>
            <a:pPr algn="ctr" defTabSz="913874"/>
            <a:r>
              <a:rPr lang="en-US" sz="980">
                <a:solidFill>
                  <a:srgbClr val="000000"/>
                </a:solidFill>
                <a:latin typeface="Segoe UI"/>
              </a:rPr>
              <a:t>Azure </a:t>
            </a:r>
          </a:p>
          <a:p>
            <a:pPr algn="ctr" defTabSz="913874"/>
            <a:r>
              <a:rPr lang="en-US" sz="980">
                <a:solidFill>
                  <a:srgbClr val="000000"/>
                </a:solidFill>
                <a:latin typeface="Segoe UI"/>
              </a:rPr>
              <a:t>SQL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3EF989D-7C93-124D-90FB-65B67AF5171A}"/>
              </a:ext>
            </a:extLst>
          </p:cNvPr>
          <p:cNvSpPr/>
          <p:nvPr/>
        </p:nvSpPr>
        <p:spPr>
          <a:xfrm>
            <a:off x="5170284" y="2152558"/>
            <a:ext cx="215081" cy="215081"/>
          </a:xfrm>
          <a:prstGeom prst="ellipse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0" tIns="1828022" rIns="0" bIns="0"/>
          <a:lstStyle/>
          <a:p>
            <a:pPr algn="ctr" defTabSz="913874"/>
            <a:r>
              <a:rPr lang="en-US" sz="980">
                <a:solidFill>
                  <a:srgbClr val="000000"/>
                </a:solidFill>
                <a:latin typeface="Segoe UI"/>
              </a:rPr>
              <a:t>Containers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6CA4C2F8-C12C-124B-B10C-F460FA82B854}"/>
              </a:ext>
            </a:extLst>
          </p:cNvPr>
          <p:cNvSpPr/>
          <p:nvPr/>
        </p:nvSpPr>
        <p:spPr>
          <a:xfrm>
            <a:off x="5865105" y="2152558"/>
            <a:ext cx="215081" cy="215081"/>
          </a:xfrm>
          <a:prstGeom prst="ellipse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0" tIns="1828022" rIns="0" bIns="0"/>
          <a:lstStyle/>
          <a:p>
            <a:pPr algn="ctr" defTabSz="913874"/>
            <a:r>
              <a:rPr lang="en-US" sz="980">
                <a:solidFill>
                  <a:srgbClr val="000000"/>
                </a:solidFill>
                <a:latin typeface="Segoe UI"/>
              </a:rPr>
              <a:t>MySQL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2D5495C-99B2-E34F-BA6F-3D42AC7FD9E7}"/>
              </a:ext>
            </a:extLst>
          </p:cNvPr>
          <p:cNvSpPr/>
          <p:nvPr/>
        </p:nvSpPr>
        <p:spPr>
          <a:xfrm>
            <a:off x="6593170" y="2152558"/>
            <a:ext cx="215081" cy="215081"/>
          </a:xfrm>
          <a:prstGeom prst="ellipse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0" tIns="1828022" rIns="0" bIns="0"/>
          <a:lstStyle/>
          <a:p>
            <a:pPr algn="ctr" defTabSz="913874"/>
            <a:r>
              <a:rPr lang="en-US" sz="980">
                <a:solidFill>
                  <a:srgbClr val="000000"/>
                </a:solidFill>
                <a:latin typeface="Segoe UI"/>
              </a:rPr>
              <a:t>Postgres</a:t>
            </a:r>
          </a:p>
          <a:p>
            <a:pPr algn="ctr" defTabSz="913874"/>
            <a:r>
              <a:rPr lang="en-US" sz="980">
                <a:solidFill>
                  <a:srgbClr val="000000"/>
                </a:solidFill>
                <a:latin typeface="Segoe UI"/>
              </a:rPr>
              <a:t>SQL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56EB0EC-5E4A-4427-80E4-2365CEC44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85276" y="2622458"/>
            <a:ext cx="396984" cy="39698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2E801F88-4BF9-4FF0-9A35-DFD7CB182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4557" y="2643695"/>
            <a:ext cx="369783" cy="369783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BD78BC6-C7FF-4859-9733-05ACAEC3C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349866" y="2643404"/>
            <a:ext cx="385164" cy="38516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AC0E7AD1-69A6-46EE-AC3F-EE1AC405C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171323" y="2649657"/>
            <a:ext cx="369783" cy="369783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432A7F0-4FCC-4CC7-ABF4-8A8B648F3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55729" y="2660248"/>
            <a:ext cx="359194" cy="359194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94B210F4-D5C0-4E46-AF6C-9D36F14B0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495013" y="2610601"/>
            <a:ext cx="388351" cy="388351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4A566A39-45AE-429F-80BD-65DAAFA2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74097" y="2611688"/>
            <a:ext cx="388351" cy="388351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E7FFB0D9-7C4B-446C-B52C-EC0733A36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223226" y="2603321"/>
            <a:ext cx="388350" cy="38835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98B520EE-ACB2-4862-BB09-CC959FEF465F}"/>
              </a:ext>
            </a:extLst>
          </p:cNvPr>
          <p:cNvSpPr/>
          <p:nvPr/>
        </p:nvSpPr>
        <p:spPr>
          <a:xfrm>
            <a:off x="7309860" y="2152558"/>
            <a:ext cx="215081" cy="215081"/>
          </a:xfrm>
          <a:prstGeom prst="ellipse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0" tIns="1828022" rIns="0" bIns="0"/>
          <a:lstStyle/>
          <a:p>
            <a:pPr algn="ctr" defTabSz="913874"/>
            <a:r>
              <a:rPr lang="en-US" sz="980">
                <a:solidFill>
                  <a:srgbClr val="000000"/>
                </a:solidFill>
                <a:latin typeface="Segoe UI"/>
              </a:rPr>
              <a:t>Maria</a:t>
            </a:r>
          </a:p>
          <a:p>
            <a:pPr algn="ctr" defTabSz="913874"/>
            <a:r>
              <a:rPr lang="en-US" sz="980">
                <a:solidFill>
                  <a:srgbClr val="000000"/>
                </a:solidFill>
                <a:latin typeface="Segoe UI"/>
              </a:rPr>
              <a:t>DB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00C49ED-9F2C-4035-AF56-793FC673A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901830" y="5448210"/>
            <a:ext cx="358847" cy="35884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CE4024A-A838-491B-BD15-875C0DA6C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2168669" y="5438643"/>
            <a:ext cx="370339" cy="37033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ABCA147-072B-46D9-8828-A227DA3BE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457796" y="5448209"/>
            <a:ext cx="351207" cy="351207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9D2427EE-DA09-4581-97B5-A4533E91A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91416" y="5404676"/>
            <a:ext cx="438275" cy="438275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F2526C5-7322-44E1-984E-386CB8A28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0128" y="4835659"/>
            <a:ext cx="11304857" cy="40129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32114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/>
                </a:solidFill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</a:t>
            </a:r>
            <a:endParaRPr lang="en-US" sz="1600" b="1">
              <a:solidFill>
                <a:schemeClr val="tx1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F452010-1DAC-4310-8334-2216D11DFC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99386" y="4930249"/>
            <a:ext cx="215665" cy="21211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0" tIns="1828282" rIns="0" bIns="0"/>
          <a:lstStyle/>
          <a:p>
            <a:pPr algn="ctr" defTabSz="914049"/>
            <a:r>
              <a:rPr lang="en-US" sz="980">
                <a:solidFill>
                  <a:schemeClr val="tx1"/>
                </a:solidFill>
                <a:latin typeface="Segoe UI"/>
              </a:rPr>
              <a:t>Azure Network </a:t>
            </a:r>
            <a:br>
              <a:rPr lang="en-US" sz="980">
                <a:solidFill>
                  <a:schemeClr val="tx1"/>
                </a:solidFill>
                <a:latin typeface="Segoe UI"/>
              </a:rPr>
            </a:br>
            <a:r>
              <a:rPr lang="en-US" sz="980">
                <a:solidFill>
                  <a:schemeClr val="tx1"/>
                </a:solidFill>
                <a:latin typeface="Segoe UI"/>
              </a:rPr>
              <a:t> Layer V1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8F300F7-88BF-4512-8D20-654D6E6780A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25567" y="4930249"/>
            <a:ext cx="215665" cy="21211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0" tIns="1828282" rIns="0" bIns="0"/>
          <a:lstStyle/>
          <a:p>
            <a:pPr algn="ctr" defTabSz="914049"/>
            <a:r>
              <a:rPr lang="en-US" sz="980">
                <a:solidFill>
                  <a:schemeClr val="tx1"/>
                </a:solidFill>
                <a:latin typeface="Segoe UI"/>
              </a:rPr>
              <a:t>Key </a:t>
            </a:r>
            <a:br>
              <a:rPr lang="en-US" sz="980">
                <a:solidFill>
                  <a:schemeClr val="tx1"/>
                </a:solidFill>
                <a:latin typeface="Segoe UI"/>
              </a:rPr>
            </a:br>
            <a:r>
              <a:rPr lang="en-US" sz="980">
                <a:solidFill>
                  <a:schemeClr val="tx1"/>
                </a:solidFill>
                <a:latin typeface="Segoe UI"/>
              </a:rPr>
              <a:t>Vault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4DA98A-2E63-40C5-B598-9DC5983D358D}"/>
              </a:ext>
            </a:extLst>
          </p:cNvPr>
          <p:cNvSpPr/>
          <p:nvPr/>
        </p:nvSpPr>
        <p:spPr>
          <a:xfrm>
            <a:off x="2246004" y="4930248"/>
            <a:ext cx="215664" cy="21211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0" tIns="1828282" rIns="0" bIns="0"/>
          <a:lstStyle/>
          <a:p>
            <a:pPr algn="ctr" defTabSz="914049"/>
            <a:r>
              <a:rPr lang="en-US" sz="980">
                <a:solidFill>
                  <a:schemeClr val="tx1"/>
                </a:solidFill>
                <a:latin typeface="Segoe UI"/>
              </a:rPr>
              <a:t>Azure </a:t>
            </a:r>
            <a:br>
              <a:rPr lang="en-US" sz="980">
                <a:solidFill>
                  <a:schemeClr val="tx1"/>
                </a:solidFill>
                <a:latin typeface="Segoe UI"/>
              </a:rPr>
            </a:br>
            <a:r>
              <a:rPr lang="en-US" sz="980">
                <a:solidFill>
                  <a:schemeClr val="tx1"/>
                </a:solidFill>
                <a:latin typeface="Segoe UI"/>
              </a:rPr>
              <a:t>management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306882B-2684-4235-B1EB-706840899DE0}"/>
              </a:ext>
            </a:extLst>
          </p:cNvPr>
          <p:cNvSpPr/>
          <p:nvPr/>
        </p:nvSpPr>
        <p:spPr>
          <a:xfrm>
            <a:off x="2973421" y="4930252"/>
            <a:ext cx="215664" cy="21211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0" tIns="1828282" rIns="0" bIns="0"/>
          <a:lstStyle/>
          <a:p>
            <a:pPr algn="ctr" defTabSz="914049"/>
            <a:r>
              <a:rPr lang="en-US" sz="980">
                <a:solidFill>
                  <a:schemeClr val="tx1"/>
                </a:solidFill>
                <a:latin typeface="Segoe UI"/>
              </a:rPr>
              <a:t>Azure </a:t>
            </a:r>
            <a:br>
              <a:rPr lang="en-US" sz="980">
                <a:solidFill>
                  <a:schemeClr val="tx1"/>
                </a:solidFill>
                <a:latin typeface="Segoe UI"/>
              </a:rPr>
            </a:br>
            <a:r>
              <a:rPr lang="en-US" sz="980">
                <a:solidFill>
                  <a:schemeClr val="tx1"/>
                </a:solidFill>
                <a:latin typeface="Segoe UI"/>
              </a:rPr>
              <a:t>DNS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166112-6DE5-4CE6-B2A5-2598F6C84368}"/>
              </a:ext>
            </a:extLst>
          </p:cNvPr>
          <p:cNvSpPr/>
          <p:nvPr/>
        </p:nvSpPr>
        <p:spPr>
          <a:xfrm>
            <a:off x="457016" y="4304709"/>
            <a:ext cx="4252834" cy="544870"/>
          </a:xfrm>
          <a:prstGeom prst="rect">
            <a:avLst/>
          </a:prstGeom>
        </p:spPr>
        <p:txBody>
          <a:bodyPr wrap="none" tIns="91414" bIns="179259" anchor="ctr">
            <a:spAutoFit/>
          </a:bodyPr>
          <a:lstStyle/>
          <a:p>
            <a:pPr algn="r" defTabSz="914049">
              <a:defRPr/>
            </a:pPr>
            <a:r>
              <a:rPr lang="en-US" sz="1765" i="1">
                <a:latin typeface="Segoe UI Semibold"/>
              </a:rPr>
              <a:t>Threat protection for Azure service layer</a:t>
            </a:r>
          </a:p>
        </p:txBody>
      </p:sp>
      <p:pic>
        <p:nvPicPr>
          <p:cNvPr id="2" name="Graphic 8">
            <a:extLst>
              <a:ext uri="{FF2B5EF4-FFF2-40B4-BE49-F238E27FC236}">
                <a16:creationId xmlns:a16="http://schemas.microsoft.com/office/drawing/2014/main" id="{730DC1B1-5725-48C8-ABAE-4B2D84A6B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142" y="2602239"/>
            <a:ext cx="385463" cy="3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F2E72BD-D0E2-4396-B535-7FFF9B5D4588}"/>
              </a:ext>
            </a:extLst>
          </p:cNvPr>
          <p:cNvSpPr/>
          <p:nvPr/>
        </p:nvSpPr>
        <p:spPr>
          <a:xfrm>
            <a:off x="8023832" y="2152558"/>
            <a:ext cx="215081" cy="215081"/>
          </a:xfrm>
          <a:prstGeom prst="ellipse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0" tIns="1828022" rIns="0" bIns="0"/>
          <a:lstStyle/>
          <a:p>
            <a:pPr algn="ctr" defTabSz="913874"/>
            <a:r>
              <a:rPr lang="en-US" sz="980">
                <a:solidFill>
                  <a:srgbClr val="000000"/>
                </a:solidFill>
                <a:latin typeface="Segoe UI"/>
              </a:rPr>
              <a:t>AWS</a:t>
            </a:r>
          </a:p>
          <a:p>
            <a:pPr algn="ctr" defTabSz="913874"/>
            <a:r>
              <a:rPr lang="en-US" sz="980">
                <a:solidFill>
                  <a:srgbClr val="000000"/>
                </a:solidFill>
                <a:latin typeface="Segoe UI"/>
              </a:rPr>
              <a:t>S3</a:t>
            </a:r>
          </a:p>
        </p:txBody>
      </p:sp>
      <p:pic>
        <p:nvPicPr>
          <p:cNvPr id="4" name="Graphic 6">
            <a:extLst>
              <a:ext uri="{FF2B5EF4-FFF2-40B4-BE49-F238E27FC236}">
                <a16:creationId xmlns:a16="http://schemas.microsoft.com/office/drawing/2014/main" id="{116983F8-41B9-4DAF-A548-04AC8F493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171" y="2598077"/>
            <a:ext cx="385463" cy="38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3CF654E-9941-4CE5-91F9-384434AD1FB0}"/>
              </a:ext>
            </a:extLst>
          </p:cNvPr>
          <p:cNvSpPr/>
          <p:nvPr/>
        </p:nvSpPr>
        <p:spPr>
          <a:xfrm>
            <a:off x="8747362" y="2151064"/>
            <a:ext cx="215081" cy="215081"/>
          </a:xfrm>
          <a:prstGeom prst="ellipse">
            <a:avLst/>
          </a:prstGeom>
          <a:solidFill>
            <a:srgbClr val="0078D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wrap="none" lIns="0" tIns="1828022" rIns="0" bIns="0"/>
          <a:lstStyle/>
          <a:p>
            <a:pPr algn="ctr" defTabSz="913874"/>
            <a:r>
              <a:rPr lang="en-US" sz="980">
                <a:solidFill>
                  <a:srgbClr val="000000"/>
                </a:solidFill>
                <a:latin typeface="Segoe UI"/>
              </a:rPr>
              <a:t>Amazon</a:t>
            </a:r>
          </a:p>
          <a:p>
            <a:pPr algn="ctr" defTabSz="913874"/>
            <a:r>
              <a:rPr lang="en-US" sz="980">
                <a:solidFill>
                  <a:srgbClr val="000000"/>
                </a:solidFill>
                <a:latin typeface="Segoe UI"/>
              </a:rPr>
              <a:t>RDS</a:t>
            </a:r>
          </a:p>
        </p:txBody>
      </p:sp>
    </p:spTree>
    <p:extLst>
      <p:ext uri="{BB962C8B-B14F-4D97-AF65-F5344CB8AC3E}">
        <p14:creationId xmlns:p14="http://schemas.microsoft.com/office/powerpoint/2010/main" val="75632065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55DD-E80E-49CD-B65D-74355878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Acronyms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C32C-237C-4067-9283-07FD248B9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XDR – Extended Detection and Response</a:t>
            </a:r>
          </a:p>
          <a:p>
            <a:r>
              <a:rPr lang="en-IE" dirty="0"/>
              <a:t>SIEM – Security Information and Event Management</a:t>
            </a:r>
          </a:p>
          <a:p>
            <a:r>
              <a:rPr lang="en-IE" dirty="0"/>
              <a:t>CASB – Cloud Access Security Broker</a:t>
            </a:r>
          </a:p>
        </p:txBody>
      </p:sp>
    </p:spTree>
    <p:extLst>
      <p:ext uri="{BB962C8B-B14F-4D97-AF65-F5344CB8AC3E}">
        <p14:creationId xmlns:p14="http://schemas.microsoft.com/office/powerpoint/2010/main" val="51475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C1E4-4A56-4F43-9D51-8807C598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Question was asked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E6A00-53AD-4975-BAC4-A86D1CF05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800" b="0" i="0" u="none" strike="noStrike" baseline="0" dirty="0">
                <a:latin typeface="Calibri" panose="020F0502020204030204" pitchFamily="34" charset="0"/>
              </a:rPr>
              <a:t>Is Defender for Cloud same as Defender for Cloud Apps (previously Microsoft Cloud App Security)?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2051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7DCC-04E0-4E57-B31C-4DF514F4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C77F7-26DD-4A0F-802A-71069DBE0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Previously known as Azure Security </a:t>
            </a:r>
            <a:r>
              <a:rPr lang="en-IE" dirty="0" err="1"/>
              <a:t>Center</a:t>
            </a:r>
            <a:endParaRPr lang="en-IE" dirty="0"/>
          </a:p>
          <a:p>
            <a:r>
              <a:rPr lang="en-IE" dirty="0"/>
              <a:t>Centralized hub for all things security on the cloud</a:t>
            </a:r>
          </a:p>
        </p:txBody>
      </p:sp>
    </p:spTree>
    <p:extLst>
      <p:ext uri="{BB962C8B-B14F-4D97-AF65-F5344CB8AC3E}">
        <p14:creationId xmlns:p14="http://schemas.microsoft.com/office/powerpoint/2010/main" val="1708165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EB4B-FAB9-4BB1-ABC1-938CFA5D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Microsoft 365 Defender services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7077E7-1E9D-43F6-B500-010D91D223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798947"/>
              </p:ext>
            </p:extLst>
          </p:nvPr>
        </p:nvGraphicFramePr>
        <p:xfrm>
          <a:off x="964642" y="1858945"/>
          <a:ext cx="10389160" cy="4501662"/>
        </p:xfrm>
        <a:graphic>
          <a:graphicData uri="http://schemas.openxmlformats.org/drawingml/2006/table">
            <a:tbl>
              <a:tblPr/>
              <a:tblGrid>
                <a:gridCol w="2597290">
                  <a:extLst>
                    <a:ext uri="{9D8B030D-6E8A-4147-A177-3AD203B41FA5}">
                      <a16:colId xmlns:a16="http://schemas.microsoft.com/office/drawing/2014/main" val="1082822542"/>
                    </a:ext>
                  </a:extLst>
                </a:gridCol>
                <a:gridCol w="2597290">
                  <a:extLst>
                    <a:ext uri="{9D8B030D-6E8A-4147-A177-3AD203B41FA5}">
                      <a16:colId xmlns:a16="http://schemas.microsoft.com/office/drawing/2014/main" val="1201125459"/>
                    </a:ext>
                  </a:extLst>
                </a:gridCol>
                <a:gridCol w="2597290">
                  <a:extLst>
                    <a:ext uri="{9D8B030D-6E8A-4147-A177-3AD203B41FA5}">
                      <a16:colId xmlns:a16="http://schemas.microsoft.com/office/drawing/2014/main" val="2886786278"/>
                    </a:ext>
                  </a:extLst>
                </a:gridCol>
                <a:gridCol w="2597290">
                  <a:extLst>
                    <a:ext uri="{9D8B030D-6E8A-4147-A177-3AD203B41FA5}">
                      <a16:colId xmlns:a16="http://schemas.microsoft.com/office/drawing/2014/main" val="3131823317"/>
                    </a:ext>
                  </a:extLst>
                </a:gridCol>
              </a:tblGrid>
              <a:tr h="4501662">
                <a:tc>
                  <a:txBody>
                    <a:bodyPr/>
                    <a:lstStyle/>
                    <a:p>
                      <a:pPr algn="l" fontAlgn="t"/>
                      <a:r>
                        <a:rPr lang="en-IE" b="1" u="none" strike="noStrike" dirty="0">
                          <a:effectLst/>
                          <a:hlinkClick r:id="rId3"/>
                        </a:rPr>
                        <a:t>Defender </a:t>
                      </a:r>
                      <a:r>
                        <a:rPr lang="en-IE" b="1" u="none" strike="noStrike" dirty="0">
                          <a:effectLst/>
                          <a:hlinkClick r:id="rId3"/>
                        </a:rPr>
                        <a:t>for Endpoint</a:t>
                      </a:r>
                      <a:endParaRPr lang="en-IE" b="1" u="none" strike="noStrike" dirty="0">
                        <a:effectLst/>
                      </a:endParaRPr>
                    </a:p>
                    <a:p>
                      <a:pPr algn="l" fontAlgn="t"/>
                      <a:endParaRPr lang="en-IE" b="1" u="none" strike="noStrike" dirty="0">
                        <a:effectLst/>
                      </a:endParaRPr>
                    </a:p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E" b="0" u="none" strike="noStrike" dirty="0">
                          <a:effectLst/>
                        </a:rPr>
                        <a:t>Servers</a:t>
                      </a:r>
                    </a:p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E" b="0" u="none" strike="noStrike" dirty="0">
                          <a:effectLst/>
                        </a:rPr>
                        <a:t>VMs </a:t>
                      </a:r>
                    </a:p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IE" b="0" u="none" strike="noStrike" dirty="0">
                          <a:effectLst/>
                        </a:rPr>
                        <a:t>Devices</a:t>
                      </a:r>
                    </a:p>
                    <a:p>
                      <a:pPr marL="285750" indent="-285750" algn="l" fontAlgn="t">
                        <a:buFont typeface="Arial" panose="020B0604020202020204" pitchFamily="34" charset="0"/>
                        <a:buChar char="•"/>
                      </a:pPr>
                      <a:endParaRPr lang="en-IE" b="0" u="none" strike="noStrike" dirty="0">
                        <a:effectLst/>
                      </a:endParaRPr>
                    </a:p>
                    <a:p>
                      <a:pPr algn="l" fontAlgn="t"/>
                      <a:endParaRPr lang="en-IE" b="0" u="none" strike="noStrike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n-NO" b="1" u="none" strike="noStrike" dirty="0">
                          <a:effectLst/>
                          <a:hlinkClick r:id="rId4"/>
                        </a:rPr>
                        <a:t>Defender for Office 365</a:t>
                      </a:r>
                      <a:endParaRPr lang="nn-NO" b="1" u="none" strike="noStrike" dirty="0">
                        <a:effectLst/>
                      </a:endParaRPr>
                    </a:p>
                    <a:p>
                      <a:pPr algn="l" fontAlgn="t"/>
                      <a:endParaRPr lang="nn-NO" b="0" u="none" strike="noStrike" dirty="0">
                        <a:effectLst/>
                      </a:endParaRPr>
                    </a:p>
                    <a:p>
                      <a:pPr algn="l" fontAlgn="t"/>
                      <a:r>
                        <a:rPr lang="nn-NO" b="0" u="none" strike="noStrike" dirty="0">
                          <a:effectLst/>
                        </a:rPr>
                        <a:t>Modern Workplace</a:t>
                      </a:r>
                      <a:endParaRPr lang="nn-NO" b="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E" b="1" u="none" strike="noStrike" dirty="0">
                          <a:effectLst/>
                          <a:hlinkClick r:id="rId5"/>
                        </a:rPr>
                        <a:t>Defender for Identity</a:t>
                      </a:r>
                      <a:endParaRPr lang="en-IE" b="1" u="none" strike="noStrike" dirty="0">
                        <a:effectLst/>
                      </a:endParaRPr>
                    </a:p>
                    <a:p>
                      <a:pPr algn="l" fontAlgn="t"/>
                      <a:endParaRPr lang="en-IE" b="0" u="none" strike="noStrike" dirty="0">
                        <a:effectLst/>
                      </a:endParaRPr>
                    </a:p>
                    <a:p>
                      <a:pPr algn="l" fontAlgn="t"/>
                      <a:r>
                        <a:rPr lang="en-IE" b="0" u="none" strike="noStrike" dirty="0">
                          <a:effectLst/>
                        </a:rPr>
                        <a:t>Active Directory on prem</a:t>
                      </a:r>
                    </a:p>
                    <a:p>
                      <a:pPr algn="l" fontAlgn="t"/>
                      <a:r>
                        <a:rPr lang="en-IE" b="0" u="none" strike="noStrike" dirty="0">
                          <a:effectLst/>
                        </a:rPr>
                        <a:t>Azure Active Directory</a:t>
                      </a:r>
                      <a:endParaRPr lang="en-IE" b="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n-NO" b="1" u="none" strike="noStrike" dirty="0">
                          <a:effectLst/>
                          <a:hlinkClick r:id="rId6"/>
                        </a:rPr>
                        <a:t>Defender for Cloud Apps</a:t>
                      </a:r>
                      <a:endParaRPr lang="nn-NO" b="1" u="none" strike="noStrike" dirty="0">
                        <a:effectLst/>
                      </a:endParaRPr>
                    </a:p>
                    <a:p>
                      <a:pPr algn="l" fontAlgn="t"/>
                      <a:endParaRPr lang="nn-NO" b="0" u="none" strike="noStrike" dirty="0">
                        <a:effectLst/>
                      </a:endParaRPr>
                    </a:p>
                    <a:p>
                      <a:pPr algn="l" fontAlgn="t"/>
                      <a:r>
                        <a:rPr lang="nn-NO" b="0" u="none" strike="noStrike" dirty="0">
                          <a:effectLst/>
                        </a:rPr>
                        <a:t>Cloud Access Security Broker (CASB)</a:t>
                      </a:r>
                      <a:endParaRPr lang="nn-NO" b="0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0958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A2A35A1-598C-4043-ACDC-0B2AECD39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7" y="19590"/>
            <a:ext cx="65" cy="4180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01568" rIns="0" bIns="380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3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AA589-0AA7-44AD-AE77-3D50AA7E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Microsoft 365 Defender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9AA11-5896-488A-8BDC-8EC794DE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>
                <a:hlinkClick r:id="rId2"/>
              </a:rPr>
              <a:t>https://security.microsoft.com/homepage</a:t>
            </a:r>
            <a:endParaRPr lang="ru-RU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6384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1665-9FD8-409E-9EEE-5D16DEB7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Defender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1ECD-2C9A-454A-ACF3-E2C674D70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3"/>
              </a:rPr>
              <a:t>Microsoft Defender for servers</a:t>
            </a:r>
            <a:endParaRPr lang="en-IE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4"/>
              </a:rPr>
              <a:t>Microsoft Defender for Storage</a:t>
            </a:r>
            <a:endParaRPr lang="en-IE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5"/>
              </a:rPr>
              <a:t>Microsoft Defender for SQL</a:t>
            </a:r>
            <a:endParaRPr lang="en-IE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6"/>
              </a:rPr>
              <a:t>Microsoft Defender for Containers</a:t>
            </a:r>
            <a:endParaRPr lang="en-IE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7"/>
              </a:rPr>
              <a:t>Microsoft Defender for App Service</a:t>
            </a:r>
            <a:endParaRPr lang="en-IE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8"/>
              </a:rPr>
              <a:t>Microsoft Defender for Key Vault</a:t>
            </a:r>
            <a:endParaRPr lang="en-IE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9"/>
              </a:rPr>
              <a:t>Microsoft Defender for Resource Manager</a:t>
            </a:r>
            <a:endParaRPr lang="en-IE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10"/>
              </a:rPr>
              <a:t>Microsoft Defender for DNS</a:t>
            </a:r>
            <a:endParaRPr lang="en-IE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11"/>
              </a:rPr>
              <a:t>Microsoft Defender for open-source relational databases</a:t>
            </a:r>
            <a:endParaRPr lang="en-IE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u="none" strike="noStrike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12"/>
              </a:rPr>
              <a:t>Microsoft Defender for Azure Cosmos DB (Preview)</a:t>
            </a:r>
            <a:endParaRPr lang="en-IE" b="0" i="0" u="none" strike="noStrike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E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  <a:hlinkClick r:id="rId13"/>
              </a:rPr>
              <a:t>Microsoft Defender for IoT</a:t>
            </a:r>
            <a:endParaRPr lang="en-IE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76056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C460-341B-4B3C-A832-5ABCA8D8C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2050" name="Picture 2" descr="A diagram showing how SIEM and XDR can help defend against modern attacks.">
            <a:extLst>
              <a:ext uri="{FF2B5EF4-FFF2-40B4-BE49-F238E27FC236}">
                <a16:creationId xmlns:a16="http://schemas.microsoft.com/office/drawing/2014/main" id="{CFBBD948-7BE1-4A8C-928B-1398F6192E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21" y="1055077"/>
            <a:ext cx="7023758" cy="549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475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E3749C0C-3D29-4383-9554-EC0143E8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7"/>
            <a:r>
              <a:rPr lang="en-US" spc="-49"/>
              <a:t>Microsoft Defender for Cloud overview</a:t>
            </a:r>
          </a:p>
        </p:txBody>
      </p:sp>
      <p:sp>
        <p:nvSpPr>
          <p:cNvPr id="75" name="Flowchart: Manual Input 74">
            <a:extLst>
              <a:ext uri="{FF2B5EF4-FFF2-40B4-BE49-F238E27FC236}">
                <a16:creationId xmlns:a16="http://schemas.microsoft.com/office/drawing/2014/main" id="{C3CB8581-E11D-46FC-BF3A-615BBD194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flipH="1">
            <a:off x="857" y="4813754"/>
            <a:ext cx="12190262" cy="2043760"/>
          </a:xfrm>
          <a:prstGeom prst="rect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293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383E77-32D3-4381-B1B9-ABB8686A493B}"/>
              </a:ext>
            </a:extLst>
          </p:cNvPr>
          <p:cNvSpPr/>
          <p:nvPr/>
        </p:nvSpPr>
        <p:spPr>
          <a:xfrm>
            <a:off x="443865" y="1874912"/>
            <a:ext cx="5527702" cy="3599618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txBody>
          <a:bodyPr wrap="none" lIns="91427" tIns="1165352" rIns="91427" bIns="274281" anchor="t">
            <a:noAutofit/>
          </a:bodyPr>
          <a:lstStyle/>
          <a:p>
            <a:pPr algn="ctr" defTabSz="932384">
              <a:defRPr/>
            </a:pPr>
            <a:r>
              <a:rPr lang="en-US" sz="1765" kern="0">
                <a:solidFill>
                  <a:srgbClr val="0078D4"/>
                </a:solidFill>
                <a:latin typeface="Segoe UI Semibold"/>
              </a:rPr>
              <a:t>Strengthen your cloud </a:t>
            </a:r>
            <a:br>
              <a:rPr lang="en-US" sz="1765" kern="0">
                <a:solidFill>
                  <a:srgbClr val="0078D4"/>
                </a:solidFill>
                <a:latin typeface="Segoe UI Semibold"/>
              </a:rPr>
            </a:br>
            <a:r>
              <a:rPr lang="en-US" sz="1765" kern="0">
                <a:solidFill>
                  <a:srgbClr val="0078D4"/>
                </a:solidFill>
                <a:latin typeface="Segoe UI Semibold"/>
              </a:rPr>
              <a:t>security posture</a:t>
            </a:r>
            <a:endParaRPr lang="en-US" sz="1765" kern="0">
              <a:solidFill>
                <a:srgbClr val="0078D4"/>
              </a:solidFill>
              <a:latin typeface="Segoe UI Semibold"/>
              <a:cs typeface="Segoe UI Semibold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47C7854-E28A-4B0E-81F9-273A8339A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59832" y="5856818"/>
            <a:ext cx="618408" cy="618406"/>
            <a:chOff x="2951674" y="5933547"/>
            <a:chExt cx="671856" cy="67185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3AB94C9-5556-4744-8307-09E5B7FC4B3B}"/>
                </a:ext>
              </a:extLst>
            </p:cNvPr>
            <p:cNvSpPr/>
            <p:nvPr/>
          </p:nvSpPr>
          <p:spPr bwMode="auto">
            <a:xfrm>
              <a:off x="2951674" y="5933547"/>
              <a:ext cx="671856" cy="67185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190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1279979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ts val="600"/>
                </a:spcAft>
              </a:pPr>
              <a:endParaRPr lang="en-US" sz="1200" b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B93B99C-1BE4-DA41-92A1-16A989334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5614" y="6063823"/>
              <a:ext cx="394762" cy="355806"/>
            </a:xfrm>
            <a:prstGeom prst="rect">
              <a:avLst/>
            </a:prstGeom>
            <a:noFill/>
          </p:spPr>
        </p:pic>
      </p:grpSp>
      <p:pic>
        <p:nvPicPr>
          <p:cNvPr id="37" name="Graphic 36" descr="Mark of &quot;Monitor&quot;">
            <a:extLst>
              <a:ext uri="{FF2B5EF4-FFF2-40B4-BE49-F238E27FC236}">
                <a16:creationId xmlns:a16="http://schemas.microsoft.com/office/drawing/2014/main" id="{793D2192-38BE-4153-8260-73D1ACBF92AF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9832" y="1456876"/>
            <a:ext cx="815768" cy="81370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C42E84E-6C4A-A94A-A8F8-72CE317EBF6E}"/>
              </a:ext>
            </a:extLst>
          </p:cNvPr>
          <p:cNvSpPr/>
          <p:nvPr/>
        </p:nvSpPr>
        <p:spPr bwMode="auto">
          <a:xfrm>
            <a:off x="786301" y="3939862"/>
            <a:ext cx="1359613" cy="457135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t" anchorCtr="0"/>
          <a:lstStyle/>
          <a:p>
            <a:pPr marL="0" lvl="1" algn="ctr" defTabSz="931702">
              <a:spcBef>
                <a:spcPts val="600"/>
              </a:spcBef>
              <a:spcAft>
                <a:spcPts val="600"/>
              </a:spcAft>
              <a:buSzPct val="90000"/>
              <a:defRPr/>
            </a:pPr>
            <a:r>
              <a:rPr lang="en-US" sz="1400" kern="0">
                <a:solidFill>
                  <a:srgbClr val="000000"/>
                </a:solidFill>
                <a:latin typeface="Segoe UI Semibold"/>
                <a:cs typeface="Segoe UI" panose="020B0502040204020203" pitchFamily="34" charset="0"/>
              </a:rPr>
              <a:t>Secure </a:t>
            </a:r>
            <a:br>
              <a:rPr lang="en-US" sz="1400" kern="0">
                <a:solidFill>
                  <a:srgbClr val="000000"/>
                </a:solidFill>
                <a:latin typeface="Segoe UI Semibold"/>
                <a:cs typeface="Segoe UI" panose="020B0502040204020203" pitchFamily="34" charset="0"/>
              </a:rPr>
            </a:br>
            <a:r>
              <a:rPr lang="en-US" sz="1400" kern="0">
                <a:solidFill>
                  <a:srgbClr val="000000"/>
                </a:solidFill>
                <a:latin typeface="Segoe UI Semibold"/>
                <a:cs typeface="Segoe UI" panose="020B0502040204020203" pitchFamily="34" charset="0"/>
              </a:rPr>
              <a:t>score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E1C581-0A84-D042-93BC-F703A7239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36913" y="3939862"/>
            <a:ext cx="0" cy="457135"/>
          </a:xfrm>
          <a:prstGeom prst="line">
            <a:avLst/>
          </a:prstGeom>
          <a:noFill/>
          <a:ln w="12700" cap="rnd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33570A6-47F0-E045-96AA-8259A4D10EB1}"/>
              </a:ext>
            </a:extLst>
          </p:cNvPr>
          <p:cNvSpPr/>
          <p:nvPr/>
        </p:nvSpPr>
        <p:spPr bwMode="auto">
          <a:xfrm>
            <a:off x="2527911" y="3939862"/>
            <a:ext cx="1359613" cy="457135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t" anchorCtr="0"/>
          <a:lstStyle/>
          <a:p>
            <a:pPr marL="0" lvl="1" algn="ctr" defTabSz="931702">
              <a:spcBef>
                <a:spcPts val="600"/>
              </a:spcBef>
              <a:spcAft>
                <a:spcPts val="600"/>
              </a:spcAft>
              <a:buSzPct val="90000"/>
              <a:defRPr/>
            </a:pPr>
            <a:r>
              <a:rPr lang="en-US" sz="1400" kern="0">
                <a:solidFill>
                  <a:srgbClr val="000000"/>
                </a:solidFill>
                <a:latin typeface="Segoe UI Semibold"/>
                <a:cs typeface="Segoe UI" panose="020B0502040204020203" pitchFamily="34" charset="0"/>
              </a:rPr>
              <a:t>Policies and compliance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A2CF6C-5D02-BC47-9055-E09F4029C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78522" y="3939862"/>
            <a:ext cx="0" cy="457135"/>
          </a:xfrm>
          <a:prstGeom prst="line">
            <a:avLst/>
          </a:prstGeom>
          <a:noFill/>
          <a:ln w="12700" cap="rnd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AC7910D-6C44-3944-8E3C-0632B38018AA}"/>
              </a:ext>
            </a:extLst>
          </p:cNvPr>
          <p:cNvSpPr/>
          <p:nvPr/>
        </p:nvSpPr>
        <p:spPr bwMode="auto">
          <a:xfrm>
            <a:off x="4269519" y="3939862"/>
            <a:ext cx="1359613" cy="457135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ctr" anchorCtr="0"/>
          <a:lstStyle/>
          <a:p>
            <a:pPr marL="0" lvl="1" algn="ctr" defTabSz="931702">
              <a:spcBef>
                <a:spcPts val="600"/>
              </a:spcBef>
              <a:spcAft>
                <a:spcPts val="600"/>
              </a:spcAft>
              <a:buSzPct val="90000"/>
              <a:defRPr/>
            </a:pPr>
            <a:r>
              <a:rPr lang="en-US" sz="1400" kern="0">
                <a:solidFill>
                  <a:srgbClr val="000000"/>
                </a:solidFill>
                <a:latin typeface="Segoe UI Semibold"/>
                <a:cs typeface="Segoe UI" panose="020B0502040204020203" pitchFamily="34" charset="0"/>
              </a:rPr>
              <a:t>Automation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E364AE-EFC1-E547-BEFA-52CD5D8B53E2}"/>
              </a:ext>
            </a:extLst>
          </p:cNvPr>
          <p:cNvSpPr txBox="1"/>
          <p:nvPr/>
        </p:nvSpPr>
        <p:spPr>
          <a:xfrm>
            <a:off x="3697839" y="6043823"/>
            <a:ext cx="4796301" cy="2443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32384">
              <a:lnSpc>
                <a:spcPct val="90000"/>
              </a:lnSpc>
              <a:defRPr/>
            </a:pPr>
            <a:r>
              <a:rPr lang="en-US" sz="1765" kern="0">
                <a:solidFill>
                  <a:schemeClr val="bg2"/>
                </a:solidFill>
                <a:latin typeface="Segoe UI Semibold"/>
                <a:cs typeface="Segoe UI bold" panose="020B0802040204020203" pitchFamily="34" charset="0"/>
              </a:rPr>
              <a:t>Streamline security management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053DC6-C157-44F5-A830-47634BBA9E3D}"/>
              </a:ext>
            </a:extLst>
          </p:cNvPr>
          <p:cNvSpPr/>
          <p:nvPr/>
        </p:nvSpPr>
        <p:spPr>
          <a:xfrm>
            <a:off x="6244788" y="1874912"/>
            <a:ext cx="5527704" cy="3599618"/>
          </a:xfrm>
          <a:prstGeom prst="rect">
            <a:avLst/>
          </a:prstGeom>
          <a:solidFill>
            <a:schemeClr val="bg1"/>
          </a:solidFill>
          <a:ln w="25400">
            <a:noFill/>
          </a:ln>
          <a:effectLst>
            <a:outerShdw blurRad="190500" dist="38100" dir="2700000" algn="tl" rotWithShape="0">
              <a:prstClr val="black">
                <a:alpha val="30000"/>
              </a:prstClr>
            </a:outerShdw>
          </a:effectLst>
        </p:spPr>
        <p:txBody>
          <a:bodyPr wrap="none" lIns="91427" tIns="1165352" rIns="91427" bIns="274281" anchor="t">
            <a:noAutofit/>
          </a:bodyPr>
          <a:lstStyle/>
          <a:p>
            <a:pPr algn="ctr" defTabSz="932384">
              <a:defRPr/>
            </a:pPr>
            <a:r>
              <a:rPr lang="en-US" sz="1765" kern="0">
                <a:solidFill>
                  <a:srgbClr val="0078D4"/>
                </a:solidFill>
                <a:latin typeface="Segoe UI Semibold"/>
              </a:rPr>
              <a:t>Protect your multicloud </a:t>
            </a:r>
          </a:p>
          <a:p>
            <a:pPr algn="ctr" defTabSz="932384">
              <a:defRPr/>
            </a:pPr>
            <a:r>
              <a:rPr lang="en-US" sz="1765" kern="0">
                <a:solidFill>
                  <a:srgbClr val="0078D4"/>
                </a:solidFill>
                <a:latin typeface="Segoe UI Semibold"/>
              </a:rPr>
              <a:t>and hybrid workloads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CF7F37-A1D6-7540-9978-7A7ED930F8CC}"/>
              </a:ext>
            </a:extLst>
          </p:cNvPr>
          <p:cNvSpPr/>
          <p:nvPr/>
        </p:nvSpPr>
        <p:spPr>
          <a:xfrm>
            <a:off x="6244786" y="1874622"/>
            <a:ext cx="5527704" cy="8501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081" tIns="91427" bIns="91427" rtlCol="0" anchor="ctr"/>
          <a:lstStyle/>
          <a:p>
            <a:pPr defTabSz="914192"/>
            <a:r>
              <a:rPr lang="en-US" sz="1400">
                <a:solidFill>
                  <a:srgbClr val="FFFFFF"/>
                </a:solidFill>
                <a:latin typeface="Segoe UI Semibold"/>
              </a:rPr>
              <a:t>L</a:t>
            </a:r>
            <a:r>
              <a:rPr lang="en-IL" sz="1400">
                <a:solidFill>
                  <a:srgbClr val="FFFFFF"/>
                </a:solidFill>
                <a:latin typeface="Segoe UI Semibold"/>
              </a:rPr>
              <a:t>everaging </a:t>
            </a:r>
            <a:br>
              <a:rPr lang="en-US" sz="1400">
                <a:solidFill>
                  <a:srgbClr val="FFFFFF"/>
                </a:solidFill>
                <a:latin typeface="Segoe UI Semibold"/>
              </a:rPr>
            </a:br>
            <a:r>
              <a:rPr lang="en-IL" sz="1400">
                <a:solidFill>
                  <a:srgbClr val="FFFFFF"/>
                </a:solidFill>
                <a:latin typeface="Segoe UI Semibold"/>
              </a:rPr>
              <a:t>Azure Arc</a:t>
            </a:r>
          </a:p>
        </p:txBody>
      </p:sp>
      <p:pic>
        <p:nvPicPr>
          <p:cNvPr id="36" name="Picture 2" descr="Image result for azure defender">
            <a:extLst>
              <a:ext uri="{FF2B5EF4-FFF2-40B4-BE49-F238E27FC236}">
                <a16:creationId xmlns:a16="http://schemas.microsoft.com/office/drawing/2014/main" id="{CCBF169F-6226-40D0-B144-A5EDA2302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017" y="1466513"/>
            <a:ext cx="794978" cy="7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45B86BA6-A479-4D53-A18F-726E3BE647A8}"/>
              </a:ext>
            </a:extLst>
          </p:cNvPr>
          <p:cNvSpPr/>
          <p:nvPr/>
        </p:nvSpPr>
        <p:spPr bwMode="auto">
          <a:xfrm>
            <a:off x="6584935" y="3939862"/>
            <a:ext cx="1353171" cy="457135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ctr" anchorCtr="0"/>
          <a:lstStyle/>
          <a:p>
            <a:pPr marL="0" lvl="1" algn="ctr" defTabSz="931702">
              <a:spcBef>
                <a:spcPts val="600"/>
              </a:spcBef>
              <a:spcAft>
                <a:spcPts val="600"/>
              </a:spcAft>
              <a:buSzPct val="90000"/>
              <a:defRPr/>
            </a:pPr>
            <a:r>
              <a:rPr lang="en-US" sz="1400" kern="0">
                <a:solidFill>
                  <a:srgbClr val="000000"/>
                </a:solidFill>
                <a:latin typeface="Segoe UI Semibold"/>
                <a:cs typeface="Segoe UI" panose="020B0502040204020203" pitchFamily="34" charset="0"/>
              </a:rPr>
              <a:t>Servers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8CBCF99-F730-4FDA-A3CA-C9D62B822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35080" y="3939862"/>
            <a:ext cx="0" cy="457135"/>
          </a:xfrm>
          <a:prstGeom prst="line">
            <a:avLst/>
          </a:prstGeom>
          <a:noFill/>
          <a:ln w="12700" cap="rnd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D6F42DB7-DFC2-4BCB-86DD-93562739D687}"/>
              </a:ext>
            </a:extLst>
          </p:cNvPr>
          <p:cNvSpPr/>
          <p:nvPr/>
        </p:nvSpPr>
        <p:spPr bwMode="auto">
          <a:xfrm>
            <a:off x="8332055" y="3939862"/>
            <a:ext cx="1353171" cy="457135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t" anchorCtr="0"/>
          <a:lstStyle/>
          <a:p>
            <a:pPr marL="0" lvl="1" algn="ctr" defTabSz="931702">
              <a:spcBef>
                <a:spcPts val="600"/>
              </a:spcBef>
              <a:spcAft>
                <a:spcPts val="600"/>
              </a:spcAft>
              <a:buSzPct val="90000"/>
              <a:defRPr/>
            </a:pPr>
            <a:r>
              <a:rPr lang="en-US" sz="1400" kern="0">
                <a:solidFill>
                  <a:srgbClr val="000000"/>
                </a:solidFill>
                <a:latin typeface="Segoe UI Semibold"/>
                <a:cs typeface="Segoe UI" panose="020B0502040204020203" pitchFamily="34" charset="0"/>
              </a:rPr>
              <a:t>Cloud native</a:t>
            </a:r>
            <a:br>
              <a:rPr lang="en-US" sz="1400" kern="0">
                <a:solidFill>
                  <a:srgbClr val="000000"/>
                </a:solidFill>
                <a:latin typeface="Segoe UI Semibold"/>
                <a:cs typeface="Segoe UI" panose="020B0502040204020203" pitchFamily="34" charset="0"/>
              </a:rPr>
            </a:br>
            <a:r>
              <a:rPr lang="en-US" sz="1400" kern="0">
                <a:solidFill>
                  <a:srgbClr val="000000"/>
                </a:solidFill>
                <a:latin typeface="Segoe UI Semibold"/>
                <a:cs typeface="Segoe UI" panose="020B0502040204020203" pitchFamily="34" charset="0"/>
              </a:rPr>
              <a:t>workloads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5E0C6BF-0795-43D4-9C6E-CA7427FBF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882199" y="3939862"/>
            <a:ext cx="0" cy="457135"/>
          </a:xfrm>
          <a:prstGeom prst="line">
            <a:avLst/>
          </a:prstGeom>
          <a:noFill/>
          <a:ln w="12700" cap="rnd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AE14FCE-7C7B-4BB9-8938-AC3880B86F07}"/>
              </a:ext>
            </a:extLst>
          </p:cNvPr>
          <p:cNvSpPr/>
          <p:nvPr/>
        </p:nvSpPr>
        <p:spPr bwMode="auto">
          <a:xfrm>
            <a:off x="10079175" y="3939862"/>
            <a:ext cx="1353171" cy="457135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t" anchorCtr="0"/>
          <a:lstStyle/>
          <a:p>
            <a:pPr marL="0" lvl="1" algn="ctr" defTabSz="931702">
              <a:spcBef>
                <a:spcPts val="600"/>
              </a:spcBef>
              <a:spcAft>
                <a:spcPts val="600"/>
              </a:spcAft>
              <a:buSzPct val="90000"/>
              <a:defRPr/>
            </a:pPr>
            <a:r>
              <a:rPr lang="en-US" sz="1400" kern="0">
                <a:solidFill>
                  <a:srgbClr val="000000"/>
                </a:solidFill>
                <a:latin typeface="Segoe UI Semibold"/>
                <a:cs typeface="Segoe UI" panose="020B0502040204020203" pitchFamily="34" charset="0"/>
              </a:rPr>
              <a:t>Databases and storage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7B67150-9763-4807-A1E4-93F1CF8C76F4}"/>
              </a:ext>
            </a:extLst>
          </p:cNvPr>
          <p:cNvSpPr/>
          <p:nvPr/>
        </p:nvSpPr>
        <p:spPr bwMode="auto">
          <a:xfrm>
            <a:off x="7458520" y="4660934"/>
            <a:ext cx="1353121" cy="457135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t" anchorCtr="0"/>
          <a:lstStyle/>
          <a:p>
            <a:pPr marL="0" lvl="1" algn="ctr" defTabSz="931702">
              <a:spcBef>
                <a:spcPts val="600"/>
              </a:spcBef>
              <a:spcAft>
                <a:spcPts val="600"/>
              </a:spcAft>
              <a:buSzPct val="90000"/>
              <a:defRPr/>
            </a:pPr>
            <a:r>
              <a:rPr lang="en-US" sz="1400" kern="0">
                <a:latin typeface="Segoe UI Semibold"/>
                <a:cs typeface="Segoe UI" panose="020B0502040204020203" pitchFamily="34" charset="0"/>
              </a:rPr>
              <a:t>Azure service layers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771645-7362-4087-9A6B-65E54D1C7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008639" y="4660934"/>
            <a:ext cx="0" cy="457135"/>
          </a:xfrm>
          <a:prstGeom prst="line">
            <a:avLst/>
          </a:prstGeom>
          <a:noFill/>
          <a:ln w="12700" cap="rnd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1758532C-84B8-4C38-8A8E-F3811B8A5532}"/>
              </a:ext>
            </a:extLst>
          </p:cNvPr>
          <p:cNvSpPr/>
          <p:nvPr/>
        </p:nvSpPr>
        <p:spPr bwMode="auto">
          <a:xfrm>
            <a:off x="9205638" y="4660934"/>
            <a:ext cx="1353121" cy="457135"/>
          </a:xfrm>
          <a:prstGeom prst="rect">
            <a:avLst/>
          </a:prstGeom>
          <a:noFill/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0" tIns="0" rIns="0" bIns="0" anchor="t" anchorCtr="0"/>
          <a:lstStyle/>
          <a:p>
            <a:pPr marL="0" lvl="1" algn="ctr" defTabSz="931702">
              <a:spcBef>
                <a:spcPts val="600"/>
              </a:spcBef>
              <a:spcAft>
                <a:spcPts val="600"/>
              </a:spcAft>
              <a:buSzPct val="90000"/>
              <a:defRPr/>
            </a:pPr>
            <a:r>
              <a:rPr lang="en-US" sz="1400" kern="0">
                <a:solidFill>
                  <a:srgbClr val="000000"/>
                </a:solidFill>
                <a:latin typeface="Segoe UI Semibold"/>
                <a:cs typeface="Segoe UI" panose="020B0502040204020203" pitchFamily="34" charset="0"/>
              </a:rPr>
              <a:t>IoT </a:t>
            </a:r>
            <a:br>
              <a:rPr lang="en-US" sz="1400" kern="0">
                <a:solidFill>
                  <a:srgbClr val="000000"/>
                </a:solidFill>
                <a:latin typeface="Segoe UI Semibold"/>
                <a:cs typeface="Segoe UI" panose="020B0502040204020203" pitchFamily="34" charset="0"/>
              </a:rPr>
            </a:br>
            <a:r>
              <a:rPr lang="en-US" sz="1400" kern="0">
                <a:solidFill>
                  <a:srgbClr val="000000"/>
                </a:solidFill>
                <a:latin typeface="Segoe UI Semibold"/>
                <a:cs typeface="Segoe UI" panose="020B0502040204020203" pitchFamily="34" charset="0"/>
              </a:rPr>
              <a:t>devices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125C36-54C6-40DA-BA67-94FFED011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029220" y="2020555"/>
            <a:ext cx="545827" cy="545827"/>
            <a:chOff x="11011998" y="1999610"/>
            <a:chExt cx="706576" cy="70657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E7EC4D5-A7EB-4450-BC5A-5C4F1325B6C0}"/>
                </a:ext>
              </a:extLst>
            </p:cNvPr>
            <p:cNvSpPr/>
            <p:nvPr/>
          </p:nvSpPr>
          <p:spPr bwMode="auto">
            <a:xfrm>
              <a:off x="11011998" y="1999610"/>
              <a:ext cx="706576" cy="706576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>
              <a:outerShdw blurRad="190500" dist="38100" dir="2700000" algn="tl" rotWithShape="0">
                <a:prstClr val="black">
                  <a:alpha val="3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1279979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293" fontAlgn="base">
                <a:spcBef>
                  <a:spcPct val="0"/>
                </a:spcBef>
                <a:spcAft>
                  <a:spcPts val="600"/>
                </a:spcAft>
              </a:pPr>
              <a:endParaRPr lang="en-US" sz="1200" b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5CD7434-C0BF-482A-9597-03346962D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1133457" y="2121069"/>
              <a:ext cx="463658" cy="463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34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AB50667-EA6E-4F9F-A6C2-F02D39144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140280" y="487"/>
            <a:ext cx="4051721" cy="6857027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293" rtl="1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367"/>
            <a:r>
              <a:rPr lang="en-US" spc="-49"/>
              <a:t>The security dashboard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quarter" idx="4294967295"/>
          </p:nvPr>
        </p:nvSpPr>
        <p:spPr>
          <a:xfrm>
            <a:off x="423314" y="1752874"/>
            <a:ext cx="4693779" cy="3469852"/>
          </a:xfrm>
        </p:spPr>
        <p:txBody>
          <a:bodyPr vert="horz" lIns="91440" tIns="179285" rIns="91440" bIns="45720" rtlCol="0">
            <a:normAutofit/>
          </a:bodyPr>
          <a:lstStyle/>
          <a:p>
            <a:pPr marL="280121" indent="-280121">
              <a:spcBef>
                <a:spcPts val="0"/>
              </a:spcBef>
            </a:pPr>
            <a:r>
              <a:rPr lang="en-US" sz="1765"/>
              <a:t>Unified resource view</a:t>
            </a:r>
          </a:p>
          <a:p>
            <a:pPr marL="280121">
              <a:spcBef>
                <a:spcPts val="0"/>
              </a:spcBef>
              <a:spcAft>
                <a:spcPts val="1176"/>
              </a:spcAft>
            </a:pPr>
            <a:r>
              <a:rPr lang="en-US" sz="1765"/>
              <a:t>All your cloud resources in one place: </a:t>
            </a:r>
            <a:br>
              <a:rPr lang="en-US" sz="1765"/>
            </a:br>
            <a:r>
              <a:rPr lang="en-US" sz="1765"/>
              <a:t>Azure, AWS, on premises and other clouds</a:t>
            </a:r>
          </a:p>
          <a:p>
            <a:pPr marL="280121">
              <a:spcBef>
                <a:spcPts val="0"/>
              </a:spcBef>
            </a:pPr>
            <a:r>
              <a:rPr lang="en-US" sz="1765"/>
              <a:t>Focused views for security posture, compliance, and workload protection</a:t>
            </a:r>
          </a:p>
          <a:p>
            <a:pPr marL="280121" indent="-280121">
              <a:spcBef>
                <a:spcPts val="2353"/>
              </a:spcBef>
            </a:pPr>
            <a:r>
              <a:rPr lang="en-US" sz="1765"/>
              <a:t>Clear &amp; simple view</a:t>
            </a:r>
          </a:p>
          <a:p>
            <a:pPr marL="280121">
              <a:spcBef>
                <a:spcPts val="0"/>
              </a:spcBef>
            </a:pPr>
            <a:r>
              <a:rPr lang="en-US" sz="1765"/>
              <a:t>Identify all your security related stats </a:t>
            </a:r>
            <a:br>
              <a:rPr lang="en-US" sz="1765"/>
            </a:br>
            <a:r>
              <a:rPr lang="en-US" sz="1765"/>
              <a:t>at a glance </a:t>
            </a:r>
          </a:p>
          <a:p>
            <a:pPr marL="280121" indent="-280121">
              <a:spcBef>
                <a:spcPts val="2353"/>
              </a:spcBef>
              <a:spcAft>
                <a:spcPts val="600"/>
              </a:spcAft>
            </a:pPr>
            <a:r>
              <a:rPr lang="en-US" sz="1765"/>
              <a:t>Emphasis on visibility &amp; clear KPIs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BB768A-0376-E04B-895F-B9F8790D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262782" y="1812180"/>
            <a:ext cx="7220458" cy="3771579"/>
          </a:xfrm>
          <a:prstGeom prst="roundRect">
            <a:avLst>
              <a:gd name="adj" fmla="val 2801"/>
            </a:avLst>
          </a:prstGeom>
          <a:solidFill>
            <a:schemeClr val="bg1"/>
          </a:solidFill>
          <a:ln w="127000">
            <a:solidFill>
              <a:schemeClr val="bg1"/>
            </a:solidFill>
          </a:ln>
          <a:effectLst>
            <a:outerShdw blurRad="2540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32293" rtl="1" fontAlgn="base">
              <a:spcBef>
                <a:spcPct val="0"/>
              </a:spcBef>
              <a:spcAft>
                <a:spcPct val="0"/>
              </a:spcAft>
            </a:pPr>
            <a:endParaRPr lang="en-IL" sz="2000">
              <a:solidFill>
                <a:srgbClr val="FFFFFF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3" name="Picture 2" descr="Defender for Cloud security dashboard">
            <a:extLst>
              <a:ext uri="{FF2B5EF4-FFF2-40B4-BE49-F238E27FC236}">
                <a16:creationId xmlns:a16="http://schemas.microsoft.com/office/drawing/2014/main" id="{9F715A49-8846-4E21-A048-4976BD519A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9"/>
          <a:stretch/>
        </p:blipFill>
        <p:spPr>
          <a:xfrm>
            <a:off x="5351626" y="1904578"/>
            <a:ext cx="6820307" cy="37199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824986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528</Words>
  <Application>Microsoft Office PowerPoint</Application>
  <PresentationFormat>Widescreen</PresentationFormat>
  <Paragraphs>118</Paragraphs>
  <Slides>11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Segoe UI Semibold</vt:lpstr>
      <vt:lpstr>Office Theme</vt:lpstr>
      <vt:lpstr>Microsoft Defender</vt:lpstr>
      <vt:lpstr>Question was asked</vt:lpstr>
      <vt:lpstr>Overview</vt:lpstr>
      <vt:lpstr>Microsoft 365 Defender services</vt:lpstr>
      <vt:lpstr>Microsoft 365 Defender</vt:lpstr>
      <vt:lpstr>Defender Plans</vt:lpstr>
      <vt:lpstr>PowerPoint Presentation</vt:lpstr>
      <vt:lpstr>Microsoft Defender for Cloud overview</vt:lpstr>
      <vt:lpstr>The security dashboard</vt:lpstr>
      <vt:lpstr>Threat protection for cloud and hybrid workloads </vt:lpstr>
      <vt:lpstr>Acronyms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Defender</dc:title>
  <dc:creator>Peter Perov</dc:creator>
  <cp:lastModifiedBy>Peter Perov</cp:lastModifiedBy>
  <cp:revision>39</cp:revision>
  <dcterms:created xsi:type="dcterms:W3CDTF">2022-03-08T09:59:11Z</dcterms:created>
  <dcterms:modified xsi:type="dcterms:W3CDTF">2022-03-08T15:45:02Z</dcterms:modified>
</cp:coreProperties>
</file>