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2"/>
  </p:notesMasterIdLst>
  <p:handoutMasterIdLst>
    <p:handoutMasterId r:id="rId43"/>
  </p:handoutMasterIdLst>
  <p:sldIdLst>
    <p:sldId id="1661" r:id="rId5"/>
    <p:sldId id="2051" r:id="rId6"/>
    <p:sldId id="2054" r:id="rId7"/>
    <p:sldId id="2060" r:id="rId8"/>
    <p:sldId id="2065" r:id="rId9"/>
    <p:sldId id="2055" r:id="rId10"/>
    <p:sldId id="2057" r:id="rId11"/>
    <p:sldId id="2058" r:id="rId12"/>
    <p:sldId id="2064" r:id="rId13"/>
    <p:sldId id="2059" r:id="rId14"/>
    <p:sldId id="2061" r:id="rId15"/>
    <p:sldId id="2062" r:id="rId16"/>
    <p:sldId id="2056" r:id="rId17"/>
    <p:sldId id="2052" r:id="rId18"/>
    <p:sldId id="2053" r:id="rId19"/>
    <p:sldId id="1660" r:id="rId20"/>
    <p:sldId id="1670" r:id="rId21"/>
    <p:sldId id="1548" r:id="rId22"/>
    <p:sldId id="1635" r:id="rId23"/>
    <p:sldId id="1523" r:id="rId24"/>
    <p:sldId id="1716" r:id="rId25"/>
    <p:sldId id="1524" r:id="rId26"/>
    <p:sldId id="1906" r:id="rId27"/>
    <p:sldId id="1947" r:id="rId28"/>
    <p:sldId id="1946" r:id="rId29"/>
    <p:sldId id="2045" r:id="rId30"/>
    <p:sldId id="2046" r:id="rId31"/>
    <p:sldId id="1995" r:id="rId32"/>
    <p:sldId id="1994" r:id="rId33"/>
    <p:sldId id="2042" r:id="rId34"/>
    <p:sldId id="1941" r:id="rId35"/>
    <p:sldId id="1804" r:id="rId36"/>
    <p:sldId id="1527" r:id="rId37"/>
    <p:sldId id="1529" r:id="rId38"/>
    <p:sldId id="1530" r:id="rId39"/>
    <p:sldId id="1531" r:id="rId40"/>
    <p:sldId id="1532" r:id="rId4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661"/>
            <p14:sldId id="2051"/>
            <p14:sldId id="2054"/>
            <p14:sldId id="2060"/>
            <p14:sldId id="2065"/>
            <p14:sldId id="2055"/>
            <p14:sldId id="2057"/>
            <p14:sldId id="2058"/>
            <p14:sldId id="2064"/>
            <p14:sldId id="2059"/>
            <p14:sldId id="2061"/>
            <p14:sldId id="2062"/>
            <p14:sldId id="2056"/>
          </p14:sldIdLst>
        </p14:section>
        <p14:section name="Advanced Technical Tips" id="{C2204EC9-CF4E-4BCE-A19D-8EF7015C5371}">
          <p14:sldIdLst>
            <p14:sldId id="2052"/>
            <p14:sldId id="2053"/>
          </p14:sldIdLst>
        </p14:section>
        <p14:section name="Template" id="{A520D17B-7A79-4C62-9914-4DA56F6FEF96}">
          <p14:sldIdLst>
            <p14:sldId id="1660"/>
            <p14:sldId id="1670"/>
            <p14:sldId id="1548"/>
            <p14:sldId id="1635"/>
            <p14:sldId id="1523"/>
            <p14:sldId id="1716"/>
            <p14:sldId id="1524"/>
            <p14:sldId id="1906"/>
            <p14:sldId id="1947"/>
            <p14:sldId id="1946"/>
            <p14:sldId id="2045"/>
            <p14:sldId id="2046"/>
            <p14:sldId id="1995"/>
            <p14:sldId id="1994"/>
            <p14:sldId id="2042"/>
            <p14:sldId id="1941"/>
            <p14:sldId id="1804"/>
            <p14:sldId id="1527"/>
            <p14:sldId id="1529"/>
            <p14:sldId id="1530"/>
            <p14:sldId id="153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9BA"/>
    <a:srgbClr val="000000"/>
    <a:srgbClr val="FFFFFF"/>
    <a:srgbClr val="50E6FF"/>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67948" autoAdjust="0"/>
  </p:normalViewPr>
  <p:slideViewPr>
    <p:cSldViewPr snapToGrid="0">
      <p:cViewPr varScale="1">
        <p:scale>
          <a:sx n="98" d="100"/>
          <a:sy n="98" d="100"/>
        </p:scale>
        <p:origin x="-4" y="88"/>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11/23/2022 11:19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11/23/2022 11:15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11/23/2022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11/23/2022 11:15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11/23/2022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389542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11/23/2022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4705839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11/23/2022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5651985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11/23/2022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28</a:t>
            </a:fld>
            <a:endParaRPr lang="en-US" dirty="0"/>
          </a:p>
        </p:txBody>
      </p:sp>
    </p:spTree>
    <p:extLst>
      <p:ext uri="{BB962C8B-B14F-4D97-AF65-F5344CB8AC3E}">
        <p14:creationId xmlns:p14="http://schemas.microsoft.com/office/powerpoint/2010/main" val="103154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11/23/2022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383938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79D02-5D34-4786-9834-A1F44E52D535}" type="slidenum">
              <a:rPr lang="en-US" smtClean="0"/>
              <a:t>30</a:t>
            </a:fld>
            <a:endParaRPr lang="en-US" dirty="0"/>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11/23/2022 11:15 AM</a:t>
            </a:fld>
            <a:endParaRPr lang="en-US" dirty="0"/>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41036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11/23/2022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92903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11/23/2022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5619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11/23/2022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11:15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13124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11/23/2022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35</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11/23/2022 11:15 AM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11/23/2022 11:15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36</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11/23/2022 11:15 AM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37</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b="1" dirty="0"/>
              <a:t>Azure EA portal administration</a:t>
            </a:r>
          </a:p>
          <a:p>
            <a:r>
              <a:rPr lang="en-IE" dirty="0"/>
              <a:t>https://learn.microsoft.com/en-us/azure/cost-management-billing/manage/ea-portal-administration</a:t>
            </a:r>
          </a:p>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11:41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24348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11:34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989421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r>
              <a:rPr lang="en-US" b="0" i="0" dirty="0">
                <a:solidFill>
                  <a:srgbClr val="EEEEEE"/>
                </a:solidFill>
                <a:effectLst/>
                <a:latin typeface="YouTube Noto"/>
              </a:rPr>
            </a:br>
            <a:endParaRPr lang="en-US" b="0" i="0" dirty="0">
              <a:solidFill>
                <a:srgbClr val="EEEEEE"/>
              </a:solidFill>
              <a:effectLst/>
              <a:latin typeface="YouTube Not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effectLst/>
                <a:latin typeface="Roboto" panose="02000000000000000000" pitchFamily="2" charset="0"/>
              </a:rPr>
              <a:t>The best way to connect to a SharePoint Folder to speed up your Excel and Power BI data refresh</a:t>
            </a:r>
          </a:p>
          <a:p>
            <a:pPr algn="l" rtl="0"/>
            <a:r>
              <a:rPr lang="en-US" b="0" i="0" dirty="0">
                <a:solidFill>
                  <a:srgbClr val="EEEEEE"/>
                </a:solidFill>
                <a:effectLst/>
                <a:latin typeface="YouTube Noto"/>
              </a:rPr>
              <a:t>https://www.youtube.com/watch?v=-XE7HEZbQiY</a:t>
            </a:r>
          </a:p>
          <a:p>
            <a:pPr algn="l" rtl="0"/>
            <a:endParaRPr lang="en-US" b="0" i="0" dirty="0">
              <a:solidFill>
                <a:srgbClr val="EEEEEE"/>
              </a:solidFill>
              <a:effectLst/>
              <a:latin typeface="YouTube Noto"/>
            </a:endParaRPr>
          </a:p>
          <a:p>
            <a:pPr algn="l" rtl="0"/>
            <a:endParaRPr lang="en-US" b="0" i="0" dirty="0">
              <a:solidFill>
                <a:srgbClr val="EEEEEE"/>
              </a:solidFill>
              <a:effectLst/>
              <a:latin typeface="YouTube Noto"/>
            </a:endParaRPr>
          </a:p>
          <a:p>
            <a:pPr algn="l"/>
            <a:r>
              <a:rPr lang="en-US" b="0" i="0" dirty="0">
                <a:solidFill>
                  <a:srgbClr val="000000"/>
                </a:solidFill>
                <a:effectLst/>
                <a:latin typeface="var(--ytd-video-primary-info-renderer-title-font-family,inherit)"/>
              </a:rPr>
              <a:t>Power BI - Use relative references to avoid combine &amp; transform errors</a:t>
            </a:r>
          </a:p>
          <a:p>
            <a:r>
              <a:rPr lang="en-US" dirty="0"/>
              <a:t>https://www.youtube.com/watch?v=nscUeOL5m90</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11:15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76171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11/23/2022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11/23/2022 11:15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19</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11/23/2022 11:15 AM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hyperlink" Target="https://support.office.com/en-US/article/Make-your-PowerPoint-presentations-accessible-6f7772b2-2f33-4bd2-8ca7-dae3b2b3ef25" TargetMode="External"/><Relationship Id="rId5" Type="http://schemas.openxmlformats.org/officeDocument/2006/relationships/image" Target="../media/image17.png"/><Relationship Id="rId4" Type="http://schemas.openxmlformats.org/officeDocument/2006/relationships/hyperlink" Target="http://www.paciellogroup.com/resources/contrastAnalys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18.png"/><Relationship Id="rId7"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19.svg"/></Relationships>
</file>

<file path=ppt/slides/_rels/slide32.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hyperlink" Target="https://ea.azure.com/"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IE" dirty="0"/>
              <a:t>Analysing A</a:t>
            </a:r>
            <a:r>
              <a:rPr lang="en-US" dirty="0" err="1"/>
              <a:t>zure</a:t>
            </a:r>
            <a:r>
              <a:rPr lang="en-US" dirty="0"/>
              <a:t> Cost in </a:t>
            </a:r>
            <a:r>
              <a:rPr lang="en-US" dirty="0" err="1"/>
              <a:t>PowerBI</a:t>
            </a:r>
            <a:r>
              <a:rPr lang="en-US" dirty="0"/>
              <a:t> for Microsoft Sponsorship subscriptions</a:t>
            </a:r>
          </a:p>
        </p:txBody>
      </p:sp>
      <p:sp>
        <p:nvSpPr>
          <p:cNvPr id="5" name="Text Placeholder 4"/>
          <p:cNvSpPr>
            <a:spLocks noGrp="1"/>
          </p:cNvSpPr>
          <p:nvPr>
            <p:ph type="body" sz="quarter" idx="12"/>
          </p:nvPr>
        </p:nvSpPr>
        <p:spPr>
          <a:xfrm>
            <a:off x="584200" y="3962400"/>
            <a:ext cx="9144000" cy="338554"/>
          </a:xfrm>
        </p:spPr>
        <p:txBody>
          <a:bodyPr/>
          <a:lstStyle/>
          <a:p>
            <a:r>
              <a:rPr lang="en-US" dirty="0"/>
              <a:t>Peter Perov, CSA</a:t>
            </a:r>
          </a:p>
        </p:txBody>
      </p:sp>
    </p:spTree>
    <p:extLst>
      <p:ext uri="{BB962C8B-B14F-4D97-AF65-F5344CB8AC3E}">
        <p14:creationId xmlns:p14="http://schemas.microsoft.com/office/powerpoint/2010/main" val="1795078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0E1E-E890-2B19-F11A-21F1239C866E}"/>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57AA4781-9FC0-BF15-CA1C-8873F9BAF902}"/>
              </a:ext>
            </a:extLst>
          </p:cNvPr>
          <p:cNvSpPr>
            <a:spLocks noGrp="1"/>
          </p:cNvSpPr>
          <p:nvPr>
            <p:ph sz="quarter" idx="10"/>
          </p:nvPr>
        </p:nvSpPr>
        <p:spPr/>
        <p:txBody>
          <a:bodyPr/>
          <a:lstStyle/>
          <a:p>
            <a:endParaRPr lang="en-IE"/>
          </a:p>
        </p:txBody>
      </p:sp>
    </p:spTree>
    <p:extLst>
      <p:ext uri="{BB962C8B-B14F-4D97-AF65-F5344CB8AC3E}">
        <p14:creationId xmlns:p14="http://schemas.microsoft.com/office/powerpoint/2010/main" val="29339430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6378D-0B0F-B871-5D62-B91CE9C42308}"/>
              </a:ext>
            </a:extLst>
          </p:cNvPr>
          <p:cNvSpPr>
            <a:spLocks noGrp="1"/>
          </p:cNvSpPr>
          <p:nvPr>
            <p:ph type="title"/>
          </p:nvPr>
        </p:nvSpPr>
        <p:spPr/>
        <p:txBody>
          <a:bodyPr/>
          <a:lstStyle/>
          <a:p>
            <a:r>
              <a:rPr lang="en-IE" dirty="0"/>
              <a:t>Shared Folder</a:t>
            </a:r>
          </a:p>
        </p:txBody>
      </p:sp>
    </p:spTree>
    <p:extLst>
      <p:ext uri="{BB962C8B-B14F-4D97-AF65-F5344CB8AC3E}">
        <p14:creationId xmlns:p14="http://schemas.microsoft.com/office/powerpoint/2010/main" val="221667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2F3A-CB7A-4797-5207-9967BA38A93D}"/>
              </a:ext>
            </a:extLst>
          </p:cNvPr>
          <p:cNvSpPr>
            <a:spLocks noGrp="1"/>
          </p:cNvSpPr>
          <p:nvPr>
            <p:ph type="title"/>
          </p:nvPr>
        </p:nvSpPr>
        <p:spPr>
          <a:xfrm>
            <a:off x="445591" y="275617"/>
            <a:ext cx="11018520" cy="553998"/>
          </a:xfrm>
        </p:spPr>
        <p:txBody>
          <a:bodyPr/>
          <a:lstStyle/>
          <a:p>
            <a:r>
              <a:rPr lang="en-IE" dirty="0"/>
              <a:t>Sync will add a shortcut in Explorer</a:t>
            </a:r>
          </a:p>
        </p:txBody>
      </p:sp>
      <p:pic>
        <p:nvPicPr>
          <p:cNvPr id="9" name="Content Placeholder 8">
            <a:extLst>
              <a:ext uri="{FF2B5EF4-FFF2-40B4-BE49-F238E27FC236}">
                <a16:creationId xmlns:a16="http://schemas.microsoft.com/office/drawing/2014/main" id="{6B6D8089-1454-14D4-82D0-346BA05592D6}"/>
              </a:ext>
            </a:extLst>
          </p:cNvPr>
          <p:cNvPicPr>
            <a:picLocks noGrp="1" noChangeAspect="1"/>
          </p:cNvPicPr>
          <p:nvPr>
            <p:ph sz="quarter" idx="10"/>
          </p:nvPr>
        </p:nvPicPr>
        <p:blipFill>
          <a:blip r:embed="rId3"/>
          <a:stretch>
            <a:fillRect/>
          </a:stretch>
        </p:blipFill>
        <p:spPr>
          <a:xfrm>
            <a:off x="354591" y="1669108"/>
            <a:ext cx="7135707" cy="3844038"/>
          </a:xfrm>
          <a:ln>
            <a:noFill/>
          </a:ln>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FD29C37B-E85B-1DED-BB81-DC0E6CE0AFD6}"/>
              </a:ext>
            </a:extLst>
          </p:cNvPr>
          <p:cNvPicPr>
            <a:picLocks noChangeAspect="1"/>
          </p:cNvPicPr>
          <p:nvPr/>
        </p:nvPicPr>
        <p:blipFill>
          <a:blip r:embed="rId4"/>
          <a:stretch>
            <a:fillRect/>
          </a:stretch>
        </p:blipFill>
        <p:spPr>
          <a:xfrm>
            <a:off x="8714420" y="1972902"/>
            <a:ext cx="3242949" cy="3236450"/>
          </a:xfrm>
          <a:prstGeom prst="rect">
            <a:avLst/>
          </a:prstGeom>
          <a:ln>
            <a:noFill/>
          </a:ln>
          <a:effectLst>
            <a:outerShdw blurRad="50800" dist="38100" dir="2700000" algn="tl" rotWithShape="0">
              <a:prstClr val="black">
                <a:alpha val="40000"/>
              </a:prstClr>
            </a:outerShdw>
          </a:effectLst>
        </p:spPr>
      </p:pic>
      <p:sp>
        <p:nvSpPr>
          <p:cNvPr id="17" name="Arrow: Striped Right 16">
            <a:extLst>
              <a:ext uri="{FF2B5EF4-FFF2-40B4-BE49-F238E27FC236}">
                <a16:creationId xmlns:a16="http://schemas.microsoft.com/office/drawing/2014/main" id="{01CBB545-B86F-B003-B73D-E65D200B5A56}"/>
              </a:ext>
            </a:extLst>
          </p:cNvPr>
          <p:cNvSpPr/>
          <p:nvPr/>
        </p:nvSpPr>
        <p:spPr bwMode="auto">
          <a:xfrm>
            <a:off x="7613155" y="3302120"/>
            <a:ext cx="978408" cy="484632"/>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71302032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59E6-05AF-D13F-17E9-90662AF4073B}"/>
              </a:ext>
            </a:extLst>
          </p:cNvPr>
          <p:cNvSpPr>
            <a:spLocks noGrp="1"/>
          </p:cNvSpPr>
          <p:nvPr>
            <p:ph type="title"/>
          </p:nvPr>
        </p:nvSpPr>
        <p:spPr/>
        <p:txBody>
          <a:bodyPr/>
          <a:lstStyle/>
          <a:p>
            <a:endParaRPr lang="en-IE"/>
          </a:p>
        </p:txBody>
      </p:sp>
      <p:sp>
        <p:nvSpPr>
          <p:cNvPr id="3" name="Picture Placeholder 2">
            <a:extLst>
              <a:ext uri="{FF2B5EF4-FFF2-40B4-BE49-F238E27FC236}">
                <a16:creationId xmlns:a16="http://schemas.microsoft.com/office/drawing/2014/main" id="{BADE8256-D00A-1352-2490-FF0A3B47D6E2}"/>
              </a:ext>
            </a:extLst>
          </p:cNvPr>
          <p:cNvSpPr>
            <a:spLocks noGrp="1"/>
          </p:cNvSpPr>
          <p:nvPr>
            <p:ph type="pic" sz="quarter" idx="11"/>
          </p:nvPr>
        </p:nvSpPr>
        <p:spPr/>
      </p:sp>
    </p:spTree>
    <p:extLst>
      <p:ext uri="{BB962C8B-B14F-4D97-AF65-F5344CB8AC3E}">
        <p14:creationId xmlns:p14="http://schemas.microsoft.com/office/powerpoint/2010/main" val="8517440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2A8B8F-8492-0F68-6060-DD520FD70EFD}"/>
              </a:ext>
            </a:extLst>
          </p:cNvPr>
          <p:cNvSpPr>
            <a:spLocks noGrp="1"/>
          </p:cNvSpPr>
          <p:nvPr>
            <p:ph type="title"/>
          </p:nvPr>
        </p:nvSpPr>
        <p:spPr>
          <a:xfrm>
            <a:off x="584518" y="311963"/>
            <a:ext cx="11018520" cy="553998"/>
          </a:xfrm>
        </p:spPr>
        <p:txBody>
          <a:bodyPr/>
          <a:lstStyle/>
          <a:p>
            <a:r>
              <a:rPr lang="en-IE" dirty="0"/>
              <a:t>Getting Latest file</a:t>
            </a:r>
            <a:endParaRPr lang="en-US" dirty="0"/>
          </a:p>
        </p:txBody>
      </p:sp>
      <p:sp>
        <p:nvSpPr>
          <p:cNvPr id="5" name="Content Placeholder 4">
            <a:extLst>
              <a:ext uri="{FF2B5EF4-FFF2-40B4-BE49-F238E27FC236}">
                <a16:creationId xmlns:a16="http://schemas.microsoft.com/office/drawing/2014/main" id="{C17EB948-491F-19C6-E074-98324A042144}"/>
              </a:ext>
            </a:extLst>
          </p:cNvPr>
          <p:cNvSpPr>
            <a:spLocks noGrp="1"/>
          </p:cNvSpPr>
          <p:nvPr>
            <p:ph sz="quarter" idx="10"/>
          </p:nvPr>
        </p:nvSpPr>
        <p:spPr>
          <a:xfrm>
            <a:off x="584200" y="1012723"/>
            <a:ext cx="11018838" cy="4198072"/>
          </a:xfrm>
        </p:spPr>
        <p:txBody>
          <a:bodyPr/>
          <a:lstStyle/>
          <a:p>
            <a:r>
              <a:rPr lang="en-IE" dirty="0"/>
              <a:t>Given: list of files </a:t>
            </a:r>
            <a:r>
              <a:rPr lang="en-IE" dirty="0" err="1"/>
              <a:t>AzureUsage</a:t>
            </a:r>
            <a:r>
              <a:rPr lang="en-IE" dirty="0"/>
              <a:t> (x).csv pick the latest as a source</a:t>
            </a:r>
          </a:p>
          <a:p>
            <a:endParaRPr lang="en-IE" dirty="0"/>
          </a:p>
          <a:p>
            <a:r>
              <a:rPr lang="en-IE" dirty="0"/>
              <a:t>Solution: </a:t>
            </a:r>
          </a:p>
          <a:p>
            <a:pPr lvl="1"/>
            <a:r>
              <a:rPr lang="en-IE" dirty="0"/>
              <a:t>Get Data</a:t>
            </a:r>
          </a:p>
          <a:p>
            <a:pPr lvl="1"/>
            <a:r>
              <a:rPr lang="en-IE" dirty="0" err="1"/>
              <a:t>Sharepoint</a:t>
            </a:r>
            <a:r>
              <a:rPr lang="en-IE" dirty="0"/>
              <a:t> Folder </a:t>
            </a:r>
          </a:p>
          <a:p>
            <a:pPr lvl="1"/>
            <a:r>
              <a:rPr lang="en-IE" dirty="0"/>
              <a:t>Text filter -&gt; Starts With -&gt; </a:t>
            </a:r>
            <a:r>
              <a:rPr lang="en-IE" dirty="0" err="1"/>
              <a:t>AzureUsage</a:t>
            </a:r>
            <a:endParaRPr lang="en-IE" dirty="0"/>
          </a:p>
          <a:p>
            <a:pPr lvl="1"/>
            <a:r>
              <a:rPr lang="en-IE" dirty="0" err="1"/>
              <a:t>DateModified</a:t>
            </a:r>
            <a:r>
              <a:rPr lang="en-IE" dirty="0"/>
              <a:t> -&gt; Date/Time Filter -&gt; Is Latest</a:t>
            </a:r>
          </a:p>
          <a:p>
            <a:pPr lvl="1"/>
            <a:r>
              <a:rPr lang="en-IE" dirty="0"/>
              <a:t>Click on “Combine Files” button in the left column header</a:t>
            </a:r>
          </a:p>
          <a:p>
            <a:pPr lvl="1"/>
            <a:r>
              <a:rPr lang="en-IE" dirty="0"/>
              <a:t>Rename the Query</a:t>
            </a:r>
          </a:p>
          <a:p>
            <a:endParaRPr lang="en-US" dirty="0"/>
          </a:p>
        </p:txBody>
      </p:sp>
    </p:spTree>
    <p:extLst>
      <p:ext uri="{BB962C8B-B14F-4D97-AF65-F5344CB8AC3E}">
        <p14:creationId xmlns:p14="http://schemas.microsoft.com/office/powerpoint/2010/main" val="37443075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2B95-E0E6-1BC0-B4E9-EA12D43E00D4}"/>
              </a:ext>
            </a:extLst>
          </p:cNvPr>
          <p:cNvSpPr>
            <a:spLocks noGrp="1"/>
          </p:cNvSpPr>
          <p:nvPr>
            <p:ph type="title"/>
          </p:nvPr>
        </p:nvSpPr>
        <p:spPr/>
        <p:txBody>
          <a:bodyPr/>
          <a:lstStyle/>
          <a:p>
            <a:r>
              <a:rPr lang="en-IE" dirty="0"/>
              <a:t>Date format</a:t>
            </a:r>
            <a:endParaRPr lang="en-US" dirty="0"/>
          </a:p>
        </p:txBody>
      </p:sp>
      <p:sp>
        <p:nvSpPr>
          <p:cNvPr id="3" name="Content Placeholder 2">
            <a:extLst>
              <a:ext uri="{FF2B5EF4-FFF2-40B4-BE49-F238E27FC236}">
                <a16:creationId xmlns:a16="http://schemas.microsoft.com/office/drawing/2014/main" id="{A5906A48-2F56-16EB-CE68-417075FD366E}"/>
              </a:ext>
            </a:extLst>
          </p:cNvPr>
          <p:cNvSpPr>
            <a:spLocks noGrp="1"/>
          </p:cNvSpPr>
          <p:nvPr>
            <p:ph sz="quarter" idx="10"/>
          </p:nvPr>
        </p:nvSpPr>
        <p:spPr>
          <a:xfrm>
            <a:off x="584200" y="1435100"/>
            <a:ext cx="11018838" cy="3681008"/>
          </a:xfrm>
        </p:spPr>
        <p:txBody>
          <a:bodyPr/>
          <a:lstStyle/>
          <a:p>
            <a:r>
              <a:rPr lang="en-IE" dirty="0"/>
              <a:t>Challenge: </a:t>
            </a:r>
          </a:p>
          <a:p>
            <a:pPr lvl="1"/>
            <a:r>
              <a:rPr lang="en-IE" dirty="0"/>
              <a:t>Csv file uses MM/DD/YYYY date format whereas most of us using DD/MM/YYYY</a:t>
            </a:r>
          </a:p>
          <a:p>
            <a:pPr lvl="1"/>
            <a:endParaRPr lang="en-IE" dirty="0"/>
          </a:p>
          <a:p>
            <a:r>
              <a:rPr lang="en-IE" dirty="0"/>
              <a:t>Solution:</a:t>
            </a:r>
          </a:p>
          <a:p>
            <a:pPr lvl="1"/>
            <a:r>
              <a:rPr lang="en-IE" dirty="0"/>
              <a:t>Split the field by ‘/’ into DD MM and YYYY fields and recombine them to DD/MM/YYYY</a:t>
            </a:r>
            <a:endParaRPr lang="en-US" dirty="0"/>
          </a:p>
          <a:p>
            <a:pPr lvl="1"/>
            <a:endParaRPr lang="en-US" dirty="0"/>
          </a:p>
          <a:p>
            <a:r>
              <a:rPr lang="en-US" dirty="0" err="1"/>
              <a:t>PowerQuery</a:t>
            </a:r>
            <a:endParaRPr lang="en-US" dirty="0"/>
          </a:p>
          <a:p>
            <a:pPr lvl="1"/>
            <a:r>
              <a:rPr lang="en-US" dirty="0"/>
              <a:t>Transform </a:t>
            </a:r>
            <a:r>
              <a:rPr lang="en-US"/>
              <a:t>-&gt; Split by ‘/’</a:t>
            </a:r>
          </a:p>
          <a:p>
            <a:pPr lvl="1"/>
            <a:endParaRPr lang="en-IE"/>
          </a:p>
        </p:txBody>
      </p:sp>
    </p:spTree>
    <p:extLst>
      <p:ext uri="{BB962C8B-B14F-4D97-AF65-F5344CB8AC3E}">
        <p14:creationId xmlns:p14="http://schemas.microsoft.com/office/powerpoint/2010/main" val="4787512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395772235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 bulleted text</a:t>
            </a:r>
          </a:p>
        </p:txBody>
      </p:sp>
      <p:sp>
        <p:nvSpPr>
          <p:cNvPr id="6" name="Text Placeholder 5"/>
          <p:cNvSpPr>
            <a:spLocks noGrp="1"/>
          </p:cNvSpPr>
          <p:nvPr>
            <p:ph sz="quarter" idx="10"/>
          </p:nvPr>
        </p:nvSpPr>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17937069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sz="quarter" idx="10"/>
          </p:nvPr>
        </p:nvSpPr>
        <p:spPr>
          <a:xfrm>
            <a:off x="584200" y="1435100"/>
            <a:ext cx="5511800" cy="1095685"/>
          </a:xfrm>
        </p:spPr>
        <p:txBody>
          <a:bodyPr wrap="square">
            <a:spAutoFit/>
          </a:bodyPr>
          <a:lstStyle/>
          <a:p>
            <a:r>
              <a:rPr lang="en-US" dirty="0"/>
              <a:t>Main topic: Segoe UI, size 28pt</a:t>
            </a:r>
          </a:p>
          <a:p>
            <a:pPr lvl="1"/>
            <a:r>
              <a:rPr lang="en-US" dirty="0"/>
              <a:t>Segoe UI, size 20pt for second level</a:t>
            </a:r>
          </a:p>
          <a:p>
            <a:pPr lvl="2"/>
            <a:r>
              <a:rPr lang="en-US" sz="1600" dirty="0"/>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18898962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289858"/>
          </a:xfrm>
        </p:spPr>
        <p:txBody>
          <a:bodyPr/>
          <a:lstStyle/>
          <a:p>
            <a:r>
              <a:rPr lang="en-IE" dirty="0"/>
              <a:t>Introduction</a:t>
            </a:r>
          </a:p>
          <a:p>
            <a:r>
              <a:rPr lang="en-US" dirty="0"/>
              <a:t>Brief overview</a:t>
            </a:r>
          </a:p>
          <a:p>
            <a:r>
              <a:rPr lang="en-US" dirty="0"/>
              <a:t>Step by Step</a:t>
            </a:r>
          </a:p>
          <a:p>
            <a:r>
              <a:rPr lang="en-US" dirty="0" err="1"/>
              <a:t>QnA</a:t>
            </a:r>
            <a:endParaRPr lang="en-IE" dirty="0"/>
          </a:p>
        </p:txBody>
      </p:sp>
    </p:spTree>
    <p:extLst>
      <p:ext uri="{BB962C8B-B14F-4D97-AF65-F5344CB8AC3E}">
        <p14:creationId xmlns:p14="http://schemas.microsoft.com/office/powerpoint/2010/main" val="417856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588963"/>
            <a:ext cx="4158362" cy="2535236"/>
          </a:xfrm>
        </p:spPr>
        <p:txBody>
          <a:bodyPr/>
          <a:lstStyle/>
          <a:p>
            <a:r>
              <a:rPr lang="en-US" dirty="0"/>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a:xfrm>
            <a:off x="584200" y="3535540"/>
            <a:ext cx="4162425" cy="2733497"/>
          </a:xfrm>
        </p:spPr>
        <p:txBody>
          <a:bodyPr/>
          <a:lstStyle/>
          <a:p>
            <a:r>
              <a:rPr lang="en-US" dirty="0"/>
              <a:t>Smaller text</a:t>
            </a:r>
          </a:p>
        </p:txBody>
      </p:sp>
      <p:sp>
        <p:nvSpPr>
          <p:cNvPr id="6" name="Picture Placeholder 5" descr="This photo is a 'placeholder' only. Drag or drop your photo here, or click and tap the center to insert a photo.">
            <a:extLst>
              <a:ext uri="{FF2B5EF4-FFF2-40B4-BE49-F238E27FC236}">
                <a16:creationId xmlns:a16="http://schemas.microsoft.com/office/drawing/2014/main" id="{90EC379E-CA6F-458B-BB1A-FE53731504E9}"/>
              </a:ext>
            </a:extLst>
          </p:cNvPr>
          <p:cNvSpPr>
            <a:spLocks noGrp="1"/>
          </p:cNvSpPr>
          <p:nvPr>
            <p:ph type="pic" sz="quarter" idx="11"/>
          </p:nvPr>
        </p:nvSpPr>
        <p:spPr/>
      </p:sp>
    </p:spTree>
    <p:extLst>
      <p:ext uri="{BB962C8B-B14F-4D97-AF65-F5344CB8AC3E}">
        <p14:creationId xmlns:p14="http://schemas.microsoft.com/office/powerpoint/2010/main" val="149069502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Square photo layout </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EAE4E439-9990-4EB5-BA7C-DB1E71AEDCD9}"/>
              </a:ext>
            </a:extLst>
          </p:cNvPr>
          <p:cNvSpPr>
            <a:spLocks noGrp="1"/>
          </p:cNvSpPr>
          <p:nvPr>
            <p:ph type="pic" sz="quarter" idx="11"/>
          </p:nvPr>
        </p:nvSpPr>
        <p:spPr/>
      </p:sp>
    </p:spTree>
    <p:extLst>
      <p:ext uri="{BB962C8B-B14F-4D97-AF65-F5344CB8AC3E}">
        <p14:creationId xmlns:p14="http://schemas.microsoft.com/office/powerpoint/2010/main" val="181166597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457200"/>
            <a:ext cx="11018520" cy="553998"/>
          </a:xfrm>
        </p:spPr>
        <p:txBody>
          <a:bodyPr/>
          <a:lstStyle/>
          <a:p>
            <a:r>
              <a:rPr lang="en-US" dirty="0"/>
              <a:t>Side-by-side photo layout</a:t>
            </a:r>
          </a:p>
        </p:txBody>
      </p:sp>
      <p:sp>
        <p:nvSpPr>
          <p:cNvPr id="4" name="Text Placeholder 3">
            <a:extLst>
              <a:ext uri="{FF2B5EF4-FFF2-40B4-BE49-F238E27FC236}">
                <a16:creationId xmlns:a16="http://schemas.microsoft.com/office/drawing/2014/main" id="{DBFED5CB-0F60-480C-8DFA-C6BECBE03F8D}"/>
              </a:ext>
            </a:extLst>
          </p:cNvPr>
          <p:cNvSpPr>
            <a:spLocks noGrp="1"/>
          </p:cNvSpPr>
          <p:nvPr>
            <p:ph type="body" sz="quarter" idx="16"/>
          </p:nvPr>
        </p:nvSpPr>
        <p:spPr>
          <a:xfrm>
            <a:off x="584199" y="5689600"/>
            <a:ext cx="5367528" cy="307777"/>
          </a:xfrm>
        </p:spPr>
        <p:txBody>
          <a:bodyPr/>
          <a:lstStyle/>
          <a:p>
            <a:r>
              <a:rPr lang="en-US" dirty="0"/>
              <a:t>Text placeholder</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AE18F87B-97E7-4FBB-B0C7-4CEB990A7F1B}"/>
              </a:ext>
            </a:extLst>
          </p:cNvPr>
          <p:cNvSpPr>
            <a:spLocks noGrp="1"/>
          </p:cNvSpPr>
          <p:nvPr>
            <p:ph type="pic" sz="quarter" idx="13"/>
          </p:nvPr>
        </p:nvSpPr>
        <p:spPr/>
      </p:sp>
      <p:sp>
        <p:nvSpPr>
          <p:cNvPr id="6" name="Text Placeholder 5">
            <a:extLst>
              <a:ext uri="{FF2B5EF4-FFF2-40B4-BE49-F238E27FC236}">
                <a16:creationId xmlns:a16="http://schemas.microsoft.com/office/drawing/2014/main" id="{1B0E91F6-F618-4448-89FB-05078231BEA7}"/>
              </a:ext>
            </a:extLst>
          </p:cNvPr>
          <p:cNvSpPr>
            <a:spLocks noGrp="1"/>
          </p:cNvSpPr>
          <p:nvPr>
            <p:ph type="body" sz="quarter" idx="18"/>
          </p:nvPr>
        </p:nvSpPr>
        <p:spPr>
          <a:xfrm>
            <a:off x="6241860" y="5689600"/>
            <a:ext cx="5367528" cy="307777"/>
          </a:xfrm>
        </p:spPr>
        <p:txBody>
          <a:bodyPr/>
          <a:lstStyle/>
          <a:p>
            <a:r>
              <a:rPr lang="en-US" dirty="0"/>
              <a:t>Text placeholder</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E16DC59E-65F2-4652-B8B5-10F074366FB7}"/>
              </a:ext>
            </a:extLst>
          </p:cNvPr>
          <p:cNvSpPr>
            <a:spLocks noGrp="1"/>
          </p:cNvSpPr>
          <p:nvPr>
            <p:ph type="pic" sz="quarter" idx="15"/>
          </p:nvPr>
        </p:nvSpPr>
        <p:spPr/>
      </p:sp>
    </p:spTree>
    <p:extLst>
      <p:ext uri="{BB962C8B-B14F-4D97-AF65-F5344CB8AC3E}">
        <p14:creationId xmlns:p14="http://schemas.microsoft.com/office/powerpoint/2010/main" val="69646754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B51B6F-A6B6-4C5C-87D8-20DB1C857613}"/>
              </a:ext>
            </a:extLst>
          </p:cNvPr>
          <p:cNvSpPr>
            <a:spLocks noGrp="1"/>
          </p:cNvSpPr>
          <p:nvPr>
            <p:ph type="title"/>
          </p:nvPr>
        </p:nvSpPr>
        <p:spPr>
          <a:xfrm>
            <a:off x="588263" y="457200"/>
            <a:ext cx="11018520" cy="553998"/>
          </a:xfrm>
        </p:spPr>
        <p:txBody>
          <a:bodyPr/>
          <a:lstStyle/>
          <a:p>
            <a:r>
              <a:rPr lang="en-US" dirty="0"/>
              <a:t>Three photos layout</a:t>
            </a:r>
          </a:p>
        </p:txBody>
      </p:sp>
      <p:sp>
        <p:nvSpPr>
          <p:cNvPr id="11" name="Text Placeholder 10">
            <a:extLst>
              <a:ext uri="{FF2B5EF4-FFF2-40B4-BE49-F238E27FC236}">
                <a16:creationId xmlns:a16="http://schemas.microsoft.com/office/drawing/2014/main" id="{0CF24D87-8BE8-48F5-A782-AABCF1702CF5}"/>
              </a:ext>
            </a:extLst>
          </p:cNvPr>
          <p:cNvSpPr>
            <a:spLocks noGrp="1"/>
          </p:cNvSpPr>
          <p:nvPr>
            <p:ph type="body" sz="quarter" idx="16"/>
          </p:nvPr>
        </p:nvSpPr>
        <p:spPr>
          <a:xfrm>
            <a:off x="582613" y="5689600"/>
            <a:ext cx="3475037"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6B56B57A-5CF7-448F-BC81-137D7A82A0EC}"/>
              </a:ext>
            </a:extLst>
          </p:cNvPr>
          <p:cNvSpPr>
            <a:spLocks noGrp="1"/>
          </p:cNvSpPr>
          <p:nvPr>
            <p:ph type="pic" sz="quarter" idx="13"/>
          </p:nvPr>
        </p:nvSpPr>
        <p:spPr/>
      </p:sp>
      <p:sp>
        <p:nvSpPr>
          <p:cNvPr id="12" name="Text Placeholder 11">
            <a:extLst>
              <a:ext uri="{FF2B5EF4-FFF2-40B4-BE49-F238E27FC236}">
                <a16:creationId xmlns:a16="http://schemas.microsoft.com/office/drawing/2014/main" id="{42466CB0-8E3A-4B11-BE5B-DB09D902EB09}"/>
              </a:ext>
            </a:extLst>
          </p:cNvPr>
          <p:cNvSpPr>
            <a:spLocks noGrp="1"/>
          </p:cNvSpPr>
          <p:nvPr>
            <p:ph type="body" sz="quarter" idx="17"/>
          </p:nvPr>
        </p:nvSpPr>
        <p:spPr>
          <a:xfrm>
            <a:off x="4358640" y="5689600"/>
            <a:ext cx="3475037"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A078E6D4-B91A-431C-8C2F-A6FD9891FF29}"/>
              </a:ext>
            </a:extLst>
          </p:cNvPr>
          <p:cNvSpPr>
            <a:spLocks noGrp="1"/>
          </p:cNvSpPr>
          <p:nvPr>
            <p:ph type="pic" sz="quarter" idx="14"/>
          </p:nvPr>
        </p:nvSpPr>
        <p:spPr/>
      </p:sp>
      <p:sp>
        <p:nvSpPr>
          <p:cNvPr id="13" name="Text Placeholder 12">
            <a:extLst>
              <a:ext uri="{FF2B5EF4-FFF2-40B4-BE49-F238E27FC236}">
                <a16:creationId xmlns:a16="http://schemas.microsoft.com/office/drawing/2014/main" id="{062B81A3-15C0-4615-9103-E530FFE58E9B}"/>
              </a:ext>
            </a:extLst>
          </p:cNvPr>
          <p:cNvSpPr>
            <a:spLocks noGrp="1"/>
          </p:cNvSpPr>
          <p:nvPr>
            <p:ph type="body" sz="quarter" idx="18"/>
          </p:nvPr>
        </p:nvSpPr>
        <p:spPr>
          <a:xfrm>
            <a:off x="8134351" y="5689600"/>
            <a:ext cx="3475037"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C3281AC1-12FA-4321-9290-F3FD9C085409}"/>
              </a:ext>
            </a:extLst>
          </p:cNvPr>
          <p:cNvSpPr>
            <a:spLocks noGrp="1"/>
          </p:cNvSpPr>
          <p:nvPr>
            <p:ph type="pic" sz="quarter" idx="15"/>
          </p:nvPr>
        </p:nvSpPr>
        <p:spPr/>
      </p:sp>
    </p:spTree>
    <p:extLst>
      <p:ext uri="{BB962C8B-B14F-4D97-AF65-F5344CB8AC3E}">
        <p14:creationId xmlns:p14="http://schemas.microsoft.com/office/powerpoint/2010/main" val="396471302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E6FC63-1669-41F3-A9A6-39B6FB141690}"/>
              </a:ext>
            </a:extLst>
          </p:cNvPr>
          <p:cNvSpPr>
            <a:spLocks noGrp="1"/>
          </p:cNvSpPr>
          <p:nvPr>
            <p:ph type="title"/>
          </p:nvPr>
        </p:nvSpPr>
        <p:spPr>
          <a:xfrm>
            <a:off x="588263" y="457200"/>
            <a:ext cx="11018520" cy="553998"/>
          </a:xfrm>
        </p:spPr>
        <p:txBody>
          <a:bodyPr/>
          <a:lstStyle/>
          <a:p>
            <a:r>
              <a:rPr lang="en-US" dirty="0"/>
              <a:t>Four photos layout</a:t>
            </a:r>
          </a:p>
        </p:txBody>
      </p:sp>
      <p:sp>
        <p:nvSpPr>
          <p:cNvPr id="11" name="Text Placeholder 10">
            <a:extLst>
              <a:ext uri="{FF2B5EF4-FFF2-40B4-BE49-F238E27FC236}">
                <a16:creationId xmlns:a16="http://schemas.microsoft.com/office/drawing/2014/main" id="{A209D23C-50F2-48D6-BAA7-3B9D6572CD44}"/>
              </a:ext>
            </a:extLst>
          </p:cNvPr>
          <p:cNvSpPr>
            <a:spLocks noGrp="1"/>
          </p:cNvSpPr>
          <p:nvPr>
            <p:ph type="body" sz="quarter" idx="16"/>
          </p:nvPr>
        </p:nvSpPr>
        <p:spPr>
          <a:xfrm>
            <a:off x="582613" y="4753938"/>
            <a:ext cx="2532888"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CB9E5AC9-345E-4231-A0B1-CA5FC2605BC1}"/>
              </a:ext>
            </a:extLst>
          </p:cNvPr>
          <p:cNvSpPr>
            <a:spLocks noGrp="1"/>
          </p:cNvSpPr>
          <p:nvPr>
            <p:ph type="pic" sz="quarter" idx="13"/>
          </p:nvPr>
        </p:nvSpPr>
        <p:spPr/>
      </p:sp>
      <p:sp>
        <p:nvSpPr>
          <p:cNvPr id="12" name="Text Placeholder 11">
            <a:extLst>
              <a:ext uri="{FF2B5EF4-FFF2-40B4-BE49-F238E27FC236}">
                <a16:creationId xmlns:a16="http://schemas.microsoft.com/office/drawing/2014/main" id="{92F542C4-C40B-41ED-B136-472CCC2DF00E}"/>
              </a:ext>
            </a:extLst>
          </p:cNvPr>
          <p:cNvSpPr>
            <a:spLocks noGrp="1"/>
          </p:cNvSpPr>
          <p:nvPr>
            <p:ph type="body" sz="quarter" idx="17"/>
          </p:nvPr>
        </p:nvSpPr>
        <p:spPr>
          <a:xfrm>
            <a:off x="3413908" y="4753938"/>
            <a:ext cx="2532888"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D5125A72-F156-43CC-A8E4-C1D71612492F}"/>
              </a:ext>
            </a:extLst>
          </p:cNvPr>
          <p:cNvSpPr>
            <a:spLocks noGrp="1"/>
          </p:cNvSpPr>
          <p:nvPr>
            <p:ph type="pic" sz="quarter" idx="14"/>
          </p:nvPr>
        </p:nvSpPr>
        <p:spPr/>
      </p:sp>
      <p:sp>
        <p:nvSpPr>
          <p:cNvPr id="13" name="Text Placeholder 12">
            <a:extLst>
              <a:ext uri="{FF2B5EF4-FFF2-40B4-BE49-F238E27FC236}">
                <a16:creationId xmlns:a16="http://schemas.microsoft.com/office/drawing/2014/main" id="{B43BB8B0-C02C-44E6-A828-FE52984E9278}"/>
              </a:ext>
            </a:extLst>
          </p:cNvPr>
          <p:cNvSpPr>
            <a:spLocks noGrp="1"/>
          </p:cNvSpPr>
          <p:nvPr>
            <p:ph type="body" sz="quarter" idx="18"/>
          </p:nvPr>
        </p:nvSpPr>
        <p:spPr>
          <a:xfrm>
            <a:off x="6245204" y="4753938"/>
            <a:ext cx="2532888"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3183C00D-DE72-42D6-B0F6-E0FC1CAC99CF}"/>
              </a:ext>
            </a:extLst>
          </p:cNvPr>
          <p:cNvSpPr>
            <a:spLocks noGrp="1"/>
          </p:cNvSpPr>
          <p:nvPr>
            <p:ph type="pic" sz="quarter" idx="15"/>
          </p:nvPr>
        </p:nvSpPr>
        <p:spPr/>
      </p:sp>
      <p:sp>
        <p:nvSpPr>
          <p:cNvPr id="15" name="Text Placeholder 14">
            <a:extLst>
              <a:ext uri="{FF2B5EF4-FFF2-40B4-BE49-F238E27FC236}">
                <a16:creationId xmlns:a16="http://schemas.microsoft.com/office/drawing/2014/main" id="{4A98B624-6FA8-4859-B87B-A01D7E95DB26}"/>
              </a:ext>
            </a:extLst>
          </p:cNvPr>
          <p:cNvSpPr>
            <a:spLocks noGrp="1"/>
          </p:cNvSpPr>
          <p:nvPr>
            <p:ph type="body" sz="quarter" idx="20"/>
          </p:nvPr>
        </p:nvSpPr>
        <p:spPr>
          <a:xfrm>
            <a:off x="9076500" y="4753938"/>
            <a:ext cx="2532888" cy="307777"/>
          </a:xfrm>
        </p:spPr>
        <p:txBody>
          <a:bodyPr/>
          <a:lstStyle/>
          <a:p>
            <a:r>
              <a:rPr lang="en-US" dirty="0"/>
              <a:t>Text placeholder</a:t>
            </a:r>
          </a:p>
        </p:txBody>
      </p:sp>
      <p:sp>
        <p:nvSpPr>
          <p:cNvPr id="14" name="Picture Placeholder 13" descr="This photo is a 'placeholder' only. Drag or drop your photo here, or click and tap the center to insert a photo.">
            <a:extLst>
              <a:ext uri="{FF2B5EF4-FFF2-40B4-BE49-F238E27FC236}">
                <a16:creationId xmlns:a16="http://schemas.microsoft.com/office/drawing/2014/main" id="{CF615145-50B1-4694-973A-724322B099D6}"/>
              </a:ext>
            </a:extLst>
          </p:cNvPr>
          <p:cNvSpPr>
            <a:spLocks noGrp="1"/>
          </p:cNvSpPr>
          <p:nvPr>
            <p:ph type="pic" sz="quarter" idx="19"/>
          </p:nvPr>
        </p:nvSpPr>
        <p:spPr/>
      </p:sp>
    </p:spTree>
    <p:extLst>
      <p:ext uri="{BB962C8B-B14F-4D97-AF65-F5344CB8AC3E}">
        <p14:creationId xmlns:p14="http://schemas.microsoft.com/office/powerpoint/2010/main" val="250427504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8B5C-48BE-4909-9F4A-A4186BB35065}"/>
              </a:ext>
            </a:extLst>
          </p:cNvPr>
          <p:cNvSpPr>
            <a:spLocks noGrp="1"/>
          </p:cNvSpPr>
          <p:nvPr>
            <p:ph type="title"/>
          </p:nvPr>
        </p:nvSpPr>
        <p:spPr>
          <a:xfrm>
            <a:off x="588263" y="5436128"/>
            <a:ext cx="11018520" cy="553998"/>
          </a:xfrm>
        </p:spPr>
        <p:txBody>
          <a:bodyPr/>
          <a:lstStyle/>
          <a:p>
            <a:r>
              <a:rPr lang="en-US" dirty="0"/>
              <a:t>Top photo with Title</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3E53C251-F0C1-4DAA-BF3B-F3E1C6002804}"/>
              </a:ext>
            </a:extLst>
          </p:cNvPr>
          <p:cNvSpPr>
            <a:spLocks noGrp="1"/>
          </p:cNvSpPr>
          <p:nvPr>
            <p:ph type="pic" sz="quarter" idx="11"/>
          </p:nvPr>
        </p:nvSpPr>
        <p:spPr/>
      </p:sp>
    </p:spTree>
    <p:extLst>
      <p:ext uri="{BB962C8B-B14F-4D97-AF65-F5344CB8AC3E}">
        <p14:creationId xmlns:p14="http://schemas.microsoft.com/office/powerpoint/2010/main" val="54410000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627A71DB-6A1D-48F8-92CE-921E0E601BC3}"/>
              </a:ext>
            </a:extLst>
          </p:cNvPr>
          <p:cNvSpPr>
            <a:spLocks noGrp="1"/>
          </p:cNvSpPr>
          <p:nvPr>
            <p:ph type="pic" sz="quarter" idx="10"/>
          </p:nvPr>
        </p:nvSpPr>
        <p:spPr/>
      </p:sp>
      <p:sp>
        <p:nvSpPr>
          <p:cNvPr id="3" name="Title 2">
            <a:extLst>
              <a:ext uri="{FF2B5EF4-FFF2-40B4-BE49-F238E27FC236}">
                <a16:creationId xmlns:a16="http://schemas.microsoft.com/office/drawing/2014/main" id="{E1DF3965-EA1D-4985-BDA2-A46C7FDE1A39}"/>
              </a:ext>
            </a:extLst>
          </p:cNvPr>
          <p:cNvSpPr>
            <a:spLocks noGrp="1"/>
          </p:cNvSpPr>
          <p:nvPr>
            <p:ph type="title"/>
          </p:nvPr>
        </p:nvSpPr>
        <p:spPr/>
        <p:txBody>
          <a:bodyPr/>
          <a:lstStyle/>
          <a:p>
            <a:r>
              <a:rPr lang="en-US" dirty="0"/>
              <a:t>Full bleed photo</a:t>
            </a:r>
            <a:br>
              <a:rPr lang="en-US" dirty="0"/>
            </a:br>
            <a:r>
              <a:rPr lang="en-US" dirty="0"/>
              <a:t>with Title</a:t>
            </a:r>
          </a:p>
        </p:txBody>
      </p:sp>
    </p:spTree>
    <p:extLst>
      <p:ext uri="{BB962C8B-B14F-4D97-AF65-F5344CB8AC3E}">
        <p14:creationId xmlns:p14="http://schemas.microsoft.com/office/powerpoint/2010/main" val="112296343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000000"/>
                </a:solidFill>
              </a:rPr>
              <a:t>Accent 3</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t>
            </a:r>
            <a:r>
              <a:rPr lang="en-US" sz="1200" spc="0" dirty="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only 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6</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dirty="0">
                <a:gradFill>
                  <a:gsLst>
                    <a:gs pos="63670">
                      <a:schemeClr val="tx1"/>
                    </a:gs>
                    <a:gs pos="40075">
                      <a:schemeClr val="tx1"/>
                    </a:gs>
                  </a:gsLst>
                  <a:lin ang="5400000" scaled="0"/>
                </a:gradFill>
                <a:latin typeface="+mn-lt"/>
              </a:rPr>
              <a:t>sparingly</a:t>
            </a:r>
          </a:p>
        </p:txBody>
      </p:sp>
    </p:spTree>
    <p:extLst>
      <p:ext uri="{BB962C8B-B14F-4D97-AF65-F5344CB8AC3E}">
        <p14:creationId xmlns:p14="http://schemas.microsoft.com/office/powerpoint/2010/main" val="45852953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pic>
        <p:nvPicPr>
          <p:cNvPr id="5" name="Text contrast example" descr="Contrast example&#10;&#10;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a:extLst>
              <a:ext uri="{FF2B5EF4-FFF2-40B4-BE49-F238E27FC236}">
                <a16:creationId xmlns:a16="http://schemas.microsoft.com/office/drawing/2014/main" id="{961B990F-5FB2-4B27-84E5-14D427CB6997}"/>
              </a:ext>
            </a:extLst>
          </p:cNvPr>
          <p:cNvPicPr>
            <a:picLocks noChangeAspect="1"/>
          </p:cNvPicPr>
          <p:nvPr/>
        </p:nvPicPr>
        <p:blipFill>
          <a:blip r:embed="rId3"/>
          <a:stretch>
            <a:fillRect/>
          </a:stretch>
        </p:blipFill>
        <p:spPr>
          <a:xfrm>
            <a:off x="582125" y="2816560"/>
            <a:ext cx="1956816" cy="469392"/>
          </a:xfrm>
          <a:prstGeom prst="rect">
            <a:avLst/>
          </a:prstGeom>
        </p:spPr>
      </p:pic>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4"/>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4"/>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dirty="0">
                <a:solidFill>
                  <a:schemeClr val="tx1"/>
                </a:solidFill>
                <a:latin typeface="Segoe UI" panose="020B0502040204020203" pitchFamily="34" charset="0"/>
                <a:cs typeface="Segoe UI" panose="020B0502040204020203" pitchFamily="34" charset="0"/>
              </a:rPr>
              <a:t>e.g. </a:t>
            </a:r>
            <a:r>
              <a:rPr lang="en-US" sz="1000" dirty="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dirty="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5"/>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6"/>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7589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F4FCE-F69F-2254-90CA-04EDD1F1D6A8}"/>
              </a:ext>
            </a:extLst>
          </p:cNvPr>
          <p:cNvSpPr>
            <a:spLocks noGrp="1"/>
          </p:cNvSpPr>
          <p:nvPr>
            <p:ph type="title"/>
          </p:nvPr>
        </p:nvSpPr>
        <p:spPr/>
        <p:txBody>
          <a:bodyPr/>
          <a:lstStyle/>
          <a:p>
            <a:r>
              <a:rPr lang="en-IE" dirty="0"/>
              <a:t>Cost Management</a:t>
            </a:r>
          </a:p>
        </p:txBody>
      </p:sp>
    </p:spTree>
    <p:extLst>
      <p:ext uri="{BB962C8B-B14F-4D97-AF65-F5344CB8AC3E}">
        <p14:creationId xmlns:p14="http://schemas.microsoft.com/office/powerpoint/2010/main" val="177688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dirty="0"/>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dirty="0">
                <a:cs typeface="Segoe UI"/>
              </a:rPr>
              <a:t>Type and background combinations must meet a minimum 4.5:1 contrast ratio to help ensure people of all abilities can access and understand our communications. </a:t>
            </a:r>
          </a:p>
          <a:p>
            <a:pPr marL="10583">
              <a:spcBef>
                <a:spcPts val="800"/>
              </a:spcBef>
            </a:pPr>
            <a:r>
              <a:rPr lang="en-US" sz="1000" dirty="0">
                <a:cs typeface="Segoe UI"/>
              </a:rPr>
              <a:t>Pick colors carefully and avoid relying on color alone to convey information. Always provide text or other graphical cues to guide customers to our message.</a:t>
            </a:r>
          </a:p>
          <a:p>
            <a:pPr marL="10583">
              <a:spcBef>
                <a:spcPts val="800"/>
              </a:spcBef>
            </a:pPr>
            <a:r>
              <a:rPr lang="en-US" sz="1000" dirty="0">
                <a:cs typeface="Segoe UI"/>
              </a:rPr>
              <a:t>Examples demonstrate correct color use </a:t>
            </a:r>
            <a:br>
              <a:rPr lang="en-US" sz="1000" dirty="0">
                <a:cs typeface="Segoe UI"/>
              </a:rPr>
            </a:br>
            <a:r>
              <a:rPr lang="en-US" sz="1000" dirty="0">
                <a:cs typeface="Segoe UI"/>
              </a:rPr>
              <a:t>for on-screen applications. </a:t>
            </a:r>
          </a:p>
          <a:p>
            <a:pPr>
              <a:spcBef>
                <a:spcPts val="600"/>
              </a:spcBef>
            </a:pPr>
            <a:r>
              <a:rPr lang="en-US" sz="1000" dirty="0">
                <a:latin typeface="+mj-lt"/>
                <a:hlinkClick r:id="rId3"/>
              </a:rPr>
              <a:t>Get the Color Contrast Analyzer</a:t>
            </a:r>
            <a:endParaRPr lang="en-US" sz="1000" dirty="0">
              <a:latin typeface="+mj-lt"/>
            </a:endParaRPr>
          </a:p>
          <a:p>
            <a:pPr>
              <a:spcBef>
                <a:spcPts val="600"/>
              </a:spcBef>
            </a:pPr>
            <a:r>
              <a:rPr lang="en-US" sz="1000" dirty="0">
                <a:latin typeface="+mj-lt"/>
                <a:hlinkClick r:id="rId4"/>
              </a:rPr>
              <a:t>Get more information on accessibility </a:t>
            </a:r>
            <a:endParaRPr lang="en-US" sz="1000" dirty="0">
              <a:latin typeface="+mj-lt"/>
            </a:endParaRPr>
          </a:p>
          <a:p>
            <a:pPr>
              <a:spcBef>
                <a:spcPts val="600"/>
              </a:spcBef>
            </a:pPr>
            <a:r>
              <a:rPr lang="en-US" sz="1000" dirty="0">
                <a:latin typeface="+mj-lt"/>
                <a:hlinkClick r:id="rId5"/>
              </a:rPr>
              <a:t>Get the Microsoft color guidelines PDF</a:t>
            </a:r>
            <a:endParaRPr lang="en-US" sz="1050" dirty="0">
              <a:latin typeface="+mj-lt"/>
            </a:endParaRPr>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B2929"/>
                  </a:solidFill>
                  <a:latin typeface="Segoe UI" panose="020B0502040204020203" pitchFamily="34" charset="0"/>
                  <a:cs typeface="Segoe UI" panose="020B0502040204020203" pitchFamily="34" charset="0"/>
                </a:rPr>
                <a:t>Dark Orange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R255 G147 B73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#FF9349 </a:t>
              </a:r>
              <a:endParaRPr lang="en-US" sz="653" dirty="0">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R254 G240 B0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#FEF000 </a:t>
              </a:r>
              <a:endParaRPr lang="en-US" sz="653" dirty="0">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dirty="0">
                  <a:solidFill>
                    <a:srgbClr val="054B16"/>
                  </a:solidFill>
                  <a:latin typeface="Segoe UI" panose="020B0502040204020203" pitchFamily="34" charset="0"/>
                  <a:cs typeface="Segoe UI" panose="020B0502040204020203" pitchFamily="34" charset="0"/>
                </a:rPr>
                <a:t>Dark Green</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653"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R155 G240 B11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#9BF00B</a:t>
              </a:r>
              <a:endParaRPr lang="en-US" sz="653" dirty="0">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274B47"/>
                  </a:solidFill>
                  <a:latin typeface="Segoe UI" panose="020B0502040204020203" pitchFamily="34" charset="0"/>
                  <a:cs typeface="Segoe UI" panose="020B0502040204020203" pitchFamily="34" charset="0"/>
                </a:rPr>
                <a:t>Dark Teal</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R48 G229 B208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#30E5D0 </a:t>
              </a:r>
              <a:endParaRPr lang="en-US" sz="653" dirty="0">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243A5E"/>
                  </a:solidFill>
                  <a:latin typeface="Segoe UI" panose="020B0502040204020203" pitchFamily="34" charset="0"/>
                  <a:cs typeface="Segoe UI" panose="020B0502040204020203" pitchFamily="34" charset="0"/>
                </a:rPr>
                <a:t>Dark Blue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R80 G230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#50E6FF</a:t>
              </a:r>
              <a:endParaRPr lang="en-US" sz="653" dirty="0">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3B2E58"/>
                  </a:solidFill>
                  <a:latin typeface="Segoe UI" panose="020B0502040204020203" pitchFamily="34" charset="0"/>
                  <a:cs typeface="Segoe UI" panose="020B0502040204020203" pitchFamily="34" charset="0"/>
                </a:rPr>
                <a:t>Dark Purple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R213 G157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#D59DFF </a:t>
              </a:r>
              <a:endParaRPr lang="en-US" sz="653" dirty="0">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dirty="0">
                <a:solidFill>
                  <a:srgbClr val="FFFFFF"/>
                </a:solidFill>
                <a:latin typeface="Segoe UI" panose="020B0502040204020203" pitchFamily="34" charset="0"/>
                <a:cs typeface="Segoe UI" panose="020B0502040204020203" pitchFamily="34" charset="0"/>
              </a:endParaRPr>
            </a:p>
            <a:p>
              <a:pPr defTabSz="746123"/>
              <a:r>
                <a:rPr lang="en-US" sz="650" dirty="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dirty="0">
                  <a:solidFill>
                    <a:srgbClr val="FFFFFF"/>
                  </a:solidFill>
                  <a:latin typeface="Segoe UI" panose="020B0502040204020203" pitchFamily="34" charset="0"/>
                  <a:cs typeface="Segoe UI" panose="020B0502040204020203" pitchFamily="34" charset="0"/>
                </a:rPr>
                <a:t>Hex #D83B01</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000000"/>
                  </a:solidFill>
                  <a:latin typeface="Segoe UI" panose="020B0502040204020203" pitchFamily="34" charset="0"/>
                  <a:cs typeface="Segoe UI" panose="020B0502040204020203" pitchFamily="34" charset="0"/>
                </a:rPr>
                <a:t>R255 G185 B0</a:t>
              </a:r>
            </a:p>
            <a:p>
              <a:pPr defTabSz="746123"/>
              <a:r>
                <a:rPr lang="pt-BR" sz="650" dirty="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0" dirty="0">
                  <a:solidFill>
                    <a:srgbClr val="FFFFFF"/>
                  </a:solidFill>
                  <a:latin typeface="Segoe UI" panose="020B0502040204020203" pitchFamily="34" charset="0"/>
                  <a:cs typeface="Segoe UI" panose="020B0502040204020203" pitchFamily="34" charset="0"/>
                </a:rPr>
                <a:t>R16 G124 B16</a:t>
              </a:r>
            </a:p>
            <a:p>
              <a:pPr defTabSz="746123"/>
              <a:r>
                <a:rPr lang="pt-BR" sz="650" dirty="0">
                  <a:solidFill>
                    <a:srgbClr val="FFFFFF"/>
                  </a:solidFill>
                  <a:latin typeface="Segoe UI" panose="020B0502040204020203" pitchFamily="34" charset="0"/>
                  <a:cs typeface="Segoe UI" panose="020B0502040204020203" pitchFamily="34" charset="0"/>
                </a:rPr>
                <a:t>Hex #107C10</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G133 B117</a:t>
              </a:r>
            </a:p>
            <a:p>
              <a:pPr defTabSz="746123"/>
              <a:r>
                <a:rPr lang="pt-BR" sz="650" dirty="0">
                  <a:solidFill>
                    <a:srgbClr val="FFFFFF"/>
                  </a:solidFill>
                  <a:latin typeface="Segoe UI" panose="020B0502040204020203" pitchFamily="34" charset="0"/>
                  <a:cs typeface="Segoe UI" panose="020B0502040204020203" pitchFamily="34" charset="0"/>
                </a:rPr>
                <a:t>Hex #008575</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G120 B212</a:t>
              </a:r>
            </a:p>
            <a:p>
              <a:pPr defTabSz="746123"/>
              <a:r>
                <a:rPr lang="pt-BR" sz="650" dirty="0">
                  <a:solidFill>
                    <a:srgbClr val="FFFFFF"/>
                  </a:solidFill>
                  <a:latin typeface="Segoe UI" panose="020B0502040204020203" pitchFamily="34" charset="0"/>
                  <a:cs typeface="Segoe UI" panose="020B0502040204020203" pitchFamily="34" charset="0"/>
                </a:rPr>
                <a:t>Hex #0078D4</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0" dirty="0">
                  <a:solidFill>
                    <a:srgbClr val="FFFFFF"/>
                  </a:solidFill>
                  <a:latin typeface="Segoe UI" panose="020B0502040204020203" pitchFamily="34" charset="0"/>
                  <a:cs typeface="Segoe UI" panose="020B0502040204020203" pitchFamily="34" charset="0"/>
                </a:rPr>
                <a:t>R134 G97 B197</a:t>
              </a:r>
            </a:p>
            <a:p>
              <a:pPr defTabSz="746123"/>
              <a:r>
                <a:rPr lang="pt-BR" sz="650" dirty="0">
                  <a:solidFill>
                    <a:srgbClr val="FFFFFF"/>
                  </a:solidFill>
                  <a:latin typeface="Segoe UI" panose="020B0502040204020203" pitchFamily="34" charset="0"/>
                  <a:cs typeface="Segoe UI" panose="020B0502040204020203" pitchFamily="34" charset="0"/>
                </a:rPr>
                <a:t>Hex #8661C5</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R107 G41 B41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#6B2929</a:t>
              </a:r>
              <a:endParaRPr lang="en-US" sz="653" dirty="0">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R106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#6A4B16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9BF00B"/>
                  </a:solidFill>
                  <a:latin typeface="Segoe UI" panose="020B0502040204020203" pitchFamily="34" charset="0"/>
                  <a:cs typeface="Segoe UI" panose="020B0502040204020203" pitchFamily="34" charset="0"/>
                </a:rPr>
                <a:t>Light Green</a:t>
              </a:r>
              <a:br>
                <a:rPr lang="en-US" sz="800" b="1" dirty="0">
                  <a:solidFill>
                    <a:srgbClr val="FFFFFF"/>
                  </a:solidFill>
                  <a:latin typeface="Segoe UI" panose="020B0502040204020203" pitchFamily="34" charset="0"/>
                  <a:cs typeface="Segoe UI" panose="020B0502040204020203" pitchFamily="34" charset="0"/>
                </a:rPr>
              </a:br>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#054B16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R39 G75 B71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#274B47 </a:t>
              </a:r>
              <a:endParaRPr lang="en-US" sz="653" dirty="0">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R36 G58 B94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#243A5E </a:t>
              </a:r>
              <a:endParaRPr lang="en-US" sz="653" dirty="0">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D59DFF"/>
                  </a:solidFill>
                  <a:latin typeface="Segoe UI" panose="020B0502040204020203" pitchFamily="34" charset="0"/>
                  <a:cs typeface="Segoe UI" panose="020B0502040204020203" pitchFamily="34" charset="0"/>
                </a:rPr>
                <a:t>Light Purple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R59 G46 B88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#3B2E58 </a:t>
              </a:r>
              <a:endParaRPr lang="en-US" sz="653" dirty="0">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White</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D83B01"/>
                  </a:solidFill>
                  <a:latin typeface="Segoe UI" panose="020B0502040204020203" pitchFamily="34" charset="0"/>
                  <a:cs typeface="Segoe UI" panose="020B0502040204020203" pitchFamily="34" charset="0"/>
                </a:rPr>
                <a:t>Orange</a:t>
              </a:r>
            </a:p>
            <a:p>
              <a:pPr defTabSz="746123"/>
              <a:r>
                <a:rPr lang="en-US" sz="800" b="1" dirty="0">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107C10"/>
                  </a:solidFill>
                  <a:latin typeface="Segoe UI" panose="020B0502040204020203" pitchFamily="34" charset="0"/>
                  <a:cs typeface="Segoe UI" panose="020B0502040204020203" pitchFamily="34" charset="0"/>
                </a:rPr>
                <a:t>Green</a:t>
              </a:r>
            </a:p>
            <a:p>
              <a:pPr defTabSz="746123"/>
              <a:r>
                <a:rPr lang="en-US" sz="800" b="1" dirty="0">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8575"/>
                  </a:solidFill>
                  <a:latin typeface="Segoe UI" panose="020B0502040204020203" pitchFamily="34" charset="0"/>
                  <a:cs typeface="Segoe UI" panose="020B0502040204020203" pitchFamily="34" charset="0"/>
                </a:rPr>
                <a:t>Teal</a:t>
              </a:r>
            </a:p>
            <a:p>
              <a:pPr defTabSz="746123"/>
              <a:r>
                <a:rPr lang="en-US" sz="800" b="1" dirty="0">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78D4"/>
                  </a:solidFill>
                  <a:latin typeface="Segoe UI" panose="020B0502040204020203" pitchFamily="34" charset="0"/>
                  <a:cs typeface="Segoe UI" panose="020B0502040204020203" pitchFamily="34" charset="0"/>
                </a:rPr>
                <a:t>Blue</a:t>
              </a:r>
            </a:p>
            <a:p>
              <a:pPr defTabSz="746123"/>
              <a:r>
                <a:rPr lang="en-US" sz="800" b="1" dirty="0">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8661C5"/>
                  </a:solidFill>
                  <a:latin typeface="Segoe UI" panose="020B0502040204020203" pitchFamily="34" charset="0"/>
                  <a:cs typeface="Segoe UI" panose="020B0502040204020203" pitchFamily="34" charset="0"/>
                </a:rPr>
                <a:t>Purple </a:t>
              </a:r>
            </a:p>
            <a:p>
              <a:pPr defTabSz="746123"/>
              <a:r>
                <a:rPr lang="en-US" sz="800" b="1" dirty="0">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Rich Black</a:t>
              </a:r>
            </a:p>
            <a:p>
              <a:pPr defTabSz="746123"/>
              <a:r>
                <a:rPr lang="en-US" sz="653" dirty="0">
                  <a:solidFill>
                    <a:srgbClr val="FFFFFF"/>
                  </a:solidFill>
                  <a:latin typeface="Segoe UI" panose="020B0502040204020203" pitchFamily="34" charset="0"/>
                  <a:cs typeface="Segoe UI" panose="020B0502040204020203" pitchFamily="34" charset="0"/>
                </a:rPr>
                <a:t>R0 G0 B0 </a:t>
              </a:r>
            </a:p>
            <a:p>
              <a:pPr defTabSz="746123"/>
              <a:r>
                <a:rPr lang="en-US" sz="653" dirty="0">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B900"/>
                  </a:solidFill>
                  <a:latin typeface="Segoe UI" panose="020B0502040204020203" pitchFamily="34" charset="0"/>
                  <a:cs typeface="Segoe UI" panose="020B0502040204020203" pitchFamily="34" charset="0"/>
                </a:rPr>
                <a:t>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D59DFF"/>
                  </a:solidFill>
                  <a:latin typeface="Segoe UI" panose="020B0502040204020203" pitchFamily="34" charset="0"/>
                  <a:cs typeface="Segoe UI" panose="020B0502040204020203" pitchFamily="34" charset="0"/>
                </a:rPr>
                <a:t>Light Purple </a:t>
              </a:r>
            </a:p>
            <a:p>
              <a:pPr defTabSz="746123"/>
              <a:r>
                <a:rPr lang="en-US" sz="800" b="1" dirty="0">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Extra 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R210 G210 B210 </a:t>
              </a:r>
            </a:p>
            <a:p>
              <a:pPr defTabSz="746123"/>
              <a:r>
                <a:rPr lang="pt-BR" sz="653" dirty="0">
                  <a:solidFill>
                    <a:srgbClr val="000000"/>
                  </a:solidFill>
                  <a:latin typeface="Segoe UI" panose="020B0502040204020203" pitchFamily="34" charset="0"/>
                  <a:cs typeface="Segoe UI" panose="020B0502040204020203" pitchFamily="34" charset="0"/>
                </a:rPr>
                <a:t>Hex #D2D2D2</a:t>
              </a:r>
              <a:endParaRPr lang="en-US" sz="653" dirty="0">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Mid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R115 G115 B115 </a:t>
              </a:r>
            </a:p>
            <a:p>
              <a:pPr defTabSz="746123"/>
              <a:r>
                <a:rPr lang="pt-BR" sz="653" dirty="0">
                  <a:solidFill>
                    <a:srgbClr val="FFFFFF"/>
                  </a:solidFill>
                  <a:latin typeface="Segoe UI" panose="020B0502040204020203" pitchFamily="34" charset="0"/>
                  <a:cs typeface="Segoe UI" panose="020B0502040204020203" pitchFamily="34" charset="0"/>
                </a:rPr>
                <a:t>Hex #737373</a:t>
              </a:r>
              <a:endParaRPr lang="en-US" sz="653" dirty="0">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Dark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R80 G80 B80 </a:t>
              </a:r>
            </a:p>
            <a:p>
              <a:pPr defTabSz="746123"/>
              <a:r>
                <a:rPr lang="pt-BR" sz="653" dirty="0">
                  <a:solidFill>
                    <a:srgbClr val="FFFFFF"/>
                  </a:solidFill>
                  <a:latin typeface="Segoe UI" panose="020B0502040204020203" pitchFamily="34" charset="0"/>
                  <a:cs typeface="Segoe UI" panose="020B0502040204020203" pitchFamily="34" charset="0"/>
                </a:rPr>
                <a:t>Hex #505050</a:t>
              </a:r>
              <a:endParaRPr lang="en-US" sz="653" dirty="0">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Extra Dark Gray</a:t>
              </a:r>
            </a:p>
            <a:p>
              <a:pPr defTabSz="746123"/>
              <a:r>
                <a:rPr lang="pt-BR" sz="653" dirty="0">
                  <a:solidFill>
                    <a:srgbClr val="FFFFFF"/>
                  </a:solidFill>
                  <a:latin typeface="Segoe UI" panose="020B0502040204020203" pitchFamily="34" charset="0"/>
                  <a:cs typeface="Segoe UI" panose="020B0502040204020203" pitchFamily="34" charset="0"/>
                </a:rPr>
                <a:t>R47 G47 B47 </a:t>
              </a:r>
            </a:p>
            <a:p>
              <a:pPr defTabSz="746123"/>
              <a:r>
                <a:rPr lang="pt-BR" sz="653" dirty="0">
                  <a:solidFill>
                    <a:srgbClr val="FFFFFF"/>
                  </a:solidFill>
                  <a:latin typeface="Segoe UI" panose="020B0502040204020203" pitchFamily="34" charset="0"/>
                  <a:cs typeface="Segoe UI" panose="020B0502040204020203" pitchFamily="34" charset="0"/>
                </a:rPr>
                <a:t>Hex #</a:t>
              </a:r>
              <a:r>
                <a:rPr lang="en-US" sz="653" dirty="0">
                  <a:solidFill>
                    <a:srgbClr val="FFFFFF"/>
                  </a:solidFill>
                  <a:latin typeface="Segoe UI" panose="020B0502040204020203" pitchFamily="34" charset="0"/>
                  <a:cs typeface="Segoe UI" panose="020B0502040204020203" pitchFamily="34" charset="0"/>
                </a:rPr>
                <a:t>2F2F2F</a:t>
              </a:r>
            </a:p>
            <a:p>
              <a:pPr defTabSz="746123"/>
              <a:endParaRPr lang="en-US" sz="800" b="1"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9101152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PowerPoint Desig</a:t>
            </a:r>
            <a:r>
              <a:rPr lang="en-US" dirty="0">
                <a:solidFill>
                  <a:schemeClr val="tx1"/>
                </a:solidFill>
              </a:rPr>
              <a:t>n Ideas</a:t>
            </a:r>
            <a:endParaRPr lang="en-US" sz="2000" dirty="0">
              <a:solidFill>
                <a:schemeClr val="tx1"/>
              </a:solidFill>
            </a:endParaRP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Get suggestions for slides</a:t>
            </a:r>
          </a:p>
          <a:p>
            <a:pPr defTabSz="903827">
              <a:spcBef>
                <a:spcPts val="775"/>
              </a:spcBef>
              <a:buSzPct val="90000"/>
              <a:defRPr/>
            </a:pPr>
            <a:r>
              <a:rPr lang="en-US" sz="1400" dirty="0">
                <a:latin typeface="+mj-lt"/>
                <a:cs typeface="Segoe UI" panose="020B0502040204020203" pitchFamily="34" charset="0"/>
              </a:rPr>
              <a:t>PowerPoint Designer </a:t>
            </a:r>
            <a:r>
              <a:rPr lang="en-US" sz="1400" dirty="0">
                <a:cs typeface="Segoe UI" panose="020B0502040204020203" pitchFamily="34" charset="0"/>
              </a:rPr>
              <a:t>can create suggestions for your slide content. </a:t>
            </a:r>
          </a:p>
          <a:p>
            <a:pPr lvl="0" defTabSz="903827">
              <a:spcBef>
                <a:spcPts val="775"/>
              </a:spcBef>
              <a:buSzPct val="90000"/>
              <a:defRPr/>
            </a:pPr>
            <a:r>
              <a:rPr lang="en-US" sz="1400" dirty="0">
                <a:cs typeface="Segoe UI" panose="020B0502040204020203" pitchFamily="34" charset="0"/>
              </a:rPr>
              <a:t>To access Design Ideas, click the </a:t>
            </a:r>
            <a:br>
              <a:rPr lang="en-US" sz="1400" dirty="0">
                <a:cs typeface="Segoe UI" panose="020B0502040204020203" pitchFamily="34" charset="0"/>
              </a:rPr>
            </a:br>
            <a:r>
              <a:rPr lang="en-US" sz="1400" dirty="0">
                <a:cs typeface="Segoe UI" panose="020B0502040204020203" pitchFamily="34" charset="0"/>
              </a:rPr>
              <a:t>“</a:t>
            </a:r>
            <a:r>
              <a:rPr lang="en-US" sz="1400" dirty="0">
                <a:latin typeface="Segoe UI Semibold"/>
                <a:cs typeface="Segoe UI" panose="020B0502040204020203" pitchFamily="34" charset="0"/>
              </a:rPr>
              <a:t>Design</a:t>
            </a:r>
            <a:r>
              <a:rPr lang="en-US" sz="1400" dirty="0">
                <a:cs typeface="Segoe UI" panose="020B0502040204020203" pitchFamily="34" charset="0"/>
              </a:rPr>
              <a:t>” tab in the Ribbon and </a:t>
            </a:r>
            <a:br>
              <a:rPr lang="en-US" sz="1400" dirty="0">
                <a:cs typeface="Segoe UI" panose="020B0502040204020203" pitchFamily="34" charset="0"/>
              </a:rPr>
            </a:br>
            <a:r>
              <a:rPr lang="en-US" sz="1400" dirty="0">
                <a:cs typeface="Segoe UI" panose="020B0502040204020203" pitchFamily="34" charset="0"/>
              </a:rPr>
              <a:t>then “</a:t>
            </a:r>
            <a:r>
              <a:rPr lang="en-US" sz="1400" dirty="0">
                <a:latin typeface="Segoe UI Semibold"/>
                <a:cs typeface="Segoe UI" panose="020B0502040204020203" pitchFamily="34" charset="0"/>
              </a:rPr>
              <a:t>Design Ideas</a:t>
            </a:r>
            <a:r>
              <a:rPr lang="en-US" sz="1400" dirty="0">
                <a:cs typeface="Segoe UI" panose="020B0502040204020203" pitchFamily="34" charset="0"/>
              </a:rPr>
              <a:t>” on the right.</a:t>
            </a:r>
          </a:p>
          <a:p>
            <a:pPr lvl="0" defTabSz="903827">
              <a:spcBef>
                <a:spcPts val="775"/>
              </a:spcBef>
              <a:buSzPct val="90000"/>
              <a:defRPr/>
            </a:pPr>
            <a:r>
              <a:rPr lang="en-US" sz="1400" dirty="0">
                <a:latin typeface="Segoe UI Semibold"/>
                <a:cs typeface="Segoe UI" panose="020B0502040204020203" pitchFamily="34" charset="0"/>
              </a:rPr>
              <a:t>Designer</a:t>
            </a:r>
            <a:r>
              <a:rPr lang="en-US" sz="1400" dirty="0">
                <a:cs typeface="Segoe UI" panose="020B0502040204020203" pitchFamily="34" charset="0"/>
              </a:rPr>
              <a:t> will also trigger when </a:t>
            </a:r>
            <a:br>
              <a:rPr lang="en-US" sz="1400" dirty="0">
                <a:cs typeface="Segoe UI" panose="020B0502040204020203" pitchFamily="34" charset="0"/>
              </a:rPr>
            </a:br>
            <a:r>
              <a:rPr lang="en-US" sz="1400" dirty="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bwMode="ltGray">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bwMode="ltGray">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bwMode="ltGray">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bwMode="ltGray">
          <a:xfrm>
            <a:off x="8134462" y="3669875"/>
            <a:ext cx="3474718" cy="1965776"/>
          </a:xfrm>
          <a:prstGeom prst="rect">
            <a:avLst/>
          </a:prstGeom>
        </p:spPr>
      </p:pic>
    </p:spTree>
    <p:extLst>
      <p:ext uri="{BB962C8B-B14F-4D97-AF65-F5344CB8AC3E}">
        <p14:creationId xmlns:p14="http://schemas.microsoft.com/office/powerpoint/2010/main" val="410729868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icon resources?</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dirty="0"/>
              <a:t>Download both from </a:t>
            </a:r>
            <a:r>
              <a:rPr lang="en-US" sz="1400" dirty="0">
                <a:hlinkClick r:id="rId3"/>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737538867"/>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104102967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1701-7989-D58B-5E8A-D0D8316AB7B1}"/>
              </a:ext>
            </a:extLst>
          </p:cNvPr>
          <p:cNvSpPr>
            <a:spLocks noGrp="1"/>
          </p:cNvSpPr>
          <p:nvPr>
            <p:ph type="title"/>
          </p:nvPr>
        </p:nvSpPr>
        <p:spPr/>
        <p:txBody>
          <a:bodyPr/>
          <a:lstStyle/>
          <a:p>
            <a:r>
              <a:rPr lang="en-IE" dirty="0"/>
              <a:t>EA and CSP</a:t>
            </a:r>
          </a:p>
        </p:txBody>
      </p:sp>
      <p:sp>
        <p:nvSpPr>
          <p:cNvPr id="3" name="Content Placeholder 2">
            <a:extLst>
              <a:ext uri="{FF2B5EF4-FFF2-40B4-BE49-F238E27FC236}">
                <a16:creationId xmlns:a16="http://schemas.microsoft.com/office/drawing/2014/main" id="{765E93E9-CA77-E882-F286-60BD948275D5}"/>
              </a:ext>
            </a:extLst>
          </p:cNvPr>
          <p:cNvSpPr>
            <a:spLocks noGrp="1"/>
          </p:cNvSpPr>
          <p:nvPr>
            <p:ph sz="quarter" idx="10"/>
          </p:nvPr>
        </p:nvSpPr>
        <p:spPr>
          <a:xfrm>
            <a:off x="584200" y="1435100"/>
            <a:ext cx="11018838" cy="2203680"/>
          </a:xfrm>
        </p:spPr>
        <p:txBody>
          <a:bodyPr/>
          <a:lstStyle/>
          <a:p>
            <a:r>
              <a:rPr lang="en-IE" dirty="0"/>
              <a:t>Indirect and Government </a:t>
            </a:r>
          </a:p>
          <a:p>
            <a:pPr lvl="1"/>
            <a:r>
              <a:rPr lang="en-IE" dirty="0"/>
              <a:t>Use EA portal: </a:t>
            </a:r>
            <a:r>
              <a:rPr lang="en-IE" b="0" i="0" u="none" strike="noStrike" dirty="0">
                <a:effectLst/>
                <a:latin typeface="Segoe UI" panose="020B0502040204020203" pitchFamily="34" charset="0"/>
                <a:hlinkClick r:id="rId3"/>
              </a:rPr>
              <a:t>https://ea.azure.com</a:t>
            </a:r>
            <a:endParaRPr lang="en-IE" dirty="0"/>
          </a:p>
          <a:p>
            <a:endParaRPr lang="en-IE" dirty="0"/>
          </a:p>
          <a:p>
            <a:r>
              <a:rPr lang="en-IE" dirty="0"/>
              <a:t>Direct EA </a:t>
            </a:r>
          </a:p>
          <a:p>
            <a:pPr lvl="1"/>
            <a:r>
              <a:rPr lang="en-IE" dirty="0"/>
              <a:t>Cost Management in the Azure Portal</a:t>
            </a:r>
          </a:p>
        </p:txBody>
      </p:sp>
    </p:spTree>
    <p:extLst>
      <p:ext uri="{BB962C8B-B14F-4D97-AF65-F5344CB8AC3E}">
        <p14:creationId xmlns:p14="http://schemas.microsoft.com/office/powerpoint/2010/main" val="106842378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685E-D93A-D400-76EC-C7F38524829F}"/>
              </a:ext>
            </a:extLst>
          </p:cNvPr>
          <p:cNvSpPr>
            <a:spLocks noGrp="1"/>
          </p:cNvSpPr>
          <p:nvPr>
            <p:ph type="title"/>
          </p:nvPr>
        </p:nvSpPr>
        <p:spPr/>
        <p:txBody>
          <a:bodyPr/>
          <a:lstStyle/>
          <a:p>
            <a:r>
              <a:rPr lang="en-IE" dirty="0"/>
              <a:t>PBI for EA customers</a:t>
            </a:r>
          </a:p>
        </p:txBody>
      </p:sp>
      <p:sp>
        <p:nvSpPr>
          <p:cNvPr id="3" name="Content Placeholder 2">
            <a:extLst>
              <a:ext uri="{FF2B5EF4-FFF2-40B4-BE49-F238E27FC236}">
                <a16:creationId xmlns:a16="http://schemas.microsoft.com/office/drawing/2014/main" id="{108E0A94-8BAA-1AA8-EC48-87E2DB146741}"/>
              </a:ext>
            </a:extLst>
          </p:cNvPr>
          <p:cNvSpPr>
            <a:spLocks noGrp="1"/>
          </p:cNvSpPr>
          <p:nvPr>
            <p:ph sz="quarter" idx="10"/>
          </p:nvPr>
        </p:nvSpPr>
        <p:spPr>
          <a:xfrm>
            <a:off x="584200" y="1435100"/>
            <a:ext cx="4694677" cy="4833938"/>
          </a:xfrm>
        </p:spPr>
        <p:txBody>
          <a:bodyPr/>
          <a:lstStyle/>
          <a:p>
            <a:endParaRPr lang="en-IE" dirty="0"/>
          </a:p>
        </p:txBody>
      </p:sp>
      <p:pic>
        <p:nvPicPr>
          <p:cNvPr id="5" name="Picture 4">
            <a:extLst>
              <a:ext uri="{FF2B5EF4-FFF2-40B4-BE49-F238E27FC236}">
                <a16:creationId xmlns:a16="http://schemas.microsoft.com/office/drawing/2014/main" id="{F17736A9-CE2C-A20E-9676-ACC65A18DFD7}"/>
              </a:ext>
            </a:extLst>
          </p:cNvPr>
          <p:cNvPicPr>
            <a:picLocks noChangeAspect="1"/>
          </p:cNvPicPr>
          <p:nvPr/>
        </p:nvPicPr>
        <p:blipFill>
          <a:blip r:embed="rId2"/>
          <a:stretch>
            <a:fillRect/>
          </a:stretch>
        </p:blipFill>
        <p:spPr>
          <a:xfrm>
            <a:off x="6640787" y="228600"/>
            <a:ext cx="5307725" cy="6400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72587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23FF-185E-A717-17A2-5814665B6407}"/>
              </a:ext>
            </a:extLst>
          </p:cNvPr>
          <p:cNvSpPr>
            <a:spLocks noGrp="1"/>
          </p:cNvSpPr>
          <p:nvPr>
            <p:ph type="title"/>
          </p:nvPr>
        </p:nvSpPr>
        <p:spPr>
          <a:xfrm>
            <a:off x="212126" y="1784350"/>
            <a:ext cx="4163125" cy="3289300"/>
          </a:xfrm>
        </p:spPr>
        <p:txBody>
          <a:bodyPr wrap="square" anchor="ctr">
            <a:normAutofit/>
          </a:bodyPr>
          <a:lstStyle/>
          <a:p>
            <a:r>
              <a:rPr lang="en-IE" sz="3200" b="1" dirty="0">
                <a:latin typeface="+mn-lt"/>
              </a:rPr>
              <a:t>PAYG Customers </a:t>
            </a:r>
            <a:br>
              <a:rPr lang="en-IE" dirty="0"/>
            </a:br>
            <a:br>
              <a:rPr lang="en-IE" dirty="0"/>
            </a:br>
            <a:r>
              <a:rPr lang="en-IE" sz="2400" dirty="0"/>
              <a:t>Azure Portal - Cost Analysis </a:t>
            </a:r>
            <a:endParaRPr lang="en-US" sz="2400" dirty="0"/>
          </a:p>
        </p:txBody>
      </p:sp>
      <p:pic>
        <p:nvPicPr>
          <p:cNvPr id="5" name="Picture 4">
            <a:extLst>
              <a:ext uri="{FF2B5EF4-FFF2-40B4-BE49-F238E27FC236}">
                <a16:creationId xmlns:a16="http://schemas.microsoft.com/office/drawing/2014/main" id="{FC6BE5E0-8D57-82C4-249C-27D369BC0A15}"/>
              </a:ext>
            </a:extLst>
          </p:cNvPr>
          <p:cNvPicPr>
            <a:picLocks noChangeAspect="1"/>
          </p:cNvPicPr>
          <p:nvPr/>
        </p:nvPicPr>
        <p:blipFill>
          <a:blip r:embed="rId2"/>
          <a:stretch>
            <a:fillRect/>
          </a:stretch>
        </p:blipFill>
        <p:spPr>
          <a:xfrm>
            <a:off x="4162190" y="153293"/>
            <a:ext cx="7869565" cy="6551413"/>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97137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C4C5-CEF4-BA39-FB92-290D39A938A0}"/>
              </a:ext>
            </a:extLst>
          </p:cNvPr>
          <p:cNvSpPr>
            <a:spLocks noGrp="1"/>
          </p:cNvSpPr>
          <p:nvPr>
            <p:ph type="title"/>
          </p:nvPr>
        </p:nvSpPr>
        <p:spPr>
          <a:xfrm>
            <a:off x="392189" y="2279752"/>
            <a:ext cx="4158362" cy="2535236"/>
          </a:xfrm>
        </p:spPr>
        <p:txBody>
          <a:bodyPr wrap="square" anchor="ctr">
            <a:normAutofit/>
          </a:bodyPr>
          <a:lstStyle/>
          <a:p>
            <a:r>
              <a:rPr lang="en-IE" dirty="0"/>
              <a:t>Azure Sponsorship</a:t>
            </a:r>
            <a:br>
              <a:rPr lang="en-IE" dirty="0"/>
            </a:br>
            <a:br>
              <a:rPr lang="en-IE" dirty="0"/>
            </a:br>
            <a:r>
              <a:rPr lang="en-IE" sz="1800" u="sng" dirty="0">
                <a:solidFill>
                  <a:schemeClr val="accent1">
                    <a:lumMod val="75000"/>
                  </a:schemeClr>
                </a:solidFill>
              </a:rPr>
              <a:t>https://microsoftazuresponsorships.com/</a:t>
            </a:r>
            <a:br>
              <a:rPr lang="en-IE" dirty="0"/>
            </a:br>
            <a:endParaRPr lang="en-IE" dirty="0"/>
          </a:p>
        </p:txBody>
      </p:sp>
      <p:pic>
        <p:nvPicPr>
          <p:cNvPr id="5" name="Picture 4">
            <a:extLst>
              <a:ext uri="{FF2B5EF4-FFF2-40B4-BE49-F238E27FC236}">
                <a16:creationId xmlns:a16="http://schemas.microsoft.com/office/drawing/2014/main" id="{9F08F132-65F4-F6BA-A1DA-DCA2930AA397}"/>
              </a:ext>
            </a:extLst>
          </p:cNvPr>
          <p:cNvPicPr>
            <a:picLocks noChangeAspect="1"/>
          </p:cNvPicPr>
          <p:nvPr/>
        </p:nvPicPr>
        <p:blipFill>
          <a:blip r:embed="rId2"/>
          <a:stretch>
            <a:fillRect/>
          </a:stretch>
        </p:blipFill>
        <p:spPr>
          <a:xfrm>
            <a:off x="4798218" y="129301"/>
            <a:ext cx="7252086" cy="659939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591139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CBEA-B52C-8E72-E432-F7623B8B815D}"/>
              </a:ext>
            </a:extLst>
          </p:cNvPr>
          <p:cNvSpPr>
            <a:spLocks noGrp="1"/>
          </p:cNvSpPr>
          <p:nvPr>
            <p:ph type="title"/>
          </p:nvPr>
        </p:nvSpPr>
        <p:spPr/>
        <p:txBody>
          <a:bodyPr/>
          <a:lstStyle/>
          <a:p>
            <a:r>
              <a:rPr lang="en-IE" dirty="0"/>
              <a:t>Download .csv</a:t>
            </a:r>
          </a:p>
        </p:txBody>
      </p:sp>
      <p:sp>
        <p:nvSpPr>
          <p:cNvPr id="3" name="Content Placeholder 2">
            <a:extLst>
              <a:ext uri="{FF2B5EF4-FFF2-40B4-BE49-F238E27FC236}">
                <a16:creationId xmlns:a16="http://schemas.microsoft.com/office/drawing/2014/main" id="{0DA137F4-D049-CFF5-9280-15C3B6660CEA}"/>
              </a:ext>
            </a:extLst>
          </p:cNvPr>
          <p:cNvSpPr>
            <a:spLocks noGrp="1"/>
          </p:cNvSpPr>
          <p:nvPr>
            <p:ph sz="quarter" idx="10"/>
          </p:nvPr>
        </p:nvSpPr>
        <p:spPr>
          <a:xfrm>
            <a:off x="519907" y="1258009"/>
            <a:ext cx="11018838" cy="430887"/>
          </a:xfrm>
        </p:spPr>
        <p:txBody>
          <a:bodyPr/>
          <a:lstStyle/>
          <a:p>
            <a:pPr marL="0" indent="0">
              <a:buNone/>
            </a:pPr>
            <a:r>
              <a:rPr lang="en-IE" dirty="0"/>
              <a:t>When you click Download, mind the hiding dropdown</a:t>
            </a:r>
          </a:p>
        </p:txBody>
      </p:sp>
      <p:pic>
        <p:nvPicPr>
          <p:cNvPr id="7" name="Picture 6">
            <a:extLst>
              <a:ext uri="{FF2B5EF4-FFF2-40B4-BE49-F238E27FC236}">
                <a16:creationId xmlns:a16="http://schemas.microsoft.com/office/drawing/2014/main" id="{90B79179-D553-C6F7-47BA-8C650722FF8D}"/>
              </a:ext>
            </a:extLst>
          </p:cNvPr>
          <p:cNvPicPr>
            <a:picLocks noChangeAspect="1"/>
          </p:cNvPicPr>
          <p:nvPr/>
        </p:nvPicPr>
        <p:blipFill>
          <a:blip r:embed="rId2"/>
          <a:stretch>
            <a:fillRect/>
          </a:stretch>
        </p:blipFill>
        <p:spPr>
          <a:xfrm>
            <a:off x="2630708" y="1935707"/>
            <a:ext cx="5884642" cy="2562998"/>
          </a:xfrm>
          <a:prstGeom prst="rect">
            <a:avLst/>
          </a:prstGeom>
          <a:effectLst>
            <a:outerShdw blurRad="50800" dist="38100" dir="2700000" algn="tl" rotWithShape="0">
              <a:prstClr val="black">
                <a:alpha val="40000"/>
              </a:prstClr>
            </a:outerShdw>
          </a:effectLst>
        </p:spPr>
      </p:pic>
      <p:sp>
        <p:nvSpPr>
          <p:cNvPr id="10" name="Content Placeholder 2">
            <a:extLst>
              <a:ext uri="{FF2B5EF4-FFF2-40B4-BE49-F238E27FC236}">
                <a16:creationId xmlns:a16="http://schemas.microsoft.com/office/drawing/2014/main" id="{FADA9EF7-73CA-1D5E-6B95-ED7267768C9D}"/>
              </a:ext>
            </a:extLst>
          </p:cNvPr>
          <p:cNvSpPr txBox="1">
            <a:spLocks/>
          </p:cNvSpPr>
          <p:nvPr/>
        </p:nvSpPr>
        <p:spPr>
          <a:xfrm>
            <a:off x="379412" y="4909344"/>
            <a:ext cx="11018838"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dirty="0"/>
              <a:t>Clicking on it will download .csv file with consumption report</a:t>
            </a:r>
          </a:p>
        </p:txBody>
      </p:sp>
    </p:spTree>
    <p:extLst>
      <p:ext uri="{BB962C8B-B14F-4D97-AF65-F5344CB8AC3E}">
        <p14:creationId xmlns:p14="http://schemas.microsoft.com/office/powerpoint/2010/main" val="218785258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16F-BABF-9BD7-95F0-28B519233776}"/>
              </a:ext>
            </a:extLst>
          </p:cNvPr>
          <p:cNvSpPr>
            <a:spLocks noGrp="1"/>
          </p:cNvSpPr>
          <p:nvPr>
            <p:ph type="title"/>
          </p:nvPr>
        </p:nvSpPr>
        <p:spPr/>
        <p:txBody>
          <a:bodyPr/>
          <a:lstStyle/>
          <a:p>
            <a:endParaRPr lang="en-IE"/>
          </a:p>
        </p:txBody>
      </p:sp>
      <p:sp>
        <p:nvSpPr>
          <p:cNvPr id="3" name="Content Placeholder 2">
            <a:extLst>
              <a:ext uri="{FF2B5EF4-FFF2-40B4-BE49-F238E27FC236}">
                <a16:creationId xmlns:a16="http://schemas.microsoft.com/office/drawing/2014/main" id="{D1BE6718-0C1D-FB71-2190-4813A0849B2B}"/>
              </a:ext>
            </a:extLst>
          </p:cNvPr>
          <p:cNvSpPr>
            <a:spLocks noGrp="1"/>
          </p:cNvSpPr>
          <p:nvPr>
            <p:ph sz="quarter" idx="10"/>
          </p:nvPr>
        </p:nvSpPr>
        <p:spPr/>
        <p:txBody>
          <a:bodyPr/>
          <a:lstStyle/>
          <a:p>
            <a:endParaRPr lang="en-IE"/>
          </a:p>
        </p:txBody>
      </p:sp>
    </p:spTree>
    <p:extLst>
      <p:ext uri="{BB962C8B-B14F-4D97-AF65-F5344CB8AC3E}">
        <p14:creationId xmlns:p14="http://schemas.microsoft.com/office/powerpoint/2010/main" val="47503442"/>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schemas.microsoft.com/sharepoint/v3"/>
    <ds:schemaRef ds:uri="dcf5ddc1-fb1d-440f-849a-6450bddbaed7"/>
    <ds:schemaRef ds:uri="http://schemas.microsoft.com/office/2006/documentManagement/types"/>
    <ds:schemaRef ds:uri="http://purl.org/dc/terms/"/>
    <ds:schemaRef ds:uri="http://schemas.microsoft.com/office/2006/metadata/properties"/>
    <ds:schemaRef ds:uri="http://purl.org/dc/dcmitype/"/>
    <ds:schemaRef ds:uri="965de625-df5b-42e9-a277-2113da4f1195"/>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BootCamp Presentation</Template>
  <TotalTime>1095</TotalTime>
  <Words>2300</Words>
  <Application>Microsoft Office PowerPoint</Application>
  <PresentationFormat>Widescreen</PresentationFormat>
  <Paragraphs>353</Paragraphs>
  <Slides>37</Slides>
  <Notes>23</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Consolas</vt:lpstr>
      <vt:lpstr>Roboto</vt:lpstr>
      <vt:lpstr>Segoe UI</vt:lpstr>
      <vt:lpstr>Segoe UI Semibold</vt:lpstr>
      <vt:lpstr>var(--ytd-video-primary-info-renderer-title-font-family,inherit)</vt:lpstr>
      <vt:lpstr>Wingdings</vt:lpstr>
      <vt:lpstr>YouTube Noto</vt:lpstr>
      <vt:lpstr>White Template</vt:lpstr>
      <vt:lpstr>Analysing Azure Cost in PowerBI for Microsoft Sponsorship subscriptions</vt:lpstr>
      <vt:lpstr>Agenda</vt:lpstr>
      <vt:lpstr>Cost Management</vt:lpstr>
      <vt:lpstr>EA and CSP</vt:lpstr>
      <vt:lpstr>PBI for EA customers</vt:lpstr>
      <vt:lpstr>PAYG Customers   Azure Portal - Cost Analysis </vt:lpstr>
      <vt:lpstr>Azure Sponsorship  https://microsoftazuresponsorships.com/ </vt:lpstr>
      <vt:lpstr>Download .csv</vt:lpstr>
      <vt:lpstr>PowerPoint Presentation</vt:lpstr>
      <vt:lpstr>PowerPoint Presentation</vt:lpstr>
      <vt:lpstr>Shared Folder</vt:lpstr>
      <vt:lpstr>Sync will add a shortcut in Explorer</vt:lpstr>
      <vt:lpstr>PowerPoint Presentation</vt:lpstr>
      <vt:lpstr>Getting Latest file</vt:lpstr>
      <vt:lpstr>Date format</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Title square photo layout</vt:lpstr>
      <vt:lpstr>Square photo layout </vt:lpstr>
      <vt:lpstr>Side-by-side photo layout</vt:lpstr>
      <vt:lpstr>Three photos layout</vt:lpstr>
      <vt:lpstr>Four photos layout</vt:lpstr>
      <vt:lpstr>Top photo with Title</vt:lpstr>
      <vt:lpstr>Full bleed photo with Title</vt:lpstr>
      <vt:lpstr>Slide palette info</vt:lpstr>
      <vt:lpstr>Ensure slide content is accessible</vt:lpstr>
      <vt:lpstr>Brand and accent colors accessibility</vt:lpstr>
      <vt:lpstr>PowerPoint Design Ideas</vt:lpstr>
      <vt:lpstr>Microsoft monoline icons</vt:lpstr>
      <vt:lpstr>Demo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Peter Perov</dc:creator>
  <cp:keywords/>
  <dc:description/>
  <cp:lastModifiedBy>Peter Perov</cp:lastModifiedBy>
  <cp:revision>49</cp:revision>
  <dcterms:created xsi:type="dcterms:W3CDTF">2022-10-14T10:53:55Z</dcterms:created>
  <dcterms:modified xsi:type="dcterms:W3CDTF">2022-11-23T11:56:34Z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