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51"/>
  </p:notesMasterIdLst>
  <p:handoutMasterIdLst>
    <p:handoutMasterId r:id="rId52"/>
  </p:handoutMasterIdLst>
  <p:sldIdLst>
    <p:sldId id="1661" r:id="rId5"/>
    <p:sldId id="2051" r:id="rId6"/>
    <p:sldId id="2054" r:id="rId7"/>
    <p:sldId id="2075" r:id="rId8"/>
    <p:sldId id="2074" r:id="rId9"/>
    <p:sldId id="2055" r:id="rId10"/>
    <p:sldId id="2068" r:id="rId11"/>
    <p:sldId id="2069" r:id="rId12"/>
    <p:sldId id="2066" r:id="rId13"/>
    <p:sldId id="2065" r:id="rId14"/>
    <p:sldId id="2057" r:id="rId15"/>
    <p:sldId id="2058" r:id="rId16"/>
    <p:sldId id="2064" r:id="rId17"/>
    <p:sldId id="2070" r:id="rId18"/>
    <p:sldId id="2077" r:id="rId19"/>
    <p:sldId id="2073" r:id="rId20"/>
    <p:sldId id="2076" r:id="rId21"/>
    <p:sldId id="2056" r:id="rId22"/>
    <p:sldId id="2072" r:id="rId23"/>
    <p:sldId id="2071" r:id="rId24"/>
    <p:sldId id="2059" r:id="rId25"/>
    <p:sldId id="2052" r:id="rId26"/>
    <p:sldId id="2053" r:id="rId27"/>
    <p:sldId id="2062" r:id="rId28"/>
    <p:sldId id="1660" r:id="rId29"/>
    <p:sldId id="1670" r:id="rId30"/>
    <p:sldId id="1548" r:id="rId31"/>
    <p:sldId id="1635" r:id="rId32"/>
    <p:sldId id="1523" r:id="rId33"/>
    <p:sldId id="1716" r:id="rId34"/>
    <p:sldId id="1524" r:id="rId35"/>
    <p:sldId id="1906" r:id="rId36"/>
    <p:sldId id="1947" r:id="rId37"/>
    <p:sldId id="1946" r:id="rId38"/>
    <p:sldId id="2045" r:id="rId39"/>
    <p:sldId id="2046" r:id="rId40"/>
    <p:sldId id="1995" r:id="rId41"/>
    <p:sldId id="1994" r:id="rId42"/>
    <p:sldId id="2042" r:id="rId43"/>
    <p:sldId id="1941" r:id="rId44"/>
    <p:sldId id="1804" r:id="rId45"/>
    <p:sldId id="1527" r:id="rId46"/>
    <p:sldId id="1529" r:id="rId47"/>
    <p:sldId id="1530" r:id="rId48"/>
    <p:sldId id="1531" r:id="rId49"/>
    <p:sldId id="1532" r:id="rId5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8B656EC-D568-4EF7-8842-9FA1AE1192C9}">
          <p14:sldIdLst>
            <p14:sldId id="1661"/>
            <p14:sldId id="2051"/>
            <p14:sldId id="2054"/>
            <p14:sldId id="2075"/>
            <p14:sldId id="2074"/>
            <p14:sldId id="2055"/>
            <p14:sldId id="2068"/>
            <p14:sldId id="2069"/>
            <p14:sldId id="2066"/>
            <p14:sldId id="2065"/>
            <p14:sldId id="2057"/>
            <p14:sldId id="2058"/>
            <p14:sldId id="2064"/>
            <p14:sldId id="2070"/>
            <p14:sldId id="2077"/>
            <p14:sldId id="2073"/>
            <p14:sldId id="2076"/>
            <p14:sldId id="2056"/>
          </p14:sldIdLst>
        </p14:section>
        <p14:section name="The End" id="{A68E08E6-952D-4755-9C67-FBDD7D772085}">
          <p14:sldIdLst>
            <p14:sldId id="2072"/>
            <p14:sldId id="2071"/>
          </p14:sldIdLst>
        </p14:section>
        <p14:section name="Advanced Technical Tips" id="{C2204EC9-CF4E-4BCE-A19D-8EF7015C5371}">
          <p14:sldIdLst>
            <p14:sldId id="2059"/>
            <p14:sldId id="2052"/>
            <p14:sldId id="2053"/>
            <p14:sldId id="2062"/>
          </p14:sldIdLst>
        </p14:section>
        <p14:section name="Template" id="{A520D17B-7A79-4C62-9914-4DA56F6FEF96}">
          <p14:sldIdLst>
            <p14:sldId id="1660"/>
            <p14:sldId id="1670"/>
            <p14:sldId id="1548"/>
            <p14:sldId id="1635"/>
            <p14:sldId id="1523"/>
            <p14:sldId id="1716"/>
            <p14:sldId id="1524"/>
            <p14:sldId id="1906"/>
            <p14:sldId id="1947"/>
            <p14:sldId id="1946"/>
            <p14:sldId id="2045"/>
            <p14:sldId id="2046"/>
            <p14:sldId id="1995"/>
            <p14:sldId id="1994"/>
            <p14:sldId id="2042"/>
            <p14:sldId id="1941"/>
            <p14:sldId id="1804"/>
            <p14:sldId id="1527"/>
            <p14:sldId id="1529"/>
            <p14:sldId id="1530"/>
            <p14:sldId id="1531"/>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9BA"/>
    <a:srgbClr val="000000"/>
    <a:srgbClr val="FFFFFF"/>
    <a:srgbClr val="50E6FF"/>
    <a:srgbClr val="9BF00B"/>
    <a:srgbClr val="0F780F"/>
    <a:srgbClr val="107E10"/>
    <a:srgbClr val="0E700E"/>
    <a:srgbClr val="A3A3A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62161" autoAdjust="0"/>
  </p:normalViewPr>
  <p:slideViewPr>
    <p:cSldViewPr snapToGrid="0">
      <p:cViewPr varScale="1">
        <p:scale>
          <a:sx n="61" d="100"/>
          <a:sy n="61" d="100"/>
        </p:scale>
        <p:origin x="306" y="39"/>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11/30/2022 11:43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11/30/2022 11:43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a.azure.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11/30/2022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Important to log in as a subscription owner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59490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79708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49869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206545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b="0" i="0" dirty="0">
              <a:solidFill>
                <a:srgbClr val="EEEEEE"/>
              </a:solidFill>
              <a:effectLst/>
              <a:latin typeface="YouTube Noto"/>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effectLst/>
                <a:latin typeface="Roboto" panose="02000000000000000000" pitchFamily="2" charset="0"/>
              </a:rPr>
              <a:t>The best way to connect to a SharePoint Folder to speed up your Excel and Power BI data refresh</a:t>
            </a:r>
          </a:p>
          <a:p>
            <a:pPr algn="l" rtl="0"/>
            <a:r>
              <a:rPr lang="en-US" b="0" i="0" dirty="0">
                <a:solidFill>
                  <a:srgbClr val="EEEEEE"/>
                </a:solidFill>
                <a:effectLst/>
                <a:latin typeface="YouTube Noto"/>
              </a:rPr>
              <a:t>https://www.youtube.com/watch?v=-XE7HEZbQiY</a:t>
            </a:r>
          </a:p>
          <a:p>
            <a:pPr algn="l" rtl="0"/>
            <a:endParaRPr lang="en-US" b="0" i="0" dirty="0">
              <a:solidFill>
                <a:srgbClr val="EEEEEE"/>
              </a:solidFill>
              <a:effectLst/>
              <a:latin typeface="YouTube Noto"/>
            </a:endParaRPr>
          </a:p>
          <a:p>
            <a:pPr algn="l"/>
            <a:r>
              <a:rPr lang="en-US" b="0" i="0" dirty="0">
                <a:solidFill>
                  <a:srgbClr val="000000"/>
                </a:solidFill>
                <a:effectLst/>
                <a:latin typeface="var(--ytd-video-primary-info-renderer-title-font-family,inherit)"/>
              </a:rPr>
              <a:t>Power BI - Use relative references to avoid combine &amp; transform errors</a:t>
            </a:r>
          </a:p>
          <a:p>
            <a:r>
              <a:rPr lang="en-US" dirty="0"/>
              <a:t>https://www.youtube.com/watch?v=nscUeOL5m90</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076171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989421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11/30/2022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11/30/2022 11:43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13124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11/30/2022 11:43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11/30/2022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389542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11/30/2022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470583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11/30/2022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565198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11/30/2022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37</a:t>
            </a:fld>
            <a:endParaRPr lang="en-US" dirty="0"/>
          </a:p>
        </p:txBody>
      </p:sp>
    </p:spTree>
    <p:extLst>
      <p:ext uri="{BB962C8B-B14F-4D97-AF65-F5344CB8AC3E}">
        <p14:creationId xmlns:p14="http://schemas.microsoft.com/office/powerpoint/2010/main" val="103154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11/30/2022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383938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079D02-5D34-4786-9834-A1F44E52D535}" type="slidenum">
              <a:rPr lang="en-US" smtClean="0"/>
              <a:t>39</a:t>
            </a:fld>
            <a:endParaRPr lang="en-US" dirty="0"/>
          </a:p>
        </p:txBody>
      </p:sp>
      <p:sp>
        <p:nvSpPr>
          <p:cNvPr id="5" name="Date Placeholder 4">
            <a:extLst>
              <a:ext uri="{FF2B5EF4-FFF2-40B4-BE49-F238E27FC236}">
                <a16:creationId xmlns:a16="http://schemas.microsoft.com/office/drawing/2014/main" id="{58E3CE72-94EE-4689-AB80-A0CFFB93F1EA}"/>
              </a:ext>
            </a:extLst>
          </p:cNvPr>
          <p:cNvSpPr>
            <a:spLocks noGrp="1"/>
          </p:cNvSpPr>
          <p:nvPr>
            <p:ph type="dt" idx="11"/>
          </p:nvPr>
        </p:nvSpPr>
        <p:spPr/>
        <p:txBody>
          <a:bodyPr/>
          <a:lstStyle/>
          <a:p>
            <a:fld id="{480C6978-FA11-423D-8FDA-CB59A4787224}" type="datetime8">
              <a:rPr lang="en-US" smtClean="0"/>
              <a:t>11/30/2022 11:43 AM</a:t>
            </a:fld>
            <a:endParaRPr lang="en-US" dirty="0"/>
          </a:p>
        </p:txBody>
      </p:sp>
      <p:sp>
        <p:nvSpPr>
          <p:cNvPr id="6" name="Footer Placeholder 5">
            <a:extLst>
              <a:ext uri="{FF2B5EF4-FFF2-40B4-BE49-F238E27FC236}">
                <a16:creationId xmlns:a16="http://schemas.microsoft.com/office/drawing/2014/main" id="{1AF229CA-F1E4-48C0-AD59-34CCFB3BE2A2}"/>
              </a:ext>
            </a:extLst>
          </p:cNvPr>
          <p:cNvSpPr>
            <a:spLocks noGrp="1"/>
          </p:cNvSpPr>
          <p:nvPr>
            <p:ph type="ftr" sz="quarter" idx="12"/>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7" name="Header Placeholder 6">
            <a:extLst>
              <a:ext uri="{FF2B5EF4-FFF2-40B4-BE49-F238E27FC236}">
                <a16:creationId xmlns:a16="http://schemas.microsoft.com/office/drawing/2014/main" id="{1C7DFC74-16C9-4146-B136-C825DE01E4DA}"/>
              </a:ext>
            </a:extLst>
          </p:cNvPr>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41036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11/30/2022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79290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11/30/2022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2556199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11/30/2022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b="1" dirty="0"/>
              <a:t>Visual Studio</a:t>
            </a:r>
          </a:p>
          <a:p>
            <a:r>
              <a:rPr lang="en-IE" dirty="0"/>
              <a:t>Simply login as your Microsoft.com email and choose “Visual Studio Enterprise (FTE)” benefit</a:t>
            </a:r>
          </a:p>
          <a:p>
            <a:endParaRPr lang="en-IE" dirty="0"/>
          </a:p>
          <a:p>
            <a:r>
              <a:rPr lang="en-IE" b="1" dirty="0" err="1"/>
              <a:t>Fdpo</a:t>
            </a:r>
            <a:r>
              <a:rPr lang="en-IE" b="1" dirty="0"/>
              <a:t> wiki page: </a:t>
            </a:r>
          </a:p>
          <a:p>
            <a:r>
              <a:rPr lang="en-IE" dirty="0"/>
              <a:t>https://dev.azure.com/servicesdocs/DevOps/_wiki/wikis/AzureInWCB%20wiki/32155/Managed-Azure-Tenant-Environment</a:t>
            </a:r>
          </a:p>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7269575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11/30/2022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44</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11/30/2022 11:43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11/30/2022 11:43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11/30/2022 11:43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171717"/>
                </a:solidFill>
                <a:effectLst/>
                <a:latin typeface="Segoe UI" panose="020B0502040204020203" pitchFamily="34" charset="0"/>
              </a:rPr>
              <a:t>Get started with Cost Management + Billing reporting</a:t>
            </a:r>
          </a:p>
          <a:p>
            <a:r>
              <a:rPr lang="en-IE" b="0" dirty="0"/>
              <a:t>https://learn.microsoft.com/en-us/azure/cost-management-billing/costs/reporting-get-started</a:t>
            </a:r>
          </a:p>
          <a:p>
            <a:endParaRPr lang="en-IE" b="1" dirty="0"/>
          </a:p>
          <a:p>
            <a:r>
              <a:rPr lang="en-IE" b="1" dirty="0"/>
              <a:t>Azure EA portal administration</a:t>
            </a:r>
          </a:p>
          <a:p>
            <a:r>
              <a:rPr lang="en-IE" dirty="0"/>
              <a:t>https://learn.microsoft.com/en-us/azure/cost-management-billing/manage/ea-portal-administration</a:t>
            </a:r>
          </a:p>
          <a:p>
            <a:endParaRPr lang="en-IE" dirty="0"/>
          </a:p>
          <a:p>
            <a:pPr algn="l"/>
            <a:r>
              <a:rPr lang="en-IE" b="1" i="0" dirty="0">
                <a:solidFill>
                  <a:srgbClr val="171717"/>
                </a:solidFill>
                <a:effectLst/>
                <a:latin typeface="Segoe UI" panose="020B0502040204020203" pitchFamily="34" charset="0"/>
              </a:rPr>
              <a:t>Migrate from Azure Enterprise Reporting to Microsoft Cost Management APIs overview</a:t>
            </a:r>
          </a:p>
          <a:p>
            <a:r>
              <a:rPr lang="en-IE" dirty="0"/>
              <a:t>https://learn.microsoft.com/en-us/azure/cost-management-billing/automate/migrate-ea-reporting-arm-apis-overview</a:t>
            </a:r>
          </a:p>
          <a:p>
            <a:endParaRPr lang="en-IE" dirty="0"/>
          </a:p>
          <a:p>
            <a:r>
              <a:rPr lang="en-IE" b="1" dirty="0"/>
              <a:t>EA Portal</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b="0" i="0" u="none" strike="noStrike" dirty="0">
                <a:effectLst/>
                <a:latin typeface="Segoe UI" panose="020B0502040204020203" pitchFamily="34" charset="0"/>
                <a:hlinkClick r:id="rId3"/>
              </a:rPr>
              <a:t>https://ea.azure.com</a:t>
            </a:r>
            <a:endParaRPr lang="en-IE" dirty="0"/>
          </a:p>
          <a:p>
            <a:endParaRPr lang="en-IE"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171717"/>
                </a:solidFill>
                <a:effectLst/>
                <a:latin typeface="Segoe UI" panose="020B0502040204020203" pitchFamily="34" charset="0"/>
              </a:rPr>
              <a:t>Billing accounts and scopes in the Azure portal</a:t>
            </a:r>
          </a:p>
          <a:p>
            <a:r>
              <a:rPr lang="en-IE" dirty="0"/>
              <a:t>https://learn.microsoft.com/en-us/azure/cost-management-billing/manage/view-all-accounts</a:t>
            </a:r>
          </a:p>
          <a:p>
            <a:endParaRPr lang="en-IE"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171717"/>
                </a:solidFill>
                <a:effectLst/>
                <a:latin typeface="Segoe UI" panose="020B0502040204020203" pitchFamily="34" charset="0"/>
              </a:rPr>
              <a:t>View your usage summary details and download reports for direct EA </a:t>
            </a:r>
            <a:r>
              <a:rPr lang="en-IE" b="1" i="0" dirty="0" err="1">
                <a:solidFill>
                  <a:srgbClr val="171717"/>
                </a:solidFill>
                <a:effectLst/>
                <a:latin typeface="Segoe UI" panose="020B0502040204020203" pitchFamily="34" charset="0"/>
              </a:rPr>
              <a:t>enrollments</a:t>
            </a:r>
            <a:endParaRPr lang="en-IE" b="1" i="0" dirty="0">
              <a:solidFill>
                <a:srgbClr val="171717"/>
              </a:solidFill>
              <a:effectLst/>
              <a:latin typeface="Segoe UI" panose="020B0502040204020203" pitchFamily="34" charset="0"/>
            </a:endParaRPr>
          </a:p>
          <a:p>
            <a:r>
              <a:rPr lang="en-IE" dirty="0"/>
              <a:t>https://learn.microsoft.com/en-us/azure/cost-management-billing/manage/direct-ea-azure-usage-charges-invoices</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36957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05554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b="1" dirty="0"/>
              <a:t>Consumption - Usage Details - List</a:t>
            </a:r>
          </a:p>
          <a:p>
            <a:r>
              <a:rPr lang="en-IE" b="0" i="0" dirty="0">
                <a:solidFill>
                  <a:srgbClr val="323130"/>
                </a:solidFill>
                <a:effectLst/>
                <a:latin typeface="Segoe UI" panose="020B0502040204020203" pitchFamily="34" charset="0"/>
              </a:rPr>
              <a:t>https://docs.microsoft.com/en-us/rest/api/resources/providers/register</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43677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08697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Full guide on how to call the </a:t>
            </a:r>
            <a:r>
              <a:rPr lang="en-IE" dirty="0" err="1"/>
              <a:t>api</a:t>
            </a:r>
            <a:r>
              <a:rPr lang="en-IE" dirty="0"/>
              <a:t>: create Service Principal, assign billing scope, use the access token </a:t>
            </a:r>
          </a:p>
          <a:p>
            <a:endParaRPr lang="en-IE"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292929"/>
                </a:solidFill>
                <a:effectLst/>
                <a:latin typeface="sohne"/>
              </a:rPr>
              <a:t>Getting started with the Microsoft Azure Billing API’s</a:t>
            </a:r>
          </a:p>
          <a:p>
            <a:r>
              <a:rPr lang="en-IE" dirty="0"/>
              <a:t>https://medium.com/@sambowenhughes/getting-started-with-the-microsoft-azure-billing-apis-aa27af11c1d0</a:t>
            </a:r>
          </a:p>
          <a:p>
            <a:endParaRPr lang="en-IE" dirty="0"/>
          </a:p>
          <a:p>
            <a:endParaRPr lang="en-IE" dirty="0"/>
          </a:p>
          <a:p>
            <a:r>
              <a:rPr lang="en-IE" b="1" dirty="0"/>
              <a:t>Consumption - Usage Details - List</a:t>
            </a:r>
          </a:p>
          <a:p>
            <a:r>
              <a:rPr lang="en-IE" dirty="0"/>
              <a:t>https://learn.microsoft.com/en-us/rest/api/consumption/usage-details/list?tabs=HTTP</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38253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b="1" dirty="0"/>
              <a:t>Create visuals and reports with the Azure Cost Management connector in Power BI Desktop</a:t>
            </a:r>
          </a:p>
          <a:p>
            <a:r>
              <a:rPr lang="en-IE" dirty="0"/>
              <a:t>https://learn.microsoft.com/en-us/power-bi/connect-data/desktop-connect-azure-cost-management</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161772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peterperov/MSFTCSA/tree/main/126-AzureCost"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7.xml"/><Relationship Id="rId5" Type="http://schemas.openxmlformats.org/officeDocument/2006/relationships/image" Target="../media/image12.sv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hyperlink" Target="https://support.office.com/en-US/article/Make-your-PowerPoint-presentations-accessible-6f7772b2-2f33-4bd2-8ca7-dae3b2b3ef25" TargetMode="External"/><Relationship Id="rId5" Type="http://schemas.openxmlformats.org/officeDocument/2006/relationships/image" Target="../media/image27.png"/><Relationship Id="rId4" Type="http://schemas.openxmlformats.org/officeDocument/2006/relationships/hyperlink" Target="http://www.paciellogroup.com/resources/contrastAnalyser"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paciellogroup.com/resources/contrastanalyser/"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 Id="rId5" Type="http://schemas.openxmlformats.org/officeDocument/2006/relationships/hyperlink" Target="https://microsoft.sharepoint.com/teams/BrandCentral/Guidelines/Microsoft_color_guidelines.pdf" TargetMode="External"/><Relationship Id="rId4" Type="http://schemas.openxmlformats.org/officeDocument/2006/relationships/hyperlink" Target="https://www.microsoft.com/enabl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ev.azure.com/servicesdocs/DevOps/_wiki/wikis/AzureInWCB%20wiki/32155/Managed-Azure-Tenant-Environment"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hyperlink" Target="https://developer.microsoft.com/en-us/microsoft-365/dev-program" TargetMode="External"/><Relationship Id="rId4" Type="http://schemas.openxmlformats.org/officeDocument/2006/relationships/hyperlink" Target="https://my.visualstudio.com/" TargetMode="External"/></Relationships>
</file>

<file path=ppt/slides/_rels/slide40.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jpg"/><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svg"/></Relationships>
</file>

<file path=ppt/slides/_rels/slide41.xml.rels><?xml version="1.0" encoding="UTF-8" standalone="yes"?>
<Relationships xmlns="http://schemas.openxmlformats.org/package/2006/relationships"><Relationship Id="rId3" Type="http://schemas.openxmlformats.org/officeDocument/2006/relationships/hyperlink" Target="https://microsoft.sharepoint.com/teams/BrandCentral/Documents/Monoline_icon_guide_and_library_for_PowerPoint.zip" TargetMode="External"/><Relationship Id="rId7"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0.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jp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azure/cost-management-billing/costs/reporting-get-started"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IE"/>
              <a:t>Analyse </a:t>
            </a:r>
            <a:r>
              <a:rPr lang="en-IE" dirty="0"/>
              <a:t>A</a:t>
            </a:r>
            <a:r>
              <a:rPr lang="en-US" dirty="0" err="1"/>
              <a:t>zure</a:t>
            </a:r>
            <a:r>
              <a:rPr lang="en-US" dirty="0"/>
              <a:t> Cost in </a:t>
            </a:r>
            <a:r>
              <a:rPr lang="en-US" dirty="0" err="1"/>
              <a:t>PowerBI</a:t>
            </a:r>
            <a:r>
              <a:rPr lang="en-US" dirty="0"/>
              <a:t> for Microsoft Sponsorship subscriptions</a:t>
            </a:r>
          </a:p>
        </p:txBody>
      </p:sp>
      <p:sp>
        <p:nvSpPr>
          <p:cNvPr id="5" name="Text Placeholder 4"/>
          <p:cNvSpPr>
            <a:spLocks noGrp="1"/>
          </p:cNvSpPr>
          <p:nvPr>
            <p:ph type="body" sz="quarter" idx="12"/>
          </p:nvPr>
        </p:nvSpPr>
        <p:spPr>
          <a:xfrm>
            <a:off x="584200" y="3962400"/>
            <a:ext cx="9144000" cy="677108"/>
          </a:xfrm>
        </p:spPr>
        <p:txBody>
          <a:bodyPr/>
          <a:lstStyle/>
          <a:p>
            <a:r>
              <a:rPr lang="en-US" dirty="0"/>
              <a:t>Peter Perov, </a:t>
            </a:r>
          </a:p>
          <a:p>
            <a:r>
              <a:rPr lang="en-US" dirty="0"/>
              <a:t>Cloud Solutions Architect</a:t>
            </a:r>
          </a:p>
        </p:txBody>
      </p:sp>
    </p:spTree>
    <p:extLst>
      <p:ext uri="{BB962C8B-B14F-4D97-AF65-F5344CB8AC3E}">
        <p14:creationId xmlns:p14="http://schemas.microsoft.com/office/powerpoint/2010/main" val="17950785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685E-D93A-D400-76EC-C7F38524829F}"/>
              </a:ext>
            </a:extLst>
          </p:cNvPr>
          <p:cNvSpPr>
            <a:spLocks noGrp="1"/>
          </p:cNvSpPr>
          <p:nvPr>
            <p:ph type="title"/>
          </p:nvPr>
        </p:nvSpPr>
        <p:spPr>
          <a:xfrm>
            <a:off x="588263" y="457200"/>
            <a:ext cx="11018520" cy="1107996"/>
          </a:xfrm>
        </p:spPr>
        <p:txBody>
          <a:bodyPr/>
          <a:lstStyle/>
          <a:p>
            <a:r>
              <a:rPr lang="en-IE" dirty="0"/>
              <a:t>Power BI Cost Management</a:t>
            </a:r>
            <a:br>
              <a:rPr lang="en-IE" dirty="0"/>
            </a:br>
            <a:r>
              <a:rPr lang="en-IE" dirty="0"/>
              <a:t>Connector </a:t>
            </a:r>
          </a:p>
        </p:txBody>
      </p:sp>
      <p:sp>
        <p:nvSpPr>
          <p:cNvPr id="3" name="Content Placeholder 2">
            <a:extLst>
              <a:ext uri="{FF2B5EF4-FFF2-40B4-BE49-F238E27FC236}">
                <a16:creationId xmlns:a16="http://schemas.microsoft.com/office/drawing/2014/main" id="{108E0A94-8BAA-1AA8-EC48-87E2DB146741}"/>
              </a:ext>
            </a:extLst>
          </p:cNvPr>
          <p:cNvSpPr>
            <a:spLocks noGrp="1"/>
          </p:cNvSpPr>
          <p:nvPr>
            <p:ph sz="quarter" idx="10"/>
          </p:nvPr>
        </p:nvSpPr>
        <p:spPr>
          <a:xfrm>
            <a:off x="499140" y="2342412"/>
            <a:ext cx="4694677" cy="1465016"/>
          </a:xfrm>
        </p:spPr>
        <p:txBody>
          <a:bodyPr/>
          <a:lstStyle/>
          <a:p>
            <a:pPr marL="0" indent="0">
              <a:buNone/>
            </a:pPr>
            <a:endParaRPr lang="en-IE" dirty="0"/>
          </a:p>
          <a:p>
            <a:pPr>
              <a:buFont typeface="Arial" panose="020B0604020202020204" pitchFamily="34" charset="0"/>
              <a:buChar char="•"/>
            </a:pPr>
            <a:r>
              <a:rPr lang="en-IE" dirty="0"/>
              <a:t>Direct MCA</a:t>
            </a:r>
          </a:p>
          <a:p>
            <a:pPr>
              <a:buFont typeface="Arial" panose="020B0604020202020204" pitchFamily="34" charset="0"/>
              <a:buChar char="•"/>
            </a:pPr>
            <a:r>
              <a:rPr lang="en-IE" dirty="0"/>
              <a:t>EA</a:t>
            </a:r>
          </a:p>
        </p:txBody>
      </p:sp>
      <p:pic>
        <p:nvPicPr>
          <p:cNvPr id="5" name="Picture 4">
            <a:extLst>
              <a:ext uri="{FF2B5EF4-FFF2-40B4-BE49-F238E27FC236}">
                <a16:creationId xmlns:a16="http://schemas.microsoft.com/office/drawing/2014/main" id="{F17736A9-CE2C-A20E-9676-ACC65A18DFD7}"/>
              </a:ext>
            </a:extLst>
          </p:cNvPr>
          <p:cNvPicPr>
            <a:picLocks noChangeAspect="1"/>
          </p:cNvPicPr>
          <p:nvPr/>
        </p:nvPicPr>
        <p:blipFill>
          <a:blip r:embed="rId3"/>
          <a:stretch>
            <a:fillRect/>
          </a:stretch>
        </p:blipFill>
        <p:spPr>
          <a:xfrm>
            <a:off x="6640787" y="228600"/>
            <a:ext cx="5307725" cy="64008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07258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C4C5-CEF4-BA39-FB92-290D39A938A0}"/>
              </a:ext>
            </a:extLst>
          </p:cNvPr>
          <p:cNvSpPr>
            <a:spLocks noGrp="1"/>
          </p:cNvSpPr>
          <p:nvPr>
            <p:ph type="title"/>
          </p:nvPr>
        </p:nvSpPr>
        <p:spPr>
          <a:xfrm>
            <a:off x="392189" y="2279752"/>
            <a:ext cx="4158362" cy="2535236"/>
          </a:xfrm>
        </p:spPr>
        <p:txBody>
          <a:bodyPr wrap="square" anchor="ctr">
            <a:normAutofit/>
          </a:bodyPr>
          <a:lstStyle/>
          <a:p>
            <a:r>
              <a:rPr lang="en-IE" dirty="0"/>
              <a:t>Azure Sponsorship</a:t>
            </a:r>
            <a:br>
              <a:rPr lang="en-IE" dirty="0"/>
            </a:br>
            <a:br>
              <a:rPr lang="en-IE" dirty="0"/>
            </a:br>
            <a:r>
              <a:rPr lang="en-IE" sz="1800" u="sng" dirty="0">
                <a:solidFill>
                  <a:schemeClr val="accent1">
                    <a:lumMod val="75000"/>
                  </a:schemeClr>
                </a:solidFill>
              </a:rPr>
              <a:t>https://microsoftazuresponsorships.com/</a:t>
            </a:r>
            <a:br>
              <a:rPr lang="en-IE" dirty="0"/>
            </a:br>
            <a:endParaRPr lang="en-IE" dirty="0"/>
          </a:p>
        </p:txBody>
      </p:sp>
      <p:pic>
        <p:nvPicPr>
          <p:cNvPr id="5" name="Picture 4">
            <a:extLst>
              <a:ext uri="{FF2B5EF4-FFF2-40B4-BE49-F238E27FC236}">
                <a16:creationId xmlns:a16="http://schemas.microsoft.com/office/drawing/2014/main" id="{9F08F132-65F4-F6BA-A1DA-DCA2930AA397}"/>
              </a:ext>
            </a:extLst>
          </p:cNvPr>
          <p:cNvPicPr>
            <a:picLocks noChangeAspect="1"/>
          </p:cNvPicPr>
          <p:nvPr/>
        </p:nvPicPr>
        <p:blipFill>
          <a:blip r:embed="rId3"/>
          <a:stretch>
            <a:fillRect/>
          </a:stretch>
        </p:blipFill>
        <p:spPr>
          <a:xfrm>
            <a:off x="4798218" y="129301"/>
            <a:ext cx="7252086" cy="659939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591139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CBEA-B52C-8E72-E432-F7623B8B815D}"/>
              </a:ext>
            </a:extLst>
          </p:cNvPr>
          <p:cNvSpPr>
            <a:spLocks noGrp="1"/>
          </p:cNvSpPr>
          <p:nvPr>
            <p:ph type="title"/>
          </p:nvPr>
        </p:nvSpPr>
        <p:spPr/>
        <p:txBody>
          <a:bodyPr/>
          <a:lstStyle/>
          <a:p>
            <a:r>
              <a:rPr lang="en-IE" dirty="0"/>
              <a:t>Download .csv</a:t>
            </a:r>
          </a:p>
        </p:txBody>
      </p:sp>
      <p:sp>
        <p:nvSpPr>
          <p:cNvPr id="3" name="Content Placeholder 2">
            <a:extLst>
              <a:ext uri="{FF2B5EF4-FFF2-40B4-BE49-F238E27FC236}">
                <a16:creationId xmlns:a16="http://schemas.microsoft.com/office/drawing/2014/main" id="{0DA137F4-D049-CFF5-9280-15C3B6660CEA}"/>
              </a:ext>
            </a:extLst>
          </p:cNvPr>
          <p:cNvSpPr>
            <a:spLocks noGrp="1"/>
          </p:cNvSpPr>
          <p:nvPr>
            <p:ph sz="quarter" idx="10"/>
          </p:nvPr>
        </p:nvSpPr>
        <p:spPr>
          <a:xfrm>
            <a:off x="519907" y="1258009"/>
            <a:ext cx="11018838" cy="430887"/>
          </a:xfrm>
        </p:spPr>
        <p:txBody>
          <a:bodyPr/>
          <a:lstStyle/>
          <a:p>
            <a:pPr marL="0" indent="0">
              <a:buNone/>
            </a:pPr>
            <a:r>
              <a:rPr lang="en-IE" dirty="0"/>
              <a:t>When you click Download, mind the hiding dropdown</a:t>
            </a:r>
          </a:p>
        </p:txBody>
      </p:sp>
      <p:pic>
        <p:nvPicPr>
          <p:cNvPr id="7" name="Picture 6">
            <a:extLst>
              <a:ext uri="{FF2B5EF4-FFF2-40B4-BE49-F238E27FC236}">
                <a16:creationId xmlns:a16="http://schemas.microsoft.com/office/drawing/2014/main" id="{90B79179-D553-C6F7-47BA-8C650722FF8D}"/>
              </a:ext>
            </a:extLst>
          </p:cNvPr>
          <p:cNvPicPr>
            <a:picLocks noChangeAspect="1"/>
          </p:cNvPicPr>
          <p:nvPr/>
        </p:nvPicPr>
        <p:blipFill>
          <a:blip r:embed="rId3"/>
          <a:stretch>
            <a:fillRect/>
          </a:stretch>
        </p:blipFill>
        <p:spPr>
          <a:xfrm>
            <a:off x="2630708" y="1935707"/>
            <a:ext cx="5884642" cy="2562998"/>
          </a:xfrm>
          <a:prstGeom prst="rect">
            <a:avLst/>
          </a:prstGeom>
          <a:effectLst>
            <a:outerShdw blurRad="50800" dist="38100" dir="2700000" algn="tl" rotWithShape="0">
              <a:prstClr val="black">
                <a:alpha val="40000"/>
              </a:prstClr>
            </a:outerShdw>
          </a:effectLst>
        </p:spPr>
      </p:pic>
      <p:sp>
        <p:nvSpPr>
          <p:cNvPr id="10" name="Content Placeholder 2">
            <a:extLst>
              <a:ext uri="{FF2B5EF4-FFF2-40B4-BE49-F238E27FC236}">
                <a16:creationId xmlns:a16="http://schemas.microsoft.com/office/drawing/2014/main" id="{FADA9EF7-73CA-1D5E-6B95-ED7267768C9D}"/>
              </a:ext>
            </a:extLst>
          </p:cNvPr>
          <p:cNvSpPr txBox="1">
            <a:spLocks/>
          </p:cNvSpPr>
          <p:nvPr/>
        </p:nvSpPr>
        <p:spPr>
          <a:xfrm>
            <a:off x="379412" y="4909344"/>
            <a:ext cx="11018838"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dirty="0"/>
              <a:t>Clicking on it will download .csv file with consumption report</a:t>
            </a:r>
          </a:p>
        </p:txBody>
      </p:sp>
    </p:spTree>
    <p:extLst>
      <p:ext uri="{BB962C8B-B14F-4D97-AF65-F5344CB8AC3E}">
        <p14:creationId xmlns:p14="http://schemas.microsoft.com/office/powerpoint/2010/main" val="21878525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16F-BABF-9BD7-95F0-28B519233776}"/>
              </a:ext>
            </a:extLst>
          </p:cNvPr>
          <p:cNvSpPr>
            <a:spLocks noGrp="1"/>
          </p:cNvSpPr>
          <p:nvPr>
            <p:ph type="title"/>
          </p:nvPr>
        </p:nvSpPr>
        <p:spPr/>
        <p:txBody>
          <a:bodyPr/>
          <a:lstStyle/>
          <a:p>
            <a:r>
              <a:rPr lang="en-IE" dirty="0"/>
              <a:t>Sponsorship report .csv</a:t>
            </a:r>
          </a:p>
        </p:txBody>
      </p:sp>
      <p:pic>
        <p:nvPicPr>
          <p:cNvPr id="5" name="Content Placeholder 4">
            <a:extLst>
              <a:ext uri="{FF2B5EF4-FFF2-40B4-BE49-F238E27FC236}">
                <a16:creationId xmlns:a16="http://schemas.microsoft.com/office/drawing/2014/main" id="{247C26AD-E02F-3495-6F31-BA2FF44BEC2B}"/>
              </a:ext>
            </a:extLst>
          </p:cNvPr>
          <p:cNvPicPr>
            <a:picLocks noGrp="1" noChangeAspect="1"/>
          </p:cNvPicPr>
          <p:nvPr>
            <p:ph sz="quarter" idx="10"/>
          </p:nvPr>
        </p:nvPicPr>
        <p:blipFill>
          <a:blip r:embed="rId2"/>
          <a:stretch>
            <a:fillRect/>
          </a:stretch>
        </p:blipFill>
        <p:spPr>
          <a:xfrm>
            <a:off x="881959" y="1411037"/>
            <a:ext cx="10290974" cy="4833938"/>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75034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F4FCE-F69F-2254-90CA-04EDD1F1D6A8}"/>
              </a:ext>
            </a:extLst>
          </p:cNvPr>
          <p:cNvSpPr>
            <a:spLocks noGrp="1"/>
          </p:cNvSpPr>
          <p:nvPr>
            <p:ph type="title"/>
          </p:nvPr>
        </p:nvSpPr>
        <p:spPr>
          <a:xfrm>
            <a:off x="591231" y="2995940"/>
            <a:ext cx="4016863" cy="664797"/>
          </a:xfrm>
        </p:spPr>
        <p:txBody>
          <a:bodyPr/>
          <a:lstStyle/>
          <a:p>
            <a:r>
              <a:rPr lang="en-IE" sz="4800" dirty="0"/>
              <a:t>Power BI</a:t>
            </a:r>
          </a:p>
        </p:txBody>
      </p:sp>
      <p:pic>
        <p:nvPicPr>
          <p:cNvPr id="5" name="Graphic 4">
            <a:extLst>
              <a:ext uri="{FF2B5EF4-FFF2-40B4-BE49-F238E27FC236}">
                <a16:creationId xmlns:a16="http://schemas.microsoft.com/office/drawing/2014/main" id="{F9323B6E-D343-7F51-6F4E-DC3E9FC296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8404" y="644821"/>
            <a:ext cx="5779169" cy="5779169"/>
          </a:xfrm>
          <a:prstGeom prst="rect">
            <a:avLst/>
          </a:prstGeom>
        </p:spPr>
      </p:pic>
    </p:spTree>
    <p:extLst>
      <p:ext uri="{BB962C8B-B14F-4D97-AF65-F5344CB8AC3E}">
        <p14:creationId xmlns:p14="http://schemas.microsoft.com/office/powerpoint/2010/main" val="272217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47FF24-33CF-164C-343F-35BC7CC43566}"/>
              </a:ext>
            </a:extLst>
          </p:cNvPr>
          <p:cNvSpPr>
            <a:spLocks noGrp="1"/>
          </p:cNvSpPr>
          <p:nvPr>
            <p:ph type="title"/>
          </p:nvPr>
        </p:nvSpPr>
        <p:spPr/>
        <p:txBody>
          <a:bodyPr/>
          <a:lstStyle/>
          <a:p>
            <a:r>
              <a:rPr lang="en-GB" dirty="0" err="1"/>
              <a:t>PowerBI</a:t>
            </a:r>
            <a:r>
              <a:rPr lang="en-GB"/>
              <a:t> Landscape</a:t>
            </a:r>
            <a:endParaRPr lang="en-IE" dirty="0"/>
          </a:p>
        </p:txBody>
      </p:sp>
      <p:sp>
        <p:nvSpPr>
          <p:cNvPr id="4" name="Text Placeholder 3">
            <a:extLst>
              <a:ext uri="{FF2B5EF4-FFF2-40B4-BE49-F238E27FC236}">
                <a16:creationId xmlns:a16="http://schemas.microsoft.com/office/drawing/2014/main" id="{7166EF0F-DA0D-150A-4780-FD610A11BB43}"/>
              </a:ext>
            </a:extLst>
          </p:cNvPr>
          <p:cNvSpPr>
            <a:spLocks noGrp="1"/>
          </p:cNvSpPr>
          <p:nvPr>
            <p:ph type="body" sz="quarter" idx="10"/>
          </p:nvPr>
        </p:nvSpPr>
        <p:spPr>
          <a:xfrm>
            <a:off x="586390" y="1434370"/>
            <a:ext cx="11018520" cy="2499146"/>
          </a:xfrm>
        </p:spPr>
        <p:txBody>
          <a:bodyPr/>
          <a:lstStyle/>
          <a:p>
            <a:pPr marL="457200" indent="-457200">
              <a:buFont typeface="Arial" panose="020B0604020202020204" pitchFamily="34" charset="0"/>
              <a:buChar char="•"/>
            </a:pPr>
            <a:r>
              <a:rPr lang="en-GB" dirty="0" err="1"/>
              <a:t>PowerBI</a:t>
            </a:r>
            <a:r>
              <a:rPr lang="en-GB" dirty="0"/>
              <a:t> Desktop - free</a:t>
            </a:r>
          </a:p>
          <a:p>
            <a:pPr marL="457200" indent="-457200">
              <a:buFont typeface="Arial" panose="020B0604020202020204" pitchFamily="34" charset="0"/>
              <a:buChar char="•"/>
            </a:pPr>
            <a:r>
              <a:rPr lang="en-GB" dirty="0" err="1"/>
              <a:t>PowerBI</a:t>
            </a:r>
            <a:r>
              <a:rPr lang="en-GB" dirty="0"/>
              <a:t> Service</a:t>
            </a:r>
          </a:p>
          <a:p>
            <a:pPr marL="457200" indent="-457200">
              <a:buFont typeface="Arial" panose="020B0604020202020204" pitchFamily="34" charset="0"/>
              <a:buChar char="•"/>
            </a:pPr>
            <a:r>
              <a:rPr lang="en-GB" dirty="0" err="1"/>
              <a:t>PowerBI</a:t>
            </a:r>
            <a:r>
              <a:rPr lang="en-GB" dirty="0"/>
              <a:t> Embedded </a:t>
            </a:r>
          </a:p>
          <a:p>
            <a:pPr marL="457200" indent="-457200">
              <a:buFont typeface="Arial" panose="020B0604020202020204" pitchFamily="34" charset="0"/>
              <a:buChar char="•"/>
            </a:pPr>
            <a:r>
              <a:rPr lang="en-GB" dirty="0" err="1"/>
              <a:t>PowerBI</a:t>
            </a:r>
            <a:r>
              <a:rPr lang="en-GB" dirty="0"/>
              <a:t> Server – on-prem, usually SQL EE + SA</a:t>
            </a:r>
          </a:p>
          <a:p>
            <a:pPr marL="457200" indent="-457200">
              <a:buFont typeface="Arial" panose="020B0604020202020204" pitchFamily="34" charset="0"/>
              <a:buChar char="•"/>
            </a:pPr>
            <a:endParaRPr lang="en-IE" dirty="0"/>
          </a:p>
        </p:txBody>
      </p:sp>
    </p:spTree>
    <p:extLst>
      <p:ext uri="{BB962C8B-B14F-4D97-AF65-F5344CB8AC3E}">
        <p14:creationId xmlns:p14="http://schemas.microsoft.com/office/powerpoint/2010/main" val="238523239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179685-A0CB-675D-89BD-65679A91D303}"/>
              </a:ext>
            </a:extLst>
          </p:cNvPr>
          <p:cNvSpPr>
            <a:spLocks noGrp="1"/>
          </p:cNvSpPr>
          <p:nvPr>
            <p:ph type="title"/>
          </p:nvPr>
        </p:nvSpPr>
        <p:spPr/>
        <p:txBody>
          <a:bodyPr/>
          <a:lstStyle/>
          <a:p>
            <a:r>
              <a:rPr lang="en-IE" dirty="0"/>
              <a:t>Demo</a:t>
            </a:r>
          </a:p>
        </p:txBody>
      </p:sp>
    </p:spTree>
    <p:extLst>
      <p:ext uri="{BB962C8B-B14F-4D97-AF65-F5344CB8AC3E}">
        <p14:creationId xmlns:p14="http://schemas.microsoft.com/office/powerpoint/2010/main" val="389345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D2FC-7B8E-4C50-9163-4E908FD147BE}"/>
              </a:ext>
            </a:extLst>
          </p:cNvPr>
          <p:cNvSpPr>
            <a:spLocks noGrp="1"/>
          </p:cNvSpPr>
          <p:nvPr>
            <p:ph type="title"/>
          </p:nvPr>
        </p:nvSpPr>
        <p:spPr/>
        <p:txBody>
          <a:bodyPr/>
          <a:lstStyle/>
          <a:p>
            <a:r>
              <a:rPr lang="en-GB" dirty="0"/>
              <a:t>Files on GitHub</a:t>
            </a:r>
            <a:endParaRPr lang="en-IE" dirty="0"/>
          </a:p>
        </p:txBody>
      </p:sp>
      <p:sp>
        <p:nvSpPr>
          <p:cNvPr id="3" name="Content Placeholder 2">
            <a:extLst>
              <a:ext uri="{FF2B5EF4-FFF2-40B4-BE49-F238E27FC236}">
                <a16:creationId xmlns:a16="http://schemas.microsoft.com/office/drawing/2014/main" id="{90C5A191-D2D9-0D04-B3B7-93E530758BBF}"/>
              </a:ext>
            </a:extLst>
          </p:cNvPr>
          <p:cNvSpPr>
            <a:spLocks noGrp="1"/>
          </p:cNvSpPr>
          <p:nvPr>
            <p:ph sz="quarter" idx="10"/>
          </p:nvPr>
        </p:nvSpPr>
        <p:spPr>
          <a:xfrm>
            <a:off x="584200" y="1435100"/>
            <a:ext cx="11018838" cy="1982081"/>
          </a:xfrm>
        </p:spPr>
        <p:txBody>
          <a:bodyPr/>
          <a:lstStyle/>
          <a:p>
            <a:r>
              <a:rPr lang="en-IE" dirty="0">
                <a:hlinkClick r:id="rId2"/>
              </a:rPr>
              <a:t>https://github.com/peterperov/MSFTCSA/tree/main/126-AzureCost</a:t>
            </a:r>
            <a:endParaRPr lang="en-IE" dirty="0"/>
          </a:p>
          <a:p>
            <a:endParaRPr lang="en-IE" dirty="0"/>
          </a:p>
          <a:p>
            <a:endParaRPr lang="en-IE" dirty="0"/>
          </a:p>
          <a:p>
            <a:endParaRPr lang="en-IE" dirty="0"/>
          </a:p>
        </p:txBody>
      </p:sp>
    </p:spTree>
    <p:extLst>
      <p:ext uri="{BB962C8B-B14F-4D97-AF65-F5344CB8AC3E}">
        <p14:creationId xmlns:p14="http://schemas.microsoft.com/office/powerpoint/2010/main" val="362420656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59E6-05AF-D13F-17E9-90662AF4073B}"/>
              </a:ext>
            </a:extLst>
          </p:cNvPr>
          <p:cNvSpPr>
            <a:spLocks noGrp="1"/>
          </p:cNvSpPr>
          <p:nvPr>
            <p:ph type="title"/>
          </p:nvPr>
        </p:nvSpPr>
        <p:spPr/>
        <p:txBody>
          <a:bodyPr/>
          <a:lstStyle/>
          <a:p>
            <a:endParaRPr lang="en-IE"/>
          </a:p>
        </p:txBody>
      </p:sp>
      <p:sp>
        <p:nvSpPr>
          <p:cNvPr id="3" name="Picture Placeholder 2">
            <a:extLst>
              <a:ext uri="{FF2B5EF4-FFF2-40B4-BE49-F238E27FC236}">
                <a16:creationId xmlns:a16="http://schemas.microsoft.com/office/drawing/2014/main" id="{BADE8256-D00A-1352-2490-FF0A3B47D6E2}"/>
              </a:ext>
            </a:extLst>
          </p:cNvPr>
          <p:cNvSpPr>
            <a:spLocks noGrp="1"/>
          </p:cNvSpPr>
          <p:nvPr>
            <p:ph type="pic" sz="quarter" idx="11"/>
          </p:nvPr>
        </p:nvSpPr>
        <p:spPr/>
      </p:sp>
    </p:spTree>
    <p:extLst>
      <p:ext uri="{BB962C8B-B14F-4D97-AF65-F5344CB8AC3E}">
        <p14:creationId xmlns:p14="http://schemas.microsoft.com/office/powerpoint/2010/main" val="8517440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FAD4B-F22E-90D9-8E46-255275F089C2}"/>
              </a:ext>
            </a:extLst>
          </p:cNvPr>
          <p:cNvSpPr>
            <a:spLocks noGrp="1"/>
          </p:cNvSpPr>
          <p:nvPr>
            <p:ph type="title"/>
          </p:nvPr>
        </p:nvSpPr>
        <p:spPr>
          <a:xfrm>
            <a:off x="1524000" y="3059871"/>
            <a:ext cx="9144000" cy="498598"/>
          </a:xfrm>
        </p:spPr>
        <p:txBody>
          <a:bodyPr/>
          <a:lstStyle/>
          <a:p>
            <a:pPr algn="ctr"/>
            <a:r>
              <a:rPr lang="en-IE" dirty="0">
                <a:solidFill>
                  <a:schemeClr val="tx1">
                    <a:lumMod val="95000"/>
                  </a:schemeClr>
                </a:solidFill>
              </a:rPr>
              <a:t>Thank you</a:t>
            </a:r>
          </a:p>
        </p:txBody>
      </p:sp>
    </p:spTree>
    <p:extLst>
      <p:ext uri="{BB962C8B-B14F-4D97-AF65-F5344CB8AC3E}">
        <p14:creationId xmlns:p14="http://schemas.microsoft.com/office/powerpoint/2010/main" val="165235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2289858"/>
          </a:xfrm>
        </p:spPr>
        <p:txBody>
          <a:bodyPr/>
          <a:lstStyle/>
          <a:p>
            <a:r>
              <a:rPr lang="en-IE" dirty="0"/>
              <a:t>Introduction</a:t>
            </a:r>
          </a:p>
          <a:p>
            <a:r>
              <a:rPr lang="en-US" dirty="0"/>
              <a:t>Cost Management </a:t>
            </a:r>
          </a:p>
          <a:p>
            <a:r>
              <a:rPr lang="en-US" dirty="0"/>
              <a:t>Demo</a:t>
            </a:r>
          </a:p>
          <a:p>
            <a:r>
              <a:rPr lang="en-US" dirty="0" err="1"/>
              <a:t>QnA</a:t>
            </a:r>
            <a:endParaRPr lang="en-IE" dirty="0"/>
          </a:p>
        </p:txBody>
      </p:sp>
    </p:spTree>
    <p:extLst>
      <p:ext uri="{BB962C8B-B14F-4D97-AF65-F5344CB8AC3E}">
        <p14:creationId xmlns:p14="http://schemas.microsoft.com/office/powerpoint/2010/main" val="41785654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397415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0E1E-E890-2B19-F11A-21F1239C866E}"/>
              </a:ext>
            </a:extLst>
          </p:cNvPr>
          <p:cNvSpPr>
            <a:spLocks noGrp="1"/>
          </p:cNvSpPr>
          <p:nvPr>
            <p:ph type="title"/>
          </p:nvPr>
        </p:nvSpPr>
        <p:spPr/>
        <p:txBody>
          <a:bodyPr/>
          <a:lstStyle/>
          <a:p>
            <a:r>
              <a:rPr lang="en-IE" dirty="0"/>
              <a:t>What’s missing</a:t>
            </a:r>
          </a:p>
        </p:txBody>
      </p:sp>
      <p:sp>
        <p:nvSpPr>
          <p:cNvPr id="3" name="Content Placeholder 2">
            <a:extLst>
              <a:ext uri="{FF2B5EF4-FFF2-40B4-BE49-F238E27FC236}">
                <a16:creationId xmlns:a16="http://schemas.microsoft.com/office/drawing/2014/main" id="{57AA4781-9FC0-BF15-CA1C-8873F9BAF902}"/>
              </a:ext>
            </a:extLst>
          </p:cNvPr>
          <p:cNvSpPr>
            <a:spLocks noGrp="1"/>
          </p:cNvSpPr>
          <p:nvPr>
            <p:ph sz="quarter" idx="10"/>
          </p:nvPr>
        </p:nvSpPr>
        <p:spPr>
          <a:xfrm>
            <a:off x="584200" y="1435100"/>
            <a:ext cx="11018838" cy="1465016"/>
          </a:xfrm>
        </p:spPr>
        <p:txBody>
          <a:bodyPr/>
          <a:lstStyle/>
          <a:p>
            <a:r>
              <a:rPr lang="en-IE" dirty="0"/>
              <a:t>.CSV only, no reporting</a:t>
            </a:r>
          </a:p>
          <a:p>
            <a:r>
              <a:rPr lang="en-IE" dirty="0"/>
              <a:t>Dates in US format (mm/DD/</a:t>
            </a:r>
            <a:r>
              <a:rPr lang="en-IE" dirty="0" err="1"/>
              <a:t>yyyy</a:t>
            </a:r>
            <a:r>
              <a:rPr lang="en-IE" dirty="0"/>
              <a:t>)</a:t>
            </a:r>
          </a:p>
          <a:p>
            <a:r>
              <a:rPr lang="en-IE" dirty="0"/>
              <a:t>Numbers in US format ( #,####.## )</a:t>
            </a:r>
          </a:p>
        </p:txBody>
      </p:sp>
    </p:spTree>
    <p:extLst>
      <p:ext uri="{BB962C8B-B14F-4D97-AF65-F5344CB8AC3E}">
        <p14:creationId xmlns:p14="http://schemas.microsoft.com/office/powerpoint/2010/main" val="293394309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2A8B8F-8492-0F68-6060-DD520FD70EFD}"/>
              </a:ext>
            </a:extLst>
          </p:cNvPr>
          <p:cNvSpPr>
            <a:spLocks noGrp="1"/>
          </p:cNvSpPr>
          <p:nvPr>
            <p:ph type="title"/>
          </p:nvPr>
        </p:nvSpPr>
        <p:spPr>
          <a:xfrm>
            <a:off x="584518" y="311963"/>
            <a:ext cx="11018520" cy="553998"/>
          </a:xfrm>
        </p:spPr>
        <p:txBody>
          <a:bodyPr/>
          <a:lstStyle/>
          <a:p>
            <a:r>
              <a:rPr lang="en-IE" dirty="0"/>
              <a:t>Getting Latest file</a:t>
            </a:r>
            <a:endParaRPr lang="en-US" dirty="0"/>
          </a:p>
        </p:txBody>
      </p:sp>
      <p:sp>
        <p:nvSpPr>
          <p:cNvPr id="5" name="Content Placeholder 4">
            <a:extLst>
              <a:ext uri="{FF2B5EF4-FFF2-40B4-BE49-F238E27FC236}">
                <a16:creationId xmlns:a16="http://schemas.microsoft.com/office/drawing/2014/main" id="{C17EB948-491F-19C6-E074-98324A042144}"/>
              </a:ext>
            </a:extLst>
          </p:cNvPr>
          <p:cNvSpPr>
            <a:spLocks noGrp="1"/>
          </p:cNvSpPr>
          <p:nvPr>
            <p:ph sz="quarter" idx="10"/>
          </p:nvPr>
        </p:nvSpPr>
        <p:spPr>
          <a:xfrm>
            <a:off x="584200" y="1012723"/>
            <a:ext cx="11018838" cy="4198072"/>
          </a:xfrm>
        </p:spPr>
        <p:txBody>
          <a:bodyPr/>
          <a:lstStyle/>
          <a:p>
            <a:r>
              <a:rPr lang="en-IE" dirty="0"/>
              <a:t>Given: list of files </a:t>
            </a:r>
            <a:r>
              <a:rPr lang="en-IE" dirty="0" err="1"/>
              <a:t>AzureUsage</a:t>
            </a:r>
            <a:r>
              <a:rPr lang="en-IE" dirty="0"/>
              <a:t> (x).csv pick the latest as a source</a:t>
            </a:r>
          </a:p>
          <a:p>
            <a:endParaRPr lang="en-IE" dirty="0"/>
          </a:p>
          <a:p>
            <a:r>
              <a:rPr lang="en-IE" dirty="0"/>
              <a:t>Solution: </a:t>
            </a:r>
          </a:p>
          <a:p>
            <a:pPr lvl="1"/>
            <a:r>
              <a:rPr lang="en-IE" dirty="0"/>
              <a:t>Get Data</a:t>
            </a:r>
          </a:p>
          <a:p>
            <a:pPr lvl="1"/>
            <a:r>
              <a:rPr lang="en-IE" dirty="0" err="1"/>
              <a:t>Sharepoint</a:t>
            </a:r>
            <a:r>
              <a:rPr lang="en-IE" dirty="0"/>
              <a:t> Folder </a:t>
            </a:r>
          </a:p>
          <a:p>
            <a:pPr lvl="1"/>
            <a:r>
              <a:rPr lang="en-IE" dirty="0"/>
              <a:t>Text filter -&gt; Starts With -&gt; </a:t>
            </a:r>
            <a:r>
              <a:rPr lang="en-IE" dirty="0" err="1"/>
              <a:t>AzureUsage</a:t>
            </a:r>
            <a:endParaRPr lang="en-IE" dirty="0"/>
          </a:p>
          <a:p>
            <a:pPr lvl="1"/>
            <a:r>
              <a:rPr lang="en-IE" dirty="0" err="1"/>
              <a:t>DateModified</a:t>
            </a:r>
            <a:r>
              <a:rPr lang="en-IE" dirty="0"/>
              <a:t> -&gt; Date/Time Filter -&gt; Is Latest</a:t>
            </a:r>
          </a:p>
          <a:p>
            <a:pPr lvl="1"/>
            <a:r>
              <a:rPr lang="en-IE" dirty="0"/>
              <a:t>Click on “Combine Files” button in the left column header</a:t>
            </a:r>
          </a:p>
          <a:p>
            <a:pPr lvl="1"/>
            <a:r>
              <a:rPr lang="en-IE" dirty="0"/>
              <a:t>Rename the Query</a:t>
            </a:r>
          </a:p>
          <a:p>
            <a:endParaRPr lang="en-US" dirty="0"/>
          </a:p>
        </p:txBody>
      </p:sp>
    </p:spTree>
    <p:extLst>
      <p:ext uri="{BB962C8B-B14F-4D97-AF65-F5344CB8AC3E}">
        <p14:creationId xmlns:p14="http://schemas.microsoft.com/office/powerpoint/2010/main" val="374430759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2B95-E0E6-1BC0-B4E9-EA12D43E00D4}"/>
              </a:ext>
            </a:extLst>
          </p:cNvPr>
          <p:cNvSpPr>
            <a:spLocks noGrp="1"/>
          </p:cNvSpPr>
          <p:nvPr>
            <p:ph type="title"/>
          </p:nvPr>
        </p:nvSpPr>
        <p:spPr/>
        <p:txBody>
          <a:bodyPr/>
          <a:lstStyle/>
          <a:p>
            <a:r>
              <a:rPr lang="en-IE" dirty="0"/>
              <a:t>Date format</a:t>
            </a:r>
            <a:endParaRPr lang="en-US" dirty="0"/>
          </a:p>
        </p:txBody>
      </p:sp>
      <p:sp>
        <p:nvSpPr>
          <p:cNvPr id="3" name="Content Placeholder 2">
            <a:extLst>
              <a:ext uri="{FF2B5EF4-FFF2-40B4-BE49-F238E27FC236}">
                <a16:creationId xmlns:a16="http://schemas.microsoft.com/office/drawing/2014/main" id="{A5906A48-2F56-16EB-CE68-417075FD366E}"/>
              </a:ext>
            </a:extLst>
          </p:cNvPr>
          <p:cNvSpPr>
            <a:spLocks noGrp="1"/>
          </p:cNvSpPr>
          <p:nvPr>
            <p:ph sz="quarter" idx="10"/>
          </p:nvPr>
        </p:nvSpPr>
        <p:spPr>
          <a:xfrm>
            <a:off x="584200" y="1435100"/>
            <a:ext cx="11018838" cy="3681008"/>
          </a:xfrm>
        </p:spPr>
        <p:txBody>
          <a:bodyPr/>
          <a:lstStyle/>
          <a:p>
            <a:r>
              <a:rPr lang="en-IE" dirty="0"/>
              <a:t>Challenge: </a:t>
            </a:r>
          </a:p>
          <a:p>
            <a:pPr lvl="1"/>
            <a:r>
              <a:rPr lang="en-IE" dirty="0"/>
              <a:t>Csv file uses MM/DD/YYYY date format whereas most of us using DD/MM/YYYY</a:t>
            </a:r>
          </a:p>
          <a:p>
            <a:pPr lvl="1"/>
            <a:endParaRPr lang="en-IE" dirty="0"/>
          </a:p>
          <a:p>
            <a:r>
              <a:rPr lang="en-IE" dirty="0"/>
              <a:t>Solution:</a:t>
            </a:r>
          </a:p>
          <a:p>
            <a:pPr lvl="1"/>
            <a:r>
              <a:rPr lang="en-IE" dirty="0"/>
              <a:t>Split the field by ‘/’ into DD MM and YYYY fields and recombine them to DD/MM/YYYY</a:t>
            </a:r>
            <a:endParaRPr lang="en-US" dirty="0"/>
          </a:p>
          <a:p>
            <a:pPr lvl="1"/>
            <a:endParaRPr lang="en-US" dirty="0"/>
          </a:p>
          <a:p>
            <a:r>
              <a:rPr lang="en-US" dirty="0" err="1"/>
              <a:t>PowerQuery</a:t>
            </a:r>
            <a:endParaRPr lang="en-US" dirty="0"/>
          </a:p>
          <a:p>
            <a:pPr lvl="1"/>
            <a:r>
              <a:rPr lang="en-US" dirty="0"/>
              <a:t>Transform </a:t>
            </a:r>
            <a:r>
              <a:rPr lang="en-US"/>
              <a:t>-&gt; Split by ‘/’</a:t>
            </a:r>
          </a:p>
          <a:p>
            <a:pPr lvl="1"/>
            <a:endParaRPr lang="en-IE"/>
          </a:p>
        </p:txBody>
      </p:sp>
    </p:spTree>
    <p:extLst>
      <p:ext uri="{BB962C8B-B14F-4D97-AF65-F5344CB8AC3E}">
        <p14:creationId xmlns:p14="http://schemas.microsoft.com/office/powerpoint/2010/main" val="478751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2F3A-CB7A-4797-5207-9967BA38A93D}"/>
              </a:ext>
            </a:extLst>
          </p:cNvPr>
          <p:cNvSpPr>
            <a:spLocks noGrp="1"/>
          </p:cNvSpPr>
          <p:nvPr>
            <p:ph type="title"/>
          </p:nvPr>
        </p:nvSpPr>
        <p:spPr>
          <a:xfrm>
            <a:off x="445591" y="275617"/>
            <a:ext cx="11018520" cy="553998"/>
          </a:xfrm>
        </p:spPr>
        <p:txBody>
          <a:bodyPr/>
          <a:lstStyle/>
          <a:p>
            <a:r>
              <a:rPr lang="en-IE" dirty="0"/>
              <a:t>“Sync” will add a shortcut in Explorer</a:t>
            </a:r>
          </a:p>
        </p:txBody>
      </p:sp>
      <p:pic>
        <p:nvPicPr>
          <p:cNvPr id="9" name="Content Placeholder 8">
            <a:extLst>
              <a:ext uri="{FF2B5EF4-FFF2-40B4-BE49-F238E27FC236}">
                <a16:creationId xmlns:a16="http://schemas.microsoft.com/office/drawing/2014/main" id="{6B6D8089-1454-14D4-82D0-346BA05592D6}"/>
              </a:ext>
            </a:extLst>
          </p:cNvPr>
          <p:cNvPicPr>
            <a:picLocks noGrp="1" noChangeAspect="1"/>
          </p:cNvPicPr>
          <p:nvPr>
            <p:ph sz="quarter" idx="10"/>
          </p:nvPr>
        </p:nvPicPr>
        <p:blipFill>
          <a:blip r:embed="rId3"/>
          <a:stretch>
            <a:fillRect/>
          </a:stretch>
        </p:blipFill>
        <p:spPr>
          <a:xfrm>
            <a:off x="354591" y="1669108"/>
            <a:ext cx="7135707" cy="3844038"/>
          </a:xfrm>
          <a:ln>
            <a:noFill/>
          </a:ln>
          <a:effectLst>
            <a:outerShdw blurRad="50800" dist="38100" dir="2700000" algn="tl" rotWithShape="0">
              <a:prstClr val="black">
                <a:alpha val="40000"/>
              </a:prstClr>
            </a:outerShdw>
          </a:effectLst>
        </p:spPr>
      </p:pic>
      <p:pic>
        <p:nvPicPr>
          <p:cNvPr id="13" name="Picture 12">
            <a:extLst>
              <a:ext uri="{FF2B5EF4-FFF2-40B4-BE49-F238E27FC236}">
                <a16:creationId xmlns:a16="http://schemas.microsoft.com/office/drawing/2014/main" id="{FD29C37B-E85B-1DED-BB81-DC0E6CE0AFD6}"/>
              </a:ext>
            </a:extLst>
          </p:cNvPr>
          <p:cNvPicPr>
            <a:picLocks noChangeAspect="1"/>
          </p:cNvPicPr>
          <p:nvPr/>
        </p:nvPicPr>
        <p:blipFill>
          <a:blip r:embed="rId4"/>
          <a:stretch>
            <a:fillRect/>
          </a:stretch>
        </p:blipFill>
        <p:spPr>
          <a:xfrm>
            <a:off x="8714420" y="1972902"/>
            <a:ext cx="3242949" cy="3236450"/>
          </a:xfrm>
          <a:prstGeom prst="rect">
            <a:avLst/>
          </a:prstGeom>
          <a:ln>
            <a:noFill/>
          </a:ln>
          <a:effectLst>
            <a:outerShdw blurRad="50800" dist="38100" dir="2700000" algn="tl" rotWithShape="0">
              <a:prstClr val="black">
                <a:alpha val="40000"/>
              </a:prstClr>
            </a:outerShdw>
          </a:effectLst>
        </p:spPr>
      </p:pic>
      <p:sp>
        <p:nvSpPr>
          <p:cNvPr id="17" name="Arrow: Striped Right 16">
            <a:extLst>
              <a:ext uri="{FF2B5EF4-FFF2-40B4-BE49-F238E27FC236}">
                <a16:creationId xmlns:a16="http://schemas.microsoft.com/office/drawing/2014/main" id="{01CBB545-B86F-B003-B73D-E65D200B5A56}"/>
              </a:ext>
            </a:extLst>
          </p:cNvPr>
          <p:cNvSpPr/>
          <p:nvPr/>
        </p:nvSpPr>
        <p:spPr bwMode="auto">
          <a:xfrm>
            <a:off x="7613155" y="3302120"/>
            <a:ext cx="978408" cy="484632"/>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71302032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395772235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 bulleted text</a:t>
            </a:r>
          </a:p>
        </p:txBody>
      </p:sp>
      <p:sp>
        <p:nvSpPr>
          <p:cNvPr id="6" name="Text Placeholder 5"/>
          <p:cNvSpPr>
            <a:spLocks noGrp="1"/>
          </p:cNvSpPr>
          <p:nvPr>
            <p:ph sz="quarter" idx="10"/>
          </p:nvPr>
        </p:nvSpPr>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179370692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90868" y="2019300"/>
            <a:ext cx="11018520" cy="2628412"/>
          </a:xfrm>
        </p:spPr>
        <p:txBody>
          <a:bodyPr/>
          <a:lstStyle/>
          <a:p>
            <a:pPr>
              <a:lnSpc>
                <a:spcPct val="95000"/>
              </a:lnSpc>
            </a:pPr>
            <a:r>
              <a:rPr lang="en-US" dirty="0"/>
              <a:t>When the headline text is 2 lines, move this text block </a:t>
            </a:r>
            <a:br>
              <a:rPr lang="en-US" dirty="0"/>
            </a:br>
            <a:r>
              <a:rPr lang="en-US" dirty="0"/>
              <a:t>down to align to the lower blue guide</a:t>
            </a:r>
          </a:p>
          <a:p>
            <a:pPr>
              <a:lnSpc>
                <a:spcPct val="95000"/>
              </a:lnSpc>
            </a:pPr>
            <a:r>
              <a:rPr lang="en-US" dirty="0"/>
              <a:t>If you don’t see guidelines, click on the View menu, </a:t>
            </a:r>
            <a:br>
              <a:rPr lang="en-US" dirty="0"/>
            </a:br>
            <a:r>
              <a:rPr lang="en-US" dirty="0"/>
              <a:t>and then check the box in front of “Guides”</a:t>
            </a:r>
          </a:p>
          <a:p>
            <a:pPr>
              <a:lnSpc>
                <a:spcPct val="95000"/>
              </a:lnSpc>
            </a:pPr>
            <a:r>
              <a:rPr lang="en-US" dirty="0"/>
              <a:t>Use a “soft return” Shift + Enter to wrap text without </a:t>
            </a:r>
            <a:br>
              <a:rPr lang="en-US" dirty="0"/>
            </a:br>
            <a:r>
              <a:rPr lang="en-US" dirty="0"/>
              <a:t>adding extra line spacing</a:t>
            </a:r>
          </a:p>
        </p:txBody>
      </p:sp>
      <p:sp>
        <p:nvSpPr>
          <p:cNvPr id="5" name="Freeform: Shape 4" descr="arrow pointing to the guideline referenced in the description">
            <a:extLst>
              <a:ext uri="{FF2B5EF4-FFF2-40B4-BE49-F238E27FC236}">
                <a16:creationId xmlns:a16="http://schemas.microsoft.com/office/drawing/2014/main" id="{665B403C-D96F-49D2-A0FA-2D811AA4C0AB}"/>
              </a:ext>
            </a:extLst>
          </p:cNvPr>
          <p:cNvSpPr/>
          <p:nvPr/>
        </p:nvSpPr>
        <p:spPr bwMode="auto">
          <a:xfrm>
            <a:off x="6801636" y="2019300"/>
            <a:ext cx="2588543" cy="644899"/>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822960"/>
              <a:gd name="connsiteY0" fmla="*/ 196007 h 196007"/>
              <a:gd name="connsiteX1" fmla="*/ 822960 w 822960"/>
              <a:gd name="connsiteY1" fmla="*/ 196007 h 196007"/>
              <a:gd name="connsiteX2" fmla="*/ 822960 w 822960"/>
              <a:gd name="connsiteY2" fmla="*/ 0 h 196007"/>
              <a:gd name="connsiteX0" fmla="*/ 0 w 860823"/>
              <a:gd name="connsiteY0" fmla="*/ 196007 h 196007"/>
              <a:gd name="connsiteX1" fmla="*/ 860823 w 860823"/>
              <a:gd name="connsiteY1" fmla="*/ 196007 h 196007"/>
              <a:gd name="connsiteX2" fmla="*/ 860823 w 860823"/>
              <a:gd name="connsiteY2" fmla="*/ 0 h 196007"/>
            </a:gdLst>
            <a:ahLst/>
            <a:cxnLst>
              <a:cxn ang="0">
                <a:pos x="connsiteX0" y="connsiteY0"/>
              </a:cxn>
              <a:cxn ang="0">
                <a:pos x="connsiteX1" y="connsiteY1"/>
              </a:cxn>
              <a:cxn ang="0">
                <a:pos x="connsiteX2" y="connsiteY2"/>
              </a:cxn>
            </a:cxnLst>
            <a:rect l="l" t="t" r="r" b="b"/>
            <a:pathLst>
              <a:path w="860823" h="196007">
                <a:moveTo>
                  <a:pt x="0" y="196007"/>
                </a:moveTo>
                <a:lnTo>
                  <a:pt x="860823" y="196007"/>
                </a:lnTo>
                <a:lnTo>
                  <a:pt x="860823"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90890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sz="quarter" idx="10"/>
          </p:nvPr>
        </p:nvSpPr>
        <p:spPr>
          <a:xfrm>
            <a:off x="584200" y="1435100"/>
            <a:ext cx="5511800" cy="1095685"/>
          </a:xfrm>
        </p:spPr>
        <p:txBody>
          <a:bodyPr wrap="square">
            <a:spAutoFit/>
          </a:bodyPr>
          <a:lstStyle/>
          <a:p>
            <a:r>
              <a:rPr lang="en-US" dirty="0"/>
              <a:t>Main topic: Segoe UI, size 28pt</a:t>
            </a:r>
          </a:p>
          <a:p>
            <a:pPr lvl="1"/>
            <a:r>
              <a:rPr lang="en-US" dirty="0"/>
              <a:t>Segoe UI, size 20pt for second level</a:t>
            </a:r>
          </a:p>
          <a:p>
            <a:pPr lvl="2"/>
            <a:r>
              <a:rPr lang="en-US" sz="1600" dirty="0"/>
              <a:t>Segoe UI, size 16pt for third level</a:t>
            </a:r>
          </a:p>
        </p:txBody>
      </p:sp>
      <p:sp>
        <p:nvSpPr>
          <p:cNvPr id="4" name="Rectangle 3">
            <a:extLst>
              <a:ext uri="{FF2B5EF4-FFF2-40B4-BE49-F238E27FC236}">
                <a16:creationId xmlns:a16="http://schemas.microsoft.com/office/drawing/2014/main" id="{04EE52DC-E441-4CFE-A00E-424DD19F14DF}"/>
              </a:ext>
              <a:ext uri="{C183D7F6-B498-43B3-948B-1728B52AA6E4}">
                <adec:decorative xmlns:adec="http://schemas.microsoft.com/office/drawing/2017/decorative" val="1"/>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spTree>
    <p:extLst>
      <p:ext uri="{BB962C8B-B14F-4D97-AF65-F5344CB8AC3E}">
        <p14:creationId xmlns:p14="http://schemas.microsoft.com/office/powerpoint/2010/main" val="318898962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90868" y="2023428"/>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5" name="Freeform: Shape 4" descr="arrow pointing to the guideline referenced in the description">
            <a:extLst>
              <a:ext uri="{FF2B5EF4-FFF2-40B4-BE49-F238E27FC236}">
                <a16:creationId xmlns:a16="http://schemas.microsoft.com/office/drawing/2014/main" id="{E5C95B55-C8C2-4281-8822-EF25FF1047B7}"/>
              </a:ext>
            </a:extLst>
          </p:cNvPr>
          <p:cNvSpPr/>
          <p:nvPr/>
        </p:nvSpPr>
        <p:spPr bwMode="auto">
          <a:xfrm>
            <a:off x="9892076" y="2012178"/>
            <a:ext cx="224827" cy="266861"/>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533552"/>
              <a:gd name="connsiteY0" fmla="*/ 205740 h 205740"/>
              <a:gd name="connsiteX1" fmla="*/ 533552 w 533552"/>
              <a:gd name="connsiteY1" fmla="*/ 205740 h 205740"/>
              <a:gd name="connsiteX2" fmla="*/ 533552 w 533552"/>
              <a:gd name="connsiteY2" fmla="*/ 0 h 205740"/>
              <a:gd name="connsiteX0" fmla="*/ 0 w 533552"/>
              <a:gd name="connsiteY0" fmla="*/ 192713 h 192713"/>
              <a:gd name="connsiteX1" fmla="*/ 533552 w 533552"/>
              <a:gd name="connsiteY1" fmla="*/ 192713 h 192713"/>
              <a:gd name="connsiteX2" fmla="*/ 533552 w 533552"/>
              <a:gd name="connsiteY2" fmla="*/ 0 h 192713"/>
              <a:gd name="connsiteX0" fmla="*/ 0 w 541591"/>
              <a:gd name="connsiteY0" fmla="*/ 208345 h 208345"/>
              <a:gd name="connsiteX1" fmla="*/ 533552 w 541591"/>
              <a:gd name="connsiteY1" fmla="*/ 208345 h 208345"/>
              <a:gd name="connsiteX2" fmla="*/ 541591 w 541591"/>
              <a:gd name="connsiteY2" fmla="*/ 0 h 208345"/>
            </a:gdLst>
            <a:ahLst/>
            <a:cxnLst>
              <a:cxn ang="0">
                <a:pos x="connsiteX0" y="connsiteY0"/>
              </a:cxn>
              <a:cxn ang="0">
                <a:pos x="connsiteX1" y="connsiteY1"/>
              </a:cxn>
              <a:cxn ang="0">
                <a:pos x="connsiteX2" y="connsiteY2"/>
              </a:cxn>
            </a:cxnLst>
            <a:rect l="l" t="t" r="r" b="b"/>
            <a:pathLst>
              <a:path w="541591" h="208345">
                <a:moveTo>
                  <a:pt x="0" y="208345"/>
                </a:moveTo>
                <a:lnTo>
                  <a:pt x="533552" y="208345"/>
                </a:lnTo>
                <a:lnTo>
                  <a:pt x="541591"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50503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F4FCE-F69F-2254-90CA-04EDD1F1D6A8}"/>
              </a:ext>
            </a:extLst>
          </p:cNvPr>
          <p:cNvSpPr>
            <a:spLocks noGrp="1"/>
          </p:cNvSpPr>
          <p:nvPr>
            <p:ph type="title"/>
          </p:nvPr>
        </p:nvSpPr>
        <p:spPr>
          <a:xfrm>
            <a:off x="422790" y="3248604"/>
            <a:ext cx="5346352" cy="664797"/>
          </a:xfrm>
        </p:spPr>
        <p:txBody>
          <a:bodyPr/>
          <a:lstStyle/>
          <a:p>
            <a:r>
              <a:rPr lang="en-IE" sz="4800" dirty="0"/>
              <a:t>Cost Management</a:t>
            </a:r>
          </a:p>
        </p:txBody>
      </p:sp>
      <p:pic>
        <p:nvPicPr>
          <p:cNvPr id="3" name="Graphic 2">
            <a:extLst>
              <a:ext uri="{FF2B5EF4-FFF2-40B4-BE49-F238E27FC236}">
                <a16:creationId xmlns:a16="http://schemas.microsoft.com/office/drawing/2014/main" id="{13CD0570-A0D9-64AC-A02F-5BDA316353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05762" y="396413"/>
            <a:ext cx="3321345" cy="3321345"/>
          </a:xfrm>
          <a:prstGeom prst="rect">
            <a:avLst/>
          </a:prstGeom>
        </p:spPr>
      </p:pic>
      <p:pic>
        <p:nvPicPr>
          <p:cNvPr id="6" name="Graphic 5">
            <a:extLst>
              <a:ext uri="{FF2B5EF4-FFF2-40B4-BE49-F238E27FC236}">
                <a16:creationId xmlns:a16="http://schemas.microsoft.com/office/drawing/2014/main" id="{4E36E1B8-578E-5AD4-7149-C6E3C187A1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40832" y="3534406"/>
            <a:ext cx="3229728" cy="3229728"/>
          </a:xfrm>
          <a:prstGeom prst="rect">
            <a:avLst/>
          </a:prstGeom>
        </p:spPr>
      </p:pic>
    </p:spTree>
    <p:extLst>
      <p:ext uri="{BB962C8B-B14F-4D97-AF65-F5344CB8AC3E}">
        <p14:creationId xmlns:p14="http://schemas.microsoft.com/office/powerpoint/2010/main" val="177688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588963"/>
            <a:ext cx="4158362" cy="2535236"/>
          </a:xfrm>
        </p:spPr>
        <p:txBody>
          <a:bodyPr/>
          <a:lstStyle/>
          <a:p>
            <a:r>
              <a:rPr lang="en-US" dirty="0"/>
              <a:t>Title square photo layout</a:t>
            </a:r>
          </a:p>
        </p:txBody>
      </p:sp>
      <p:sp>
        <p:nvSpPr>
          <p:cNvPr id="3" name="Text Placeholder 2">
            <a:extLst>
              <a:ext uri="{FF2B5EF4-FFF2-40B4-BE49-F238E27FC236}">
                <a16:creationId xmlns:a16="http://schemas.microsoft.com/office/drawing/2014/main" id="{EB03E4EA-274B-4BE4-9A52-00B5B2697A08}"/>
              </a:ext>
            </a:extLst>
          </p:cNvPr>
          <p:cNvSpPr>
            <a:spLocks noGrp="1"/>
          </p:cNvSpPr>
          <p:nvPr>
            <p:ph type="body" sz="quarter" idx="10"/>
          </p:nvPr>
        </p:nvSpPr>
        <p:spPr>
          <a:xfrm>
            <a:off x="584200" y="3535540"/>
            <a:ext cx="4162425" cy="2733497"/>
          </a:xfrm>
        </p:spPr>
        <p:txBody>
          <a:bodyPr/>
          <a:lstStyle/>
          <a:p>
            <a:r>
              <a:rPr lang="en-US" dirty="0"/>
              <a:t>Smaller text</a:t>
            </a:r>
          </a:p>
        </p:txBody>
      </p:sp>
      <p:sp>
        <p:nvSpPr>
          <p:cNvPr id="6" name="Picture Placeholder 5" descr="This photo is a 'placeholder' only. Drag or drop your photo here, or click and tap the center to insert a photo.">
            <a:extLst>
              <a:ext uri="{FF2B5EF4-FFF2-40B4-BE49-F238E27FC236}">
                <a16:creationId xmlns:a16="http://schemas.microsoft.com/office/drawing/2014/main" id="{90EC379E-CA6F-458B-BB1A-FE53731504E9}"/>
              </a:ext>
            </a:extLst>
          </p:cNvPr>
          <p:cNvSpPr>
            <a:spLocks noGrp="1"/>
          </p:cNvSpPr>
          <p:nvPr>
            <p:ph type="pic" sz="quarter" idx="11"/>
          </p:nvPr>
        </p:nvSpPr>
        <p:spPr/>
      </p:sp>
    </p:spTree>
    <p:extLst>
      <p:ext uri="{BB962C8B-B14F-4D97-AF65-F5344CB8AC3E}">
        <p14:creationId xmlns:p14="http://schemas.microsoft.com/office/powerpoint/2010/main" val="149069502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a:lstStyle/>
          <a:p>
            <a:r>
              <a:rPr lang="en-US" dirty="0"/>
              <a:t>Square photo layout </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EAE4E439-9990-4EB5-BA7C-DB1E71AEDCD9}"/>
              </a:ext>
            </a:extLst>
          </p:cNvPr>
          <p:cNvSpPr>
            <a:spLocks noGrp="1"/>
          </p:cNvSpPr>
          <p:nvPr>
            <p:ph type="pic" sz="quarter" idx="11"/>
          </p:nvPr>
        </p:nvSpPr>
        <p:spPr/>
      </p:sp>
    </p:spTree>
    <p:extLst>
      <p:ext uri="{BB962C8B-B14F-4D97-AF65-F5344CB8AC3E}">
        <p14:creationId xmlns:p14="http://schemas.microsoft.com/office/powerpoint/2010/main" val="181166597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457200"/>
            <a:ext cx="11018520" cy="553998"/>
          </a:xfrm>
        </p:spPr>
        <p:txBody>
          <a:bodyPr/>
          <a:lstStyle/>
          <a:p>
            <a:r>
              <a:rPr lang="en-US" dirty="0"/>
              <a:t>Side-by-side photo layout</a:t>
            </a:r>
          </a:p>
        </p:txBody>
      </p:sp>
      <p:sp>
        <p:nvSpPr>
          <p:cNvPr id="4" name="Text Placeholder 3">
            <a:extLst>
              <a:ext uri="{FF2B5EF4-FFF2-40B4-BE49-F238E27FC236}">
                <a16:creationId xmlns:a16="http://schemas.microsoft.com/office/drawing/2014/main" id="{DBFED5CB-0F60-480C-8DFA-C6BECBE03F8D}"/>
              </a:ext>
            </a:extLst>
          </p:cNvPr>
          <p:cNvSpPr>
            <a:spLocks noGrp="1"/>
          </p:cNvSpPr>
          <p:nvPr>
            <p:ph type="body" sz="quarter" idx="16"/>
          </p:nvPr>
        </p:nvSpPr>
        <p:spPr>
          <a:xfrm>
            <a:off x="584199" y="5689600"/>
            <a:ext cx="5367528" cy="307777"/>
          </a:xfrm>
        </p:spPr>
        <p:txBody>
          <a:bodyPr/>
          <a:lstStyle/>
          <a:p>
            <a:r>
              <a:rPr lang="en-US" dirty="0"/>
              <a:t>Text placeholder</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AE18F87B-97E7-4FBB-B0C7-4CEB990A7F1B}"/>
              </a:ext>
            </a:extLst>
          </p:cNvPr>
          <p:cNvSpPr>
            <a:spLocks noGrp="1"/>
          </p:cNvSpPr>
          <p:nvPr>
            <p:ph type="pic" sz="quarter" idx="13"/>
          </p:nvPr>
        </p:nvSpPr>
        <p:spPr/>
      </p:sp>
      <p:sp>
        <p:nvSpPr>
          <p:cNvPr id="6" name="Text Placeholder 5">
            <a:extLst>
              <a:ext uri="{FF2B5EF4-FFF2-40B4-BE49-F238E27FC236}">
                <a16:creationId xmlns:a16="http://schemas.microsoft.com/office/drawing/2014/main" id="{1B0E91F6-F618-4448-89FB-05078231BEA7}"/>
              </a:ext>
            </a:extLst>
          </p:cNvPr>
          <p:cNvSpPr>
            <a:spLocks noGrp="1"/>
          </p:cNvSpPr>
          <p:nvPr>
            <p:ph type="body" sz="quarter" idx="18"/>
          </p:nvPr>
        </p:nvSpPr>
        <p:spPr>
          <a:xfrm>
            <a:off x="6241860" y="5689600"/>
            <a:ext cx="5367528" cy="307777"/>
          </a:xfrm>
        </p:spPr>
        <p:txBody>
          <a:bodyPr/>
          <a:lstStyle/>
          <a:p>
            <a:r>
              <a:rPr lang="en-US" dirty="0"/>
              <a:t>Text placeholder</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E16DC59E-65F2-4652-B8B5-10F074366FB7}"/>
              </a:ext>
            </a:extLst>
          </p:cNvPr>
          <p:cNvSpPr>
            <a:spLocks noGrp="1"/>
          </p:cNvSpPr>
          <p:nvPr>
            <p:ph type="pic" sz="quarter" idx="15"/>
          </p:nvPr>
        </p:nvSpPr>
        <p:spPr/>
      </p:sp>
    </p:spTree>
    <p:extLst>
      <p:ext uri="{BB962C8B-B14F-4D97-AF65-F5344CB8AC3E}">
        <p14:creationId xmlns:p14="http://schemas.microsoft.com/office/powerpoint/2010/main" val="69646754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B51B6F-A6B6-4C5C-87D8-20DB1C857613}"/>
              </a:ext>
            </a:extLst>
          </p:cNvPr>
          <p:cNvSpPr>
            <a:spLocks noGrp="1"/>
          </p:cNvSpPr>
          <p:nvPr>
            <p:ph type="title"/>
          </p:nvPr>
        </p:nvSpPr>
        <p:spPr>
          <a:xfrm>
            <a:off x="588263" y="457200"/>
            <a:ext cx="11018520" cy="553998"/>
          </a:xfrm>
        </p:spPr>
        <p:txBody>
          <a:bodyPr/>
          <a:lstStyle/>
          <a:p>
            <a:r>
              <a:rPr lang="en-US" dirty="0"/>
              <a:t>Three photos layout</a:t>
            </a:r>
          </a:p>
        </p:txBody>
      </p:sp>
      <p:sp>
        <p:nvSpPr>
          <p:cNvPr id="11" name="Text Placeholder 10">
            <a:extLst>
              <a:ext uri="{FF2B5EF4-FFF2-40B4-BE49-F238E27FC236}">
                <a16:creationId xmlns:a16="http://schemas.microsoft.com/office/drawing/2014/main" id="{0CF24D87-8BE8-48F5-A782-AABCF1702CF5}"/>
              </a:ext>
            </a:extLst>
          </p:cNvPr>
          <p:cNvSpPr>
            <a:spLocks noGrp="1"/>
          </p:cNvSpPr>
          <p:nvPr>
            <p:ph type="body" sz="quarter" idx="16"/>
          </p:nvPr>
        </p:nvSpPr>
        <p:spPr>
          <a:xfrm>
            <a:off x="582613" y="5689600"/>
            <a:ext cx="3475037"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6B56B57A-5CF7-448F-BC81-137D7A82A0EC}"/>
              </a:ext>
            </a:extLst>
          </p:cNvPr>
          <p:cNvSpPr>
            <a:spLocks noGrp="1"/>
          </p:cNvSpPr>
          <p:nvPr>
            <p:ph type="pic" sz="quarter" idx="13"/>
          </p:nvPr>
        </p:nvSpPr>
        <p:spPr/>
      </p:sp>
      <p:sp>
        <p:nvSpPr>
          <p:cNvPr id="12" name="Text Placeholder 11">
            <a:extLst>
              <a:ext uri="{FF2B5EF4-FFF2-40B4-BE49-F238E27FC236}">
                <a16:creationId xmlns:a16="http://schemas.microsoft.com/office/drawing/2014/main" id="{42466CB0-8E3A-4B11-BE5B-DB09D902EB09}"/>
              </a:ext>
            </a:extLst>
          </p:cNvPr>
          <p:cNvSpPr>
            <a:spLocks noGrp="1"/>
          </p:cNvSpPr>
          <p:nvPr>
            <p:ph type="body" sz="quarter" idx="17"/>
          </p:nvPr>
        </p:nvSpPr>
        <p:spPr>
          <a:xfrm>
            <a:off x="4358640" y="5689600"/>
            <a:ext cx="3475037"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A078E6D4-B91A-431C-8C2F-A6FD9891FF29}"/>
              </a:ext>
            </a:extLst>
          </p:cNvPr>
          <p:cNvSpPr>
            <a:spLocks noGrp="1"/>
          </p:cNvSpPr>
          <p:nvPr>
            <p:ph type="pic" sz="quarter" idx="14"/>
          </p:nvPr>
        </p:nvSpPr>
        <p:spPr/>
      </p:sp>
      <p:sp>
        <p:nvSpPr>
          <p:cNvPr id="13" name="Text Placeholder 12">
            <a:extLst>
              <a:ext uri="{FF2B5EF4-FFF2-40B4-BE49-F238E27FC236}">
                <a16:creationId xmlns:a16="http://schemas.microsoft.com/office/drawing/2014/main" id="{062B81A3-15C0-4615-9103-E530FFE58E9B}"/>
              </a:ext>
            </a:extLst>
          </p:cNvPr>
          <p:cNvSpPr>
            <a:spLocks noGrp="1"/>
          </p:cNvSpPr>
          <p:nvPr>
            <p:ph type="body" sz="quarter" idx="18"/>
          </p:nvPr>
        </p:nvSpPr>
        <p:spPr>
          <a:xfrm>
            <a:off x="8134351" y="5689600"/>
            <a:ext cx="3475037"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C3281AC1-12FA-4321-9290-F3FD9C085409}"/>
              </a:ext>
            </a:extLst>
          </p:cNvPr>
          <p:cNvSpPr>
            <a:spLocks noGrp="1"/>
          </p:cNvSpPr>
          <p:nvPr>
            <p:ph type="pic" sz="quarter" idx="15"/>
          </p:nvPr>
        </p:nvSpPr>
        <p:spPr/>
      </p:sp>
    </p:spTree>
    <p:extLst>
      <p:ext uri="{BB962C8B-B14F-4D97-AF65-F5344CB8AC3E}">
        <p14:creationId xmlns:p14="http://schemas.microsoft.com/office/powerpoint/2010/main" val="396471302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E6FC63-1669-41F3-A9A6-39B6FB141690}"/>
              </a:ext>
            </a:extLst>
          </p:cNvPr>
          <p:cNvSpPr>
            <a:spLocks noGrp="1"/>
          </p:cNvSpPr>
          <p:nvPr>
            <p:ph type="title"/>
          </p:nvPr>
        </p:nvSpPr>
        <p:spPr>
          <a:xfrm>
            <a:off x="588263" y="457200"/>
            <a:ext cx="11018520" cy="553998"/>
          </a:xfrm>
        </p:spPr>
        <p:txBody>
          <a:bodyPr/>
          <a:lstStyle/>
          <a:p>
            <a:r>
              <a:rPr lang="en-US" dirty="0"/>
              <a:t>Four photos layout</a:t>
            </a:r>
          </a:p>
        </p:txBody>
      </p:sp>
      <p:sp>
        <p:nvSpPr>
          <p:cNvPr id="11" name="Text Placeholder 10">
            <a:extLst>
              <a:ext uri="{FF2B5EF4-FFF2-40B4-BE49-F238E27FC236}">
                <a16:creationId xmlns:a16="http://schemas.microsoft.com/office/drawing/2014/main" id="{A209D23C-50F2-48D6-BAA7-3B9D6572CD44}"/>
              </a:ext>
            </a:extLst>
          </p:cNvPr>
          <p:cNvSpPr>
            <a:spLocks noGrp="1"/>
          </p:cNvSpPr>
          <p:nvPr>
            <p:ph type="body" sz="quarter" idx="16"/>
          </p:nvPr>
        </p:nvSpPr>
        <p:spPr>
          <a:xfrm>
            <a:off x="582613" y="4753938"/>
            <a:ext cx="2532888"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CB9E5AC9-345E-4231-A0B1-CA5FC2605BC1}"/>
              </a:ext>
            </a:extLst>
          </p:cNvPr>
          <p:cNvSpPr>
            <a:spLocks noGrp="1"/>
          </p:cNvSpPr>
          <p:nvPr>
            <p:ph type="pic" sz="quarter" idx="13"/>
          </p:nvPr>
        </p:nvSpPr>
        <p:spPr/>
      </p:sp>
      <p:sp>
        <p:nvSpPr>
          <p:cNvPr id="12" name="Text Placeholder 11">
            <a:extLst>
              <a:ext uri="{FF2B5EF4-FFF2-40B4-BE49-F238E27FC236}">
                <a16:creationId xmlns:a16="http://schemas.microsoft.com/office/drawing/2014/main" id="{92F542C4-C40B-41ED-B136-472CCC2DF00E}"/>
              </a:ext>
            </a:extLst>
          </p:cNvPr>
          <p:cNvSpPr>
            <a:spLocks noGrp="1"/>
          </p:cNvSpPr>
          <p:nvPr>
            <p:ph type="body" sz="quarter" idx="17"/>
          </p:nvPr>
        </p:nvSpPr>
        <p:spPr>
          <a:xfrm>
            <a:off x="3413908" y="4753938"/>
            <a:ext cx="2532888"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D5125A72-F156-43CC-A8E4-C1D71612492F}"/>
              </a:ext>
            </a:extLst>
          </p:cNvPr>
          <p:cNvSpPr>
            <a:spLocks noGrp="1"/>
          </p:cNvSpPr>
          <p:nvPr>
            <p:ph type="pic" sz="quarter" idx="14"/>
          </p:nvPr>
        </p:nvSpPr>
        <p:spPr/>
      </p:sp>
      <p:sp>
        <p:nvSpPr>
          <p:cNvPr id="13" name="Text Placeholder 12">
            <a:extLst>
              <a:ext uri="{FF2B5EF4-FFF2-40B4-BE49-F238E27FC236}">
                <a16:creationId xmlns:a16="http://schemas.microsoft.com/office/drawing/2014/main" id="{B43BB8B0-C02C-44E6-A828-FE52984E9278}"/>
              </a:ext>
            </a:extLst>
          </p:cNvPr>
          <p:cNvSpPr>
            <a:spLocks noGrp="1"/>
          </p:cNvSpPr>
          <p:nvPr>
            <p:ph type="body" sz="quarter" idx="18"/>
          </p:nvPr>
        </p:nvSpPr>
        <p:spPr>
          <a:xfrm>
            <a:off x="6245204" y="4753938"/>
            <a:ext cx="2532888"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3183C00D-DE72-42D6-B0F6-E0FC1CAC99CF}"/>
              </a:ext>
            </a:extLst>
          </p:cNvPr>
          <p:cNvSpPr>
            <a:spLocks noGrp="1"/>
          </p:cNvSpPr>
          <p:nvPr>
            <p:ph type="pic" sz="quarter" idx="15"/>
          </p:nvPr>
        </p:nvSpPr>
        <p:spPr/>
      </p:sp>
      <p:sp>
        <p:nvSpPr>
          <p:cNvPr id="15" name="Text Placeholder 14">
            <a:extLst>
              <a:ext uri="{FF2B5EF4-FFF2-40B4-BE49-F238E27FC236}">
                <a16:creationId xmlns:a16="http://schemas.microsoft.com/office/drawing/2014/main" id="{4A98B624-6FA8-4859-B87B-A01D7E95DB26}"/>
              </a:ext>
            </a:extLst>
          </p:cNvPr>
          <p:cNvSpPr>
            <a:spLocks noGrp="1"/>
          </p:cNvSpPr>
          <p:nvPr>
            <p:ph type="body" sz="quarter" idx="20"/>
          </p:nvPr>
        </p:nvSpPr>
        <p:spPr>
          <a:xfrm>
            <a:off x="9076500" y="4753938"/>
            <a:ext cx="2532888" cy="307777"/>
          </a:xfrm>
        </p:spPr>
        <p:txBody>
          <a:bodyPr/>
          <a:lstStyle/>
          <a:p>
            <a:r>
              <a:rPr lang="en-US" dirty="0"/>
              <a:t>Text placeholder</a:t>
            </a:r>
          </a:p>
        </p:txBody>
      </p:sp>
      <p:sp>
        <p:nvSpPr>
          <p:cNvPr id="14" name="Picture Placeholder 13" descr="This photo is a 'placeholder' only. Drag or drop your photo here, or click and tap the center to insert a photo.">
            <a:extLst>
              <a:ext uri="{FF2B5EF4-FFF2-40B4-BE49-F238E27FC236}">
                <a16:creationId xmlns:a16="http://schemas.microsoft.com/office/drawing/2014/main" id="{CF615145-50B1-4694-973A-724322B099D6}"/>
              </a:ext>
            </a:extLst>
          </p:cNvPr>
          <p:cNvSpPr>
            <a:spLocks noGrp="1"/>
          </p:cNvSpPr>
          <p:nvPr>
            <p:ph type="pic" sz="quarter" idx="19"/>
          </p:nvPr>
        </p:nvSpPr>
        <p:spPr/>
      </p:sp>
    </p:spTree>
    <p:extLst>
      <p:ext uri="{BB962C8B-B14F-4D97-AF65-F5344CB8AC3E}">
        <p14:creationId xmlns:p14="http://schemas.microsoft.com/office/powerpoint/2010/main" val="250427504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8B5C-48BE-4909-9F4A-A4186BB35065}"/>
              </a:ext>
            </a:extLst>
          </p:cNvPr>
          <p:cNvSpPr>
            <a:spLocks noGrp="1"/>
          </p:cNvSpPr>
          <p:nvPr>
            <p:ph type="title"/>
          </p:nvPr>
        </p:nvSpPr>
        <p:spPr>
          <a:xfrm>
            <a:off x="588263" y="5436128"/>
            <a:ext cx="11018520" cy="553998"/>
          </a:xfrm>
        </p:spPr>
        <p:txBody>
          <a:bodyPr/>
          <a:lstStyle/>
          <a:p>
            <a:r>
              <a:rPr lang="en-US" dirty="0"/>
              <a:t>Top photo with Title</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3E53C251-F0C1-4DAA-BF3B-F3E1C6002804}"/>
              </a:ext>
            </a:extLst>
          </p:cNvPr>
          <p:cNvSpPr>
            <a:spLocks noGrp="1"/>
          </p:cNvSpPr>
          <p:nvPr>
            <p:ph type="pic" sz="quarter" idx="11"/>
          </p:nvPr>
        </p:nvSpPr>
        <p:spPr/>
      </p:sp>
    </p:spTree>
    <p:extLst>
      <p:ext uri="{BB962C8B-B14F-4D97-AF65-F5344CB8AC3E}">
        <p14:creationId xmlns:p14="http://schemas.microsoft.com/office/powerpoint/2010/main" val="54410000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627A71DB-6A1D-48F8-92CE-921E0E601BC3}"/>
              </a:ext>
            </a:extLst>
          </p:cNvPr>
          <p:cNvSpPr>
            <a:spLocks noGrp="1"/>
          </p:cNvSpPr>
          <p:nvPr>
            <p:ph type="pic" sz="quarter" idx="10"/>
          </p:nvPr>
        </p:nvSpPr>
        <p:spPr/>
      </p:sp>
      <p:sp>
        <p:nvSpPr>
          <p:cNvPr id="3" name="Title 2">
            <a:extLst>
              <a:ext uri="{FF2B5EF4-FFF2-40B4-BE49-F238E27FC236}">
                <a16:creationId xmlns:a16="http://schemas.microsoft.com/office/drawing/2014/main" id="{E1DF3965-EA1D-4985-BDA2-A46C7FDE1A39}"/>
              </a:ext>
            </a:extLst>
          </p:cNvPr>
          <p:cNvSpPr>
            <a:spLocks noGrp="1"/>
          </p:cNvSpPr>
          <p:nvPr>
            <p:ph type="title"/>
          </p:nvPr>
        </p:nvSpPr>
        <p:spPr/>
        <p:txBody>
          <a:bodyPr/>
          <a:lstStyle/>
          <a:p>
            <a:r>
              <a:rPr lang="en-US" dirty="0"/>
              <a:t>Full bleed photo</a:t>
            </a:r>
            <a:br>
              <a:rPr lang="en-US" dirty="0"/>
            </a:br>
            <a:r>
              <a:rPr lang="en-US" dirty="0"/>
              <a:t>with Title</a:t>
            </a:r>
          </a:p>
        </p:txBody>
      </p:sp>
    </p:spTree>
    <p:extLst>
      <p:ext uri="{BB962C8B-B14F-4D97-AF65-F5344CB8AC3E}">
        <p14:creationId xmlns:p14="http://schemas.microsoft.com/office/powerpoint/2010/main" val="112296343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sp>
        <p:nvSpPr>
          <p:cNvPr id="33" name="Rectangle 32"/>
          <p:cNvSpPr/>
          <p:nvPr/>
        </p:nvSpPr>
        <p:spPr bwMode="auto">
          <a:xfrm>
            <a:off x="585216" y="2810265"/>
            <a:ext cx="1101566" cy="110112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1</a:t>
            </a:r>
          </a:p>
        </p:txBody>
      </p:sp>
      <p:sp>
        <p:nvSpPr>
          <p:cNvPr id="32" name="Rectangle 31"/>
          <p:cNvSpPr/>
          <p:nvPr/>
        </p:nvSpPr>
        <p:spPr bwMode="auto">
          <a:xfrm>
            <a:off x="1776666" y="2810265"/>
            <a:ext cx="1101566" cy="110112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2</a:t>
            </a:r>
          </a:p>
        </p:txBody>
      </p:sp>
      <p:sp>
        <p:nvSpPr>
          <p:cNvPr id="31" name="Rectangle 30"/>
          <p:cNvSpPr/>
          <p:nvPr/>
        </p:nvSpPr>
        <p:spPr bwMode="auto">
          <a:xfrm>
            <a:off x="2968116" y="2810265"/>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000000"/>
                </a:solidFill>
              </a:rPr>
              <a:t>Accent 3</a:t>
            </a:r>
          </a:p>
        </p:txBody>
      </p:sp>
      <p:sp>
        <p:nvSpPr>
          <p:cNvPr id="39" name="Text Placeholder 2"/>
          <p:cNvSpPr txBox="1">
            <a:spLocks/>
          </p:cNvSpPr>
          <p:nvPr/>
        </p:nvSpPr>
        <p:spPr>
          <a:xfrm>
            <a:off x="585216" y="4123695"/>
            <a:ext cx="3484466" cy="63094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t>
            </a:r>
            <a:r>
              <a:rPr lang="en-US" sz="1200" spc="0" dirty="0">
                <a:gradFill>
                  <a:gsLst>
                    <a:gs pos="63670">
                      <a:schemeClr val="tx1"/>
                    </a:gs>
                    <a:gs pos="40075">
                      <a:schemeClr val="tx1"/>
                    </a:gs>
                  </a:gsLst>
                  <a:lin ang="5400000" scaled="0"/>
                </a:gradFill>
                <a:latin typeface="+mn-lt"/>
              </a:rPr>
              <a:t>as the main accent color. </a:t>
            </a:r>
          </a:p>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2</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only 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sp>
        <p:nvSpPr>
          <p:cNvPr id="36" name="Rectangle 35"/>
          <p:cNvSpPr/>
          <p:nvPr/>
        </p:nvSpPr>
        <p:spPr bwMode="auto">
          <a:xfrm>
            <a:off x="4159568" y="3057402"/>
            <a:ext cx="854329" cy="853986"/>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4</a:t>
            </a:r>
          </a:p>
        </p:txBody>
      </p:sp>
      <p:sp>
        <p:nvSpPr>
          <p:cNvPr id="35" name="Rectangle 34"/>
          <p:cNvSpPr/>
          <p:nvPr/>
        </p:nvSpPr>
        <p:spPr bwMode="auto">
          <a:xfrm>
            <a:off x="5108027" y="3057402"/>
            <a:ext cx="854329" cy="853986"/>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5</a:t>
            </a:r>
          </a:p>
        </p:txBody>
      </p:sp>
      <p:sp>
        <p:nvSpPr>
          <p:cNvPr id="34" name="Rectangle 33"/>
          <p:cNvSpPr/>
          <p:nvPr/>
        </p:nvSpPr>
        <p:spPr bwMode="auto">
          <a:xfrm>
            <a:off x="6049846" y="3057402"/>
            <a:ext cx="854329" cy="853986"/>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6</a:t>
            </a:r>
          </a:p>
        </p:txBody>
      </p:sp>
      <p:sp>
        <p:nvSpPr>
          <p:cNvPr id="40" name="Text Placeholder 2"/>
          <p:cNvSpPr txBox="1">
            <a:spLocks/>
          </p:cNvSpPr>
          <p:nvPr/>
        </p:nvSpPr>
        <p:spPr>
          <a:xfrm>
            <a:off x="4205004" y="412369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4-6 </a:t>
            </a:r>
            <a:r>
              <a:rPr lang="en-US" sz="1200" spc="0" dirty="0">
                <a:gradFill>
                  <a:gsLst>
                    <a:gs pos="63670">
                      <a:schemeClr val="tx1"/>
                    </a:gs>
                    <a:gs pos="40075">
                      <a:schemeClr val="tx1"/>
                    </a:gs>
                  </a:gsLst>
                  <a:lin ang="5400000" scaled="0"/>
                </a:gradFill>
                <a:latin typeface="+mn-lt"/>
              </a:rPr>
              <a:t>sparingly</a:t>
            </a:r>
          </a:p>
        </p:txBody>
      </p:sp>
    </p:spTree>
    <p:extLst>
      <p:ext uri="{BB962C8B-B14F-4D97-AF65-F5344CB8AC3E}">
        <p14:creationId xmlns:p14="http://schemas.microsoft.com/office/powerpoint/2010/main" val="45852953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sz="2000" spc="0" dirty="0">
                <a:solidFill>
                  <a:schemeClr val="tx1"/>
                </a:solidFill>
              </a:rPr>
              <a:t>Ensure slide content is accessible</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pic>
        <p:nvPicPr>
          <p:cNvPr id="5" name="Text contrast example" descr="Contrast example&#10;&#10;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a:extLst>
              <a:ext uri="{FF2B5EF4-FFF2-40B4-BE49-F238E27FC236}">
                <a16:creationId xmlns:a16="http://schemas.microsoft.com/office/drawing/2014/main" id="{961B990F-5FB2-4B27-84E5-14D427CB6997}"/>
              </a:ext>
            </a:extLst>
          </p:cNvPr>
          <p:cNvPicPr>
            <a:picLocks noChangeAspect="1"/>
          </p:cNvPicPr>
          <p:nvPr/>
        </p:nvPicPr>
        <p:blipFill>
          <a:blip r:embed="rId3"/>
          <a:stretch>
            <a:fillRect/>
          </a:stretch>
        </p:blipFill>
        <p:spPr>
          <a:xfrm>
            <a:off x="582125" y="2816560"/>
            <a:ext cx="1956816" cy="469392"/>
          </a:xfrm>
          <a:prstGeom prst="rect">
            <a:avLst/>
          </a:prstGeom>
        </p:spPr>
      </p:pic>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4"/>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panose="020B0502040204020203" pitchFamily="34" charset="0"/>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panose="020B0502040204020203" pitchFamily="34" charset="0"/>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grpSp>
        <p:nvGrpSpPr>
          <p:cNvPr id="61" name="Shape usage example" descr="Demonstration of using both shape and color to identify different entities. &#10;&#10;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4"/>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 uri="{C183D7F6-B498-43B3-948B-1728B52AA6E4}">
                    <adec:decorative xmlns:adec="http://schemas.microsoft.com/office/drawing/2017/decorative" val="1"/>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 uri="{C183D7F6-B498-43B3-948B-1728B52AA6E4}">
                    <adec:decorative xmlns:adec="http://schemas.microsoft.com/office/drawing/2017/decorative" val="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 uri="{C183D7F6-B498-43B3-948B-1728B52AA6E4}">
                    <adec:decorative xmlns:adec="http://schemas.microsoft.com/office/drawing/2017/decorative" val="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C3</a:t>
              </a:r>
            </a:p>
          </p:txBody>
        </p:sp>
      </p:grpSp>
      <p:sp>
        <p:nvSpPr>
          <p:cNvPr id="76" name="Alt Text instruction text box">
            <a:extLst>
              <a:ext uri="{FF2B5EF4-FFF2-40B4-BE49-F238E27FC236}">
                <a16:creationId xmlns:a16="http://schemas.microsoft.com/office/drawing/2014/main" id="{025BF72B-ABAB-457D-8CA8-6EB737BCD263}"/>
              </a:ext>
              <a:ext uri="{C183D7F6-B498-43B3-948B-1728B52AA6E4}">
                <adec:decorative xmlns:adec="http://schemas.microsoft.com/office/drawing/2017/decorative" val="0"/>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should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on item</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an object is meant to add visual styling and doesn’t contain meaning (</a:t>
            </a:r>
            <a:r>
              <a:rPr lang="en-US" sz="1000" i="1" dirty="0">
                <a:solidFill>
                  <a:schemeClr val="tx1"/>
                </a:solidFill>
                <a:latin typeface="Segoe UI" panose="020B0502040204020203" pitchFamily="34" charset="0"/>
                <a:cs typeface="Segoe UI" panose="020B0502040204020203" pitchFamily="34" charset="0"/>
              </a:rPr>
              <a:t>e.g. </a:t>
            </a:r>
            <a:r>
              <a:rPr lang="en-US" sz="1000" dirty="0">
                <a:solidFill>
                  <a:schemeClr val="tx1"/>
                </a:solidFill>
                <a:latin typeface="Segoe UI" panose="020B0502040204020203" pitchFamily="34" charset="0"/>
                <a:cs typeface="Segoe UI" panose="020B0502040204020203" pitchFamily="34" charset="0"/>
              </a:rPr>
              <a:t>stylistic borders), do not add alt text and instead check </a:t>
            </a:r>
            <a:r>
              <a:rPr lang="en-US" sz="1000" dirty="0">
                <a:solidFill>
                  <a:schemeClr val="tx1"/>
                </a:solidFill>
                <a:latin typeface="Segoe UI Semibold" panose="020B0702040204020203" pitchFamily="34" charset="0"/>
                <a:cs typeface="Segoe UI Semibold" panose="020B0702040204020203" pitchFamily="34" charset="0"/>
              </a:rPr>
              <a:t>Mark as decorative</a:t>
            </a: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5"/>
          <a:srcRect b="9687"/>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panose="020B0502040204020203" pitchFamily="34" charset="0"/>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6"/>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a:extLst>
              <a:ext uri="{FF2B5EF4-FFF2-40B4-BE49-F238E27FC236}">
                <a16:creationId xmlns:a16="http://schemas.microsoft.com/office/drawing/2014/main" id="{4004316C-A172-4666-9087-AA99DD600ABB}"/>
              </a:ext>
              <a:ext uri="{C183D7F6-B498-43B3-948B-1728B52AA6E4}">
                <adec:decorative xmlns:adec="http://schemas.microsoft.com/office/drawing/2017/decorative" val="1"/>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F41BA70-AA85-4D92-AA87-689DAB76DD7F}"/>
              </a:ext>
              <a:ext uri="{C183D7F6-B498-43B3-948B-1728B52AA6E4}">
                <adec:decorative xmlns:adec="http://schemas.microsoft.com/office/drawing/2017/decorative" val="1"/>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75893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4622A3A5-8FE5-44DD-B7B1-A05435F85799}"/>
              </a:ext>
            </a:extLst>
          </p:cNvPr>
          <p:cNvSpPr>
            <a:spLocks noGrp="1"/>
          </p:cNvSpPr>
          <p:nvPr>
            <p:ph type="title"/>
          </p:nvPr>
        </p:nvSpPr>
        <p:spPr/>
        <p:txBody>
          <a:bodyPr/>
          <a:lstStyle/>
          <a:p>
            <a:r>
              <a:rPr lang="en-US" dirty="0"/>
              <a:t>Brand and accent colors accessibility</a:t>
            </a:r>
          </a:p>
        </p:txBody>
      </p:sp>
      <p:sp>
        <p:nvSpPr>
          <p:cNvPr id="64" name="object 22">
            <a:extLst>
              <a:ext uri="{FF2B5EF4-FFF2-40B4-BE49-F238E27FC236}">
                <a16:creationId xmlns:a16="http://schemas.microsoft.com/office/drawing/2014/main" id="{1FEB76FB-7530-435F-9B12-395773EB3EB1}"/>
              </a:ext>
            </a:extLst>
          </p:cNvPr>
          <p:cNvSpPr txBox="1"/>
          <p:nvPr/>
        </p:nvSpPr>
        <p:spPr>
          <a:xfrm>
            <a:off x="575427" y="1436688"/>
            <a:ext cx="2547186" cy="2454945"/>
          </a:xfrm>
          <a:prstGeom prst="rect">
            <a:avLst/>
          </a:prstGeom>
        </p:spPr>
        <p:txBody>
          <a:bodyPr vert="horz" wrap="square" lIns="0" tIns="10583" rIns="0" bIns="0" rtlCol="0">
            <a:spAutoFit/>
          </a:bodyPr>
          <a:lstStyle/>
          <a:p>
            <a:pPr marL="10583">
              <a:spcBef>
                <a:spcPts val="800"/>
              </a:spcBef>
            </a:pPr>
            <a:r>
              <a:rPr lang="en-US" sz="1000" dirty="0">
                <a:cs typeface="Segoe UI"/>
              </a:rPr>
              <a:t>Type and background combinations must meet a minimum 4.5:1 contrast ratio to help ensure people of all abilities can access and understand our communications. </a:t>
            </a:r>
          </a:p>
          <a:p>
            <a:pPr marL="10583">
              <a:spcBef>
                <a:spcPts val="800"/>
              </a:spcBef>
            </a:pPr>
            <a:r>
              <a:rPr lang="en-US" sz="1000" dirty="0">
                <a:cs typeface="Segoe UI"/>
              </a:rPr>
              <a:t>Pick colors carefully and avoid relying on color alone to convey information. Always provide text or other graphical cues to guide customers to our message.</a:t>
            </a:r>
          </a:p>
          <a:p>
            <a:pPr marL="10583">
              <a:spcBef>
                <a:spcPts val="800"/>
              </a:spcBef>
            </a:pPr>
            <a:r>
              <a:rPr lang="en-US" sz="1000" dirty="0">
                <a:cs typeface="Segoe UI"/>
              </a:rPr>
              <a:t>Examples demonstrate correct color use </a:t>
            </a:r>
            <a:br>
              <a:rPr lang="en-US" sz="1000" dirty="0">
                <a:cs typeface="Segoe UI"/>
              </a:rPr>
            </a:br>
            <a:r>
              <a:rPr lang="en-US" sz="1000" dirty="0">
                <a:cs typeface="Segoe UI"/>
              </a:rPr>
              <a:t>for on-screen applications. </a:t>
            </a:r>
          </a:p>
          <a:p>
            <a:pPr>
              <a:spcBef>
                <a:spcPts val="600"/>
              </a:spcBef>
            </a:pPr>
            <a:r>
              <a:rPr lang="en-US" sz="1000" dirty="0">
                <a:latin typeface="+mj-lt"/>
                <a:hlinkClick r:id="rId3"/>
              </a:rPr>
              <a:t>Get the Color Contrast Analyzer</a:t>
            </a:r>
            <a:endParaRPr lang="en-US" sz="1000" dirty="0">
              <a:latin typeface="+mj-lt"/>
            </a:endParaRPr>
          </a:p>
          <a:p>
            <a:pPr>
              <a:spcBef>
                <a:spcPts val="600"/>
              </a:spcBef>
            </a:pPr>
            <a:r>
              <a:rPr lang="en-US" sz="1000" dirty="0">
                <a:latin typeface="+mj-lt"/>
                <a:hlinkClick r:id="rId4"/>
              </a:rPr>
              <a:t>Get more information on accessibility </a:t>
            </a:r>
            <a:endParaRPr lang="en-US" sz="1000" dirty="0">
              <a:latin typeface="+mj-lt"/>
            </a:endParaRPr>
          </a:p>
          <a:p>
            <a:pPr>
              <a:spcBef>
                <a:spcPts val="600"/>
              </a:spcBef>
            </a:pPr>
            <a:r>
              <a:rPr lang="en-US" sz="1000" dirty="0">
                <a:latin typeface="+mj-lt"/>
                <a:hlinkClick r:id="rId5"/>
              </a:rPr>
              <a:t>Get the Microsoft color guidelines PDF</a:t>
            </a:r>
            <a:endParaRPr lang="en-US" sz="1050" dirty="0">
              <a:latin typeface="+mj-lt"/>
            </a:endParaRPr>
          </a:p>
        </p:txBody>
      </p:sp>
      <p:grpSp>
        <p:nvGrpSpPr>
          <p:cNvPr id="7" name="Light Brand colors" descr="Light Microsoft Brand colors with text in accessible brand colors">
            <a:extLst>
              <a:ext uri="{FF2B5EF4-FFF2-40B4-BE49-F238E27FC236}">
                <a16:creationId xmlns:a16="http://schemas.microsoft.com/office/drawing/2014/main" id="{98B83FDE-41A8-4BD1-BC13-BE0A5C3C6335}"/>
              </a:ext>
            </a:extLst>
          </p:cNvPr>
          <p:cNvGrpSpPr/>
          <p:nvPr/>
        </p:nvGrpSpPr>
        <p:grpSpPr>
          <a:xfrm>
            <a:off x="4670306" y="1436687"/>
            <a:ext cx="6945151" cy="592860"/>
            <a:chOff x="4065588" y="1436688"/>
            <a:chExt cx="7549853" cy="598859"/>
          </a:xfrm>
        </p:grpSpPr>
        <p:sp>
          <p:nvSpPr>
            <p:cNvPr id="93" name="Freeform 121" descr="Light Orange shape">
              <a:extLst>
                <a:ext uri="{FF2B5EF4-FFF2-40B4-BE49-F238E27FC236}">
                  <a16:creationId xmlns:a16="http://schemas.microsoft.com/office/drawing/2014/main" id="{6BE88D42-9F26-4C16-8AB8-36C379B94707}"/>
                </a:ext>
              </a:extLst>
            </p:cNvPr>
            <p:cNvSpPr/>
            <p:nvPr/>
          </p:nvSpPr>
          <p:spPr bwMode="auto">
            <a:xfrm>
              <a:off x="4065588" y="1436688"/>
              <a:ext cx="1225097" cy="598859"/>
            </a:xfrm>
            <a:prstGeom prst="rect">
              <a:avLst/>
            </a:prstGeom>
            <a:solidFill>
              <a:srgbClr val="FF9349"/>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B2929"/>
                  </a:solidFill>
                  <a:latin typeface="Segoe UI" panose="020B0502040204020203" pitchFamily="34" charset="0"/>
                  <a:cs typeface="Segoe UI" panose="020B0502040204020203" pitchFamily="34" charset="0"/>
                </a:rPr>
                <a:t>Dark Orange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R255 G147 B73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#FF9349 </a:t>
              </a:r>
              <a:endParaRPr lang="en-US" sz="653" dirty="0">
                <a:solidFill>
                  <a:srgbClr val="000000"/>
                </a:solidFill>
                <a:latin typeface="Segoe UI" panose="020B0502040204020203" pitchFamily="34" charset="0"/>
                <a:cs typeface="Segoe UI" panose="020B0502040204020203" pitchFamily="34" charset="0"/>
              </a:endParaRPr>
            </a:p>
          </p:txBody>
        </p:sp>
        <p:sp>
          <p:nvSpPr>
            <p:cNvPr id="98" name="Freeform 119" descr="Light Yellow shape">
              <a:extLst>
                <a:ext uri="{FF2B5EF4-FFF2-40B4-BE49-F238E27FC236}">
                  <a16:creationId xmlns:a16="http://schemas.microsoft.com/office/drawing/2014/main" id="{1B386A98-D1CB-473A-9E86-F6D304EBE772}"/>
                </a:ext>
              </a:extLst>
            </p:cNvPr>
            <p:cNvSpPr/>
            <p:nvPr/>
          </p:nvSpPr>
          <p:spPr bwMode="auto">
            <a:xfrm>
              <a:off x="5324151" y="1436688"/>
              <a:ext cx="1225097" cy="598859"/>
            </a:xfrm>
            <a:prstGeom prst="rect">
              <a:avLst/>
            </a:prstGeom>
            <a:solidFill>
              <a:srgbClr val="FEF0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R254 G240 B0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#FEF000 </a:t>
              </a:r>
              <a:endParaRPr lang="en-US" sz="653" dirty="0">
                <a:solidFill>
                  <a:srgbClr val="000000"/>
                </a:solidFill>
                <a:latin typeface="Segoe UI" panose="020B0502040204020203" pitchFamily="34" charset="0"/>
                <a:cs typeface="Segoe UI" panose="020B0502040204020203" pitchFamily="34" charset="0"/>
              </a:endParaRPr>
            </a:p>
          </p:txBody>
        </p:sp>
        <p:sp>
          <p:nvSpPr>
            <p:cNvPr id="97" name="Rectangle 96" descr="Light Green shape">
              <a:extLst>
                <a:ext uri="{FF2B5EF4-FFF2-40B4-BE49-F238E27FC236}">
                  <a16:creationId xmlns:a16="http://schemas.microsoft.com/office/drawing/2014/main" id="{6ADF17D6-4CD7-4EFE-95E0-A82C278F2F92}"/>
                </a:ext>
              </a:extLst>
            </p:cNvPr>
            <p:cNvSpPr/>
            <p:nvPr/>
          </p:nvSpPr>
          <p:spPr bwMode="auto">
            <a:xfrm>
              <a:off x="6590700" y="1436688"/>
              <a:ext cx="1225097" cy="598859"/>
            </a:xfrm>
            <a:prstGeom prst="rect">
              <a:avLst/>
            </a:prstGeom>
            <a:solidFill>
              <a:srgbClr val="9BF00B"/>
            </a:solidFill>
            <a:ln>
              <a:noFill/>
            </a:ln>
            <a:effectLst/>
          </p:spPr>
          <p:style>
            <a:lnRef idx="1">
              <a:schemeClr val="accent1"/>
            </a:lnRef>
            <a:fillRef idx="3">
              <a:schemeClr val="accent1"/>
            </a:fillRef>
            <a:effectRef idx="2">
              <a:schemeClr val="accent1"/>
            </a:effectRef>
            <a:fontRef idx="minor">
              <a:schemeClr val="lt1"/>
            </a:fontRef>
          </p:style>
          <p:txBody>
            <a:bodyPr lIns="45720" tIns="45720" rIns="45720" bIns="45720" rtlCol="0" anchor="t"/>
            <a:lstStyle/>
            <a:p>
              <a:pPr defTabSz="746123"/>
              <a:r>
                <a:rPr lang="en-US" sz="800" b="1" dirty="0">
                  <a:solidFill>
                    <a:srgbClr val="054B16"/>
                  </a:solidFill>
                  <a:latin typeface="Segoe UI" panose="020B0502040204020203" pitchFamily="34" charset="0"/>
                  <a:cs typeface="Segoe UI" panose="020B0502040204020203" pitchFamily="34" charset="0"/>
                </a:rPr>
                <a:t>Dark Green</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653"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R155 G240 B11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#9BF00B</a:t>
              </a:r>
              <a:endParaRPr lang="en-US" sz="653" dirty="0">
                <a:solidFill>
                  <a:srgbClr val="000000"/>
                </a:solidFill>
                <a:latin typeface="Segoe UI" panose="020B0502040204020203" pitchFamily="34" charset="0"/>
                <a:cs typeface="Segoe UI" panose="020B0502040204020203" pitchFamily="34" charset="0"/>
              </a:endParaRPr>
            </a:p>
          </p:txBody>
        </p:sp>
        <p:sp>
          <p:nvSpPr>
            <p:cNvPr id="96" name="Rectangle 95" descr="Light Teal shape">
              <a:extLst>
                <a:ext uri="{FF2B5EF4-FFF2-40B4-BE49-F238E27FC236}">
                  <a16:creationId xmlns:a16="http://schemas.microsoft.com/office/drawing/2014/main" id="{379C6FEB-1FFA-4797-82D6-106BABE574C8}"/>
                </a:ext>
              </a:extLst>
            </p:cNvPr>
            <p:cNvSpPr/>
            <p:nvPr/>
          </p:nvSpPr>
          <p:spPr bwMode="auto">
            <a:xfrm>
              <a:off x="7857249" y="1436688"/>
              <a:ext cx="1225097" cy="598859"/>
            </a:xfrm>
            <a:prstGeom prst="rect">
              <a:avLst/>
            </a:prstGeom>
            <a:solidFill>
              <a:srgbClr val="30E5D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274B47"/>
                  </a:solidFill>
                  <a:latin typeface="Segoe UI" panose="020B0502040204020203" pitchFamily="34" charset="0"/>
                  <a:cs typeface="Segoe UI" panose="020B0502040204020203" pitchFamily="34" charset="0"/>
                </a:rPr>
                <a:t>Dark Teal</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R48 G229 B208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#30E5D0 </a:t>
              </a:r>
              <a:endParaRPr lang="en-US" sz="653" dirty="0">
                <a:solidFill>
                  <a:srgbClr val="000000"/>
                </a:solidFill>
                <a:latin typeface="Segoe UI" panose="020B0502040204020203" pitchFamily="34" charset="0"/>
                <a:cs typeface="Segoe UI" panose="020B0502040204020203" pitchFamily="34" charset="0"/>
              </a:endParaRPr>
            </a:p>
          </p:txBody>
        </p:sp>
        <p:sp>
          <p:nvSpPr>
            <p:cNvPr id="94" name="Freeform 130" descr="Light Blue shape">
              <a:extLst>
                <a:ext uri="{FF2B5EF4-FFF2-40B4-BE49-F238E27FC236}">
                  <a16:creationId xmlns:a16="http://schemas.microsoft.com/office/drawing/2014/main" id="{DF822311-1EF2-4365-B0BE-57536A2EF063}"/>
                </a:ext>
              </a:extLst>
            </p:cNvPr>
            <p:cNvSpPr/>
            <p:nvPr/>
          </p:nvSpPr>
          <p:spPr bwMode="auto">
            <a:xfrm>
              <a:off x="9123797" y="1436688"/>
              <a:ext cx="1225097" cy="598859"/>
            </a:xfrm>
            <a:prstGeom prst="rect">
              <a:avLst/>
            </a:prstGeom>
            <a:solidFill>
              <a:srgbClr val="50E6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243A5E"/>
                  </a:solidFill>
                  <a:latin typeface="Segoe UI" panose="020B0502040204020203" pitchFamily="34" charset="0"/>
                  <a:cs typeface="Segoe UI" panose="020B0502040204020203" pitchFamily="34" charset="0"/>
                </a:rPr>
                <a:t>Dark Blue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R80 G230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#50E6FF</a:t>
              </a:r>
              <a:endParaRPr lang="en-US" sz="653" dirty="0">
                <a:solidFill>
                  <a:srgbClr val="000000"/>
                </a:solidFill>
                <a:latin typeface="Segoe UI" panose="020B0502040204020203" pitchFamily="34" charset="0"/>
                <a:cs typeface="Segoe UI" panose="020B0502040204020203" pitchFamily="34" charset="0"/>
              </a:endParaRPr>
            </a:p>
          </p:txBody>
        </p:sp>
        <p:sp>
          <p:nvSpPr>
            <p:cNvPr id="95" name="Freeform 131" descr="Light Purple shape">
              <a:extLst>
                <a:ext uri="{FF2B5EF4-FFF2-40B4-BE49-F238E27FC236}">
                  <a16:creationId xmlns:a16="http://schemas.microsoft.com/office/drawing/2014/main" id="{B41A48F4-D1E8-4A21-A8B5-7EB0280E1691}"/>
                </a:ext>
              </a:extLst>
            </p:cNvPr>
            <p:cNvSpPr/>
            <p:nvPr/>
          </p:nvSpPr>
          <p:spPr bwMode="auto">
            <a:xfrm>
              <a:off x="10390344" y="1436688"/>
              <a:ext cx="1225097" cy="598859"/>
            </a:xfrm>
            <a:prstGeom prst="rect">
              <a:avLst/>
            </a:prstGeom>
            <a:solidFill>
              <a:srgbClr val="D59D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3B2E58"/>
                  </a:solidFill>
                  <a:latin typeface="Segoe UI" panose="020B0502040204020203" pitchFamily="34" charset="0"/>
                  <a:cs typeface="Segoe UI" panose="020B0502040204020203" pitchFamily="34" charset="0"/>
                </a:rPr>
                <a:t>Dark Purple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R213 G157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#D59DFF </a:t>
              </a:r>
              <a:endParaRPr lang="en-US" sz="653" dirty="0">
                <a:solidFill>
                  <a:srgbClr val="000000"/>
                </a:solidFill>
                <a:latin typeface="Segoe UI" panose="020B0502040204020203" pitchFamily="34" charset="0"/>
                <a:cs typeface="Segoe UI" panose="020B0502040204020203" pitchFamily="34" charset="0"/>
              </a:endParaRPr>
            </a:p>
          </p:txBody>
        </p:sp>
      </p:grpSp>
      <p:grpSp>
        <p:nvGrpSpPr>
          <p:cNvPr id="8" name="Brand colors" descr="Microsoft Brand colors with text in accessible brand colors">
            <a:extLst>
              <a:ext uri="{FF2B5EF4-FFF2-40B4-BE49-F238E27FC236}">
                <a16:creationId xmlns:a16="http://schemas.microsoft.com/office/drawing/2014/main" id="{8ACF8968-59CE-4886-948C-335CB2143BF8}"/>
              </a:ext>
            </a:extLst>
          </p:cNvPr>
          <p:cNvGrpSpPr/>
          <p:nvPr/>
        </p:nvGrpSpPr>
        <p:grpSpPr>
          <a:xfrm>
            <a:off x="4670306" y="2069168"/>
            <a:ext cx="6945151" cy="592860"/>
            <a:chOff x="4065588" y="2065908"/>
            <a:chExt cx="7549853" cy="601359"/>
          </a:xfrm>
        </p:grpSpPr>
        <p:sp>
          <p:nvSpPr>
            <p:cNvPr id="44" name="Rectangle 43" descr="Orange shape">
              <a:extLst>
                <a:ext uri="{FF2B5EF4-FFF2-40B4-BE49-F238E27FC236}">
                  <a16:creationId xmlns:a16="http://schemas.microsoft.com/office/drawing/2014/main" id="{EED6C192-0F39-417C-B412-BE8997774A8C}"/>
                </a:ext>
              </a:extLst>
            </p:cNvPr>
            <p:cNvSpPr/>
            <p:nvPr/>
          </p:nvSpPr>
          <p:spPr bwMode="auto">
            <a:xfrm>
              <a:off x="4065588" y="2065908"/>
              <a:ext cx="1225097" cy="601358"/>
            </a:xfrm>
            <a:prstGeom prst="rect">
              <a:avLst/>
            </a:prstGeom>
            <a:solidFill>
              <a:srgbClr val="D83B01"/>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dirty="0">
                <a:solidFill>
                  <a:srgbClr val="FFFFFF"/>
                </a:solidFill>
                <a:latin typeface="Segoe UI" panose="020B0502040204020203" pitchFamily="34" charset="0"/>
                <a:cs typeface="Segoe UI" panose="020B0502040204020203" pitchFamily="34" charset="0"/>
              </a:endParaRPr>
            </a:p>
            <a:p>
              <a:pPr defTabSz="746123"/>
              <a:r>
                <a:rPr lang="en-US" sz="650" dirty="0">
                  <a:solidFill>
                    <a:srgbClr val="FFFFFF"/>
                  </a:solidFill>
                  <a:latin typeface="Segoe UI" panose="020B0502040204020203" pitchFamily="34" charset="0"/>
                  <a:cs typeface="Segoe UI" panose="020B0502040204020203" pitchFamily="34" charset="0"/>
                </a:rPr>
                <a:t>R216 G59 B1</a:t>
              </a:r>
            </a:p>
            <a:p>
              <a:pPr defTabSz="746123">
                <a:spcAft>
                  <a:spcPts val="326"/>
                </a:spcAft>
              </a:pPr>
              <a:r>
                <a:rPr lang="en-US" sz="650" dirty="0">
                  <a:solidFill>
                    <a:srgbClr val="FFFFFF"/>
                  </a:solidFill>
                  <a:latin typeface="Segoe UI" panose="020B0502040204020203" pitchFamily="34" charset="0"/>
                  <a:cs typeface="Segoe UI" panose="020B0502040204020203" pitchFamily="34" charset="0"/>
                </a:rPr>
                <a:t>Hex #D83B01</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63" name="Freeform 39" descr="Yellow shape">
              <a:extLst>
                <a:ext uri="{FF2B5EF4-FFF2-40B4-BE49-F238E27FC236}">
                  <a16:creationId xmlns:a16="http://schemas.microsoft.com/office/drawing/2014/main" id="{F7A163AB-16EC-4A9A-B9AE-4A55C7CBBD3E}"/>
                </a:ext>
              </a:extLst>
            </p:cNvPr>
            <p:cNvSpPr/>
            <p:nvPr/>
          </p:nvSpPr>
          <p:spPr bwMode="auto">
            <a:xfrm>
              <a:off x="5324151" y="2065908"/>
              <a:ext cx="1225097" cy="601358"/>
            </a:xfrm>
            <a:prstGeom prst="rect">
              <a:avLst/>
            </a:prstGeom>
            <a:solidFill>
              <a:srgbClr val="FFB9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000000"/>
                  </a:solidFill>
                  <a:latin typeface="Segoe UI" panose="020B0502040204020203" pitchFamily="34" charset="0"/>
                  <a:cs typeface="Segoe UI" panose="020B0502040204020203" pitchFamily="34" charset="0"/>
                </a:rPr>
                <a:t>R255 G185 B0</a:t>
              </a:r>
            </a:p>
            <a:p>
              <a:pPr defTabSz="746123"/>
              <a:r>
                <a:rPr lang="pt-BR" sz="650" dirty="0">
                  <a:solidFill>
                    <a:srgbClr val="000000"/>
                  </a:solidFill>
                  <a:latin typeface="Segoe UI" panose="020B0502040204020203" pitchFamily="34" charset="0"/>
                  <a:cs typeface="Segoe UI" panose="020B0502040204020203" pitchFamily="34" charset="0"/>
                </a:rPr>
                <a:t>Hex #FFB900</a:t>
              </a:r>
            </a:p>
          </p:txBody>
        </p:sp>
        <p:sp>
          <p:nvSpPr>
            <p:cNvPr id="38" name="Rectangle 37" descr="Green shape">
              <a:extLst>
                <a:ext uri="{FF2B5EF4-FFF2-40B4-BE49-F238E27FC236}">
                  <a16:creationId xmlns:a16="http://schemas.microsoft.com/office/drawing/2014/main" id="{5BF02026-F3EE-4817-B184-CDBAFACB830F}"/>
                </a:ext>
              </a:extLst>
            </p:cNvPr>
            <p:cNvSpPr/>
            <p:nvPr/>
          </p:nvSpPr>
          <p:spPr bwMode="auto">
            <a:xfrm>
              <a:off x="6590700" y="2065908"/>
              <a:ext cx="1225097" cy="601358"/>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0" dirty="0">
                  <a:solidFill>
                    <a:srgbClr val="FFFFFF"/>
                  </a:solidFill>
                  <a:latin typeface="Segoe UI" panose="020B0502040204020203" pitchFamily="34" charset="0"/>
                  <a:cs typeface="Segoe UI" panose="020B0502040204020203" pitchFamily="34" charset="0"/>
                </a:rPr>
                <a:t>R16 G124 B16</a:t>
              </a:r>
            </a:p>
            <a:p>
              <a:pPr defTabSz="746123"/>
              <a:r>
                <a:rPr lang="pt-BR" sz="650" dirty="0">
                  <a:solidFill>
                    <a:srgbClr val="FFFFFF"/>
                  </a:solidFill>
                  <a:latin typeface="Segoe UI" panose="020B0502040204020203" pitchFamily="34" charset="0"/>
                  <a:cs typeface="Segoe UI" panose="020B0502040204020203" pitchFamily="34" charset="0"/>
                </a:rPr>
                <a:t>Hex #107C10</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39" name="Rectangle 38" descr="Teal shape">
              <a:extLst>
                <a:ext uri="{FF2B5EF4-FFF2-40B4-BE49-F238E27FC236}">
                  <a16:creationId xmlns:a16="http://schemas.microsoft.com/office/drawing/2014/main" id="{C75DECB7-6846-45E7-ADF8-FAAE77209BFA}"/>
                </a:ext>
              </a:extLst>
            </p:cNvPr>
            <p:cNvSpPr/>
            <p:nvPr/>
          </p:nvSpPr>
          <p:spPr bwMode="auto">
            <a:xfrm>
              <a:off x="7857249" y="2065908"/>
              <a:ext cx="1225097" cy="601358"/>
            </a:xfrm>
            <a:prstGeom prst="rect">
              <a:avLst/>
            </a:prstGeom>
            <a:solidFill>
              <a:srgbClr val="00857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G133 B117</a:t>
              </a:r>
            </a:p>
            <a:p>
              <a:pPr defTabSz="746123"/>
              <a:r>
                <a:rPr lang="pt-BR" sz="650" dirty="0">
                  <a:solidFill>
                    <a:srgbClr val="FFFFFF"/>
                  </a:solidFill>
                  <a:latin typeface="Segoe UI" panose="020B0502040204020203" pitchFamily="34" charset="0"/>
                  <a:cs typeface="Segoe UI" panose="020B0502040204020203" pitchFamily="34" charset="0"/>
                </a:rPr>
                <a:t>Hex #008575</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0" name="Rectangle 39" descr="Blue shape">
              <a:extLst>
                <a:ext uri="{FF2B5EF4-FFF2-40B4-BE49-F238E27FC236}">
                  <a16:creationId xmlns:a16="http://schemas.microsoft.com/office/drawing/2014/main" id="{85C19067-F49C-4B80-B492-5449238C0613}"/>
                </a:ext>
              </a:extLst>
            </p:cNvPr>
            <p:cNvSpPr/>
            <p:nvPr/>
          </p:nvSpPr>
          <p:spPr bwMode="auto">
            <a:xfrm>
              <a:off x="9123797" y="2065908"/>
              <a:ext cx="1225097" cy="601358"/>
            </a:xfrm>
            <a:prstGeom prst="rect">
              <a:avLst/>
            </a:prstGeom>
            <a:solidFill>
              <a:srgbClr val="0078D4"/>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G120 B212</a:t>
              </a:r>
            </a:p>
            <a:p>
              <a:pPr defTabSz="746123"/>
              <a:r>
                <a:rPr lang="pt-BR" sz="650" dirty="0">
                  <a:solidFill>
                    <a:srgbClr val="FFFFFF"/>
                  </a:solidFill>
                  <a:latin typeface="Segoe UI" panose="020B0502040204020203" pitchFamily="34" charset="0"/>
                  <a:cs typeface="Segoe UI" panose="020B0502040204020203" pitchFamily="34" charset="0"/>
                </a:rPr>
                <a:t>Hex #0078D4</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1" name="Rectangle 40" descr="Purple shape">
              <a:extLst>
                <a:ext uri="{FF2B5EF4-FFF2-40B4-BE49-F238E27FC236}">
                  <a16:creationId xmlns:a16="http://schemas.microsoft.com/office/drawing/2014/main" id="{42950567-0FD6-44FF-8285-6B2843BE41BE}"/>
                </a:ext>
              </a:extLst>
            </p:cNvPr>
            <p:cNvSpPr/>
            <p:nvPr/>
          </p:nvSpPr>
          <p:spPr bwMode="auto">
            <a:xfrm>
              <a:off x="10390344" y="2065909"/>
              <a:ext cx="1225097" cy="601358"/>
            </a:xfrm>
            <a:prstGeom prst="rect">
              <a:avLst/>
            </a:prstGeom>
            <a:solidFill>
              <a:srgbClr val="8661C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0" dirty="0">
                  <a:solidFill>
                    <a:srgbClr val="FFFFFF"/>
                  </a:solidFill>
                  <a:latin typeface="Segoe UI" panose="020B0502040204020203" pitchFamily="34" charset="0"/>
                  <a:cs typeface="Segoe UI" panose="020B0502040204020203" pitchFamily="34" charset="0"/>
                </a:rPr>
                <a:t>R134 G97 B197</a:t>
              </a:r>
            </a:p>
            <a:p>
              <a:pPr defTabSz="746123"/>
              <a:r>
                <a:rPr lang="pt-BR" sz="650" dirty="0">
                  <a:solidFill>
                    <a:srgbClr val="FFFFFF"/>
                  </a:solidFill>
                  <a:latin typeface="Segoe UI" panose="020B0502040204020203" pitchFamily="34" charset="0"/>
                  <a:cs typeface="Segoe UI" panose="020B0502040204020203" pitchFamily="34" charset="0"/>
                </a:rPr>
                <a:t>Hex #8661C5</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grpSp>
      <p:grpSp>
        <p:nvGrpSpPr>
          <p:cNvPr id="9" name="Dark Brand colors" descr="Dark Microsoft Brand colors with text in accessible brand colors">
            <a:extLst>
              <a:ext uri="{FF2B5EF4-FFF2-40B4-BE49-F238E27FC236}">
                <a16:creationId xmlns:a16="http://schemas.microsoft.com/office/drawing/2014/main" id="{2F096BB6-55F1-40FF-9B57-5E87B09575C0}"/>
              </a:ext>
            </a:extLst>
          </p:cNvPr>
          <p:cNvGrpSpPr/>
          <p:nvPr/>
        </p:nvGrpSpPr>
        <p:grpSpPr>
          <a:xfrm>
            <a:off x="4670306" y="2701649"/>
            <a:ext cx="6945151" cy="592860"/>
            <a:chOff x="4065588" y="2697627"/>
            <a:chExt cx="7549853" cy="601358"/>
          </a:xfrm>
        </p:grpSpPr>
        <p:sp>
          <p:nvSpPr>
            <p:cNvPr id="59" name="Rectangle 58" descr="Dark Orange shape">
              <a:extLst>
                <a:ext uri="{FF2B5EF4-FFF2-40B4-BE49-F238E27FC236}">
                  <a16:creationId xmlns:a16="http://schemas.microsoft.com/office/drawing/2014/main" id="{0CB66887-9ECF-4A45-9981-89E577AA18A3}"/>
                </a:ext>
              </a:extLst>
            </p:cNvPr>
            <p:cNvSpPr/>
            <p:nvPr/>
          </p:nvSpPr>
          <p:spPr bwMode="auto">
            <a:xfrm>
              <a:off x="4065588" y="2697627"/>
              <a:ext cx="1225097" cy="601358"/>
            </a:xfrm>
            <a:prstGeom prst="rect">
              <a:avLst/>
            </a:prstGeom>
            <a:solidFill>
              <a:srgbClr val="6B2929"/>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R107 G41 B41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#6B2929</a:t>
              </a:r>
              <a:endParaRPr lang="en-US" sz="653" dirty="0">
                <a:solidFill>
                  <a:srgbClr val="FFFFFF"/>
                </a:solidFill>
                <a:latin typeface="Segoe UI" panose="020B0502040204020203" pitchFamily="34" charset="0"/>
                <a:cs typeface="Segoe UI" panose="020B0502040204020203" pitchFamily="34" charset="0"/>
              </a:endParaRPr>
            </a:p>
          </p:txBody>
        </p:sp>
        <p:sp>
          <p:nvSpPr>
            <p:cNvPr id="65" name="Rectangle 64" descr="Dark Yellow shape">
              <a:extLst>
                <a:ext uri="{FF2B5EF4-FFF2-40B4-BE49-F238E27FC236}">
                  <a16:creationId xmlns:a16="http://schemas.microsoft.com/office/drawing/2014/main" id="{99C9AF21-1991-4D27-AC88-4C44D45A013A}"/>
                </a:ext>
              </a:extLst>
            </p:cNvPr>
            <p:cNvSpPr/>
            <p:nvPr/>
          </p:nvSpPr>
          <p:spPr bwMode="auto">
            <a:xfrm>
              <a:off x="5324151" y="2697627"/>
              <a:ext cx="1225097" cy="601358"/>
            </a:xfrm>
            <a:prstGeom prst="rect">
              <a:avLst/>
            </a:prstGeom>
            <a:solidFill>
              <a:srgbClr val="6A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R106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#6A4B16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1" name="Rectangle 50" descr="Dark Green shape">
              <a:extLst>
                <a:ext uri="{FF2B5EF4-FFF2-40B4-BE49-F238E27FC236}">
                  <a16:creationId xmlns:a16="http://schemas.microsoft.com/office/drawing/2014/main" id="{2A7BFABF-3160-4E9F-B050-B364ABE643BE}"/>
                </a:ext>
              </a:extLst>
            </p:cNvPr>
            <p:cNvSpPr/>
            <p:nvPr/>
          </p:nvSpPr>
          <p:spPr bwMode="auto">
            <a:xfrm>
              <a:off x="6590700" y="2697627"/>
              <a:ext cx="1225097" cy="601358"/>
            </a:xfrm>
            <a:prstGeom prst="rect">
              <a:avLst/>
            </a:prstGeom>
            <a:solidFill>
              <a:srgbClr val="05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9BF00B"/>
                  </a:solidFill>
                  <a:latin typeface="Segoe UI" panose="020B0502040204020203" pitchFamily="34" charset="0"/>
                  <a:cs typeface="Segoe UI" panose="020B0502040204020203" pitchFamily="34" charset="0"/>
                </a:rPr>
                <a:t>Light Green</a:t>
              </a:r>
              <a:br>
                <a:rPr lang="en-US" sz="800" b="1" dirty="0">
                  <a:solidFill>
                    <a:srgbClr val="FFFFFF"/>
                  </a:solidFill>
                  <a:latin typeface="Segoe UI" panose="020B0502040204020203" pitchFamily="34" charset="0"/>
                  <a:cs typeface="Segoe UI" panose="020B0502040204020203" pitchFamily="34" charset="0"/>
                </a:rPr>
              </a:br>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#054B16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2" name="Rectangle 51" descr="Dark Teal shape">
              <a:extLst>
                <a:ext uri="{FF2B5EF4-FFF2-40B4-BE49-F238E27FC236}">
                  <a16:creationId xmlns:a16="http://schemas.microsoft.com/office/drawing/2014/main" id="{F6B28A2F-DEDA-44AD-B059-2638BE5AD203}"/>
                </a:ext>
              </a:extLst>
            </p:cNvPr>
            <p:cNvSpPr/>
            <p:nvPr/>
          </p:nvSpPr>
          <p:spPr bwMode="auto">
            <a:xfrm>
              <a:off x="7857249" y="2697627"/>
              <a:ext cx="1225097" cy="601358"/>
            </a:xfrm>
            <a:prstGeom prst="rect">
              <a:avLst/>
            </a:prstGeom>
            <a:solidFill>
              <a:srgbClr val="274B47"/>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R39 G75 B71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#274B47 </a:t>
              </a:r>
              <a:endParaRPr lang="en-US" sz="653" dirty="0">
                <a:solidFill>
                  <a:srgbClr val="FFFFFF"/>
                </a:solidFill>
                <a:latin typeface="Segoe UI" panose="020B0502040204020203" pitchFamily="34" charset="0"/>
                <a:cs typeface="Segoe UI" panose="020B0502040204020203" pitchFamily="34" charset="0"/>
              </a:endParaRPr>
            </a:p>
          </p:txBody>
        </p:sp>
        <p:sp>
          <p:nvSpPr>
            <p:cNvPr id="53" name="Rectangle 52" descr="Dark Blue shape">
              <a:extLst>
                <a:ext uri="{FF2B5EF4-FFF2-40B4-BE49-F238E27FC236}">
                  <a16:creationId xmlns:a16="http://schemas.microsoft.com/office/drawing/2014/main" id="{878696F7-4418-4869-A028-B46E208D1CC9}"/>
                </a:ext>
              </a:extLst>
            </p:cNvPr>
            <p:cNvSpPr/>
            <p:nvPr/>
          </p:nvSpPr>
          <p:spPr bwMode="auto">
            <a:xfrm>
              <a:off x="9123797" y="2697627"/>
              <a:ext cx="1225097" cy="601358"/>
            </a:xfrm>
            <a:prstGeom prst="rect">
              <a:avLst/>
            </a:prstGeom>
            <a:solidFill>
              <a:srgbClr val="243A5E"/>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R36 G58 B94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#243A5E </a:t>
              </a:r>
              <a:endParaRPr lang="en-US" sz="653" dirty="0">
                <a:solidFill>
                  <a:srgbClr val="FFFFFF"/>
                </a:solidFill>
                <a:latin typeface="Segoe UI" panose="020B0502040204020203" pitchFamily="34" charset="0"/>
                <a:cs typeface="Segoe UI" panose="020B0502040204020203" pitchFamily="34" charset="0"/>
              </a:endParaRPr>
            </a:p>
          </p:txBody>
        </p:sp>
        <p:sp>
          <p:nvSpPr>
            <p:cNvPr id="57" name="Rectangle 56" descr="Dark Purple shape">
              <a:extLst>
                <a:ext uri="{FF2B5EF4-FFF2-40B4-BE49-F238E27FC236}">
                  <a16:creationId xmlns:a16="http://schemas.microsoft.com/office/drawing/2014/main" id="{49AF7179-010B-461C-8775-B704C310D486}"/>
                </a:ext>
              </a:extLst>
            </p:cNvPr>
            <p:cNvSpPr/>
            <p:nvPr/>
          </p:nvSpPr>
          <p:spPr bwMode="auto">
            <a:xfrm>
              <a:off x="10390344" y="2697627"/>
              <a:ext cx="1225097" cy="601358"/>
            </a:xfrm>
            <a:prstGeom prst="rect">
              <a:avLst/>
            </a:prstGeom>
            <a:solidFill>
              <a:srgbClr val="3B2E58"/>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D59DFF"/>
                  </a:solidFill>
                  <a:latin typeface="Segoe UI" panose="020B0502040204020203" pitchFamily="34" charset="0"/>
                  <a:cs typeface="Segoe UI" panose="020B0502040204020203" pitchFamily="34" charset="0"/>
                </a:rPr>
                <a:t>Light Purple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R59 G46 B88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#3B2E58 </a:t>
              </a:r>
              <a:endParaRPr lang="en-US" sz="653" dirty="0">
                <a:solidFill>
                  <a:srgbClr val="FFFFFF"/>
                </a:solidFill>
                <a:latin typeface="Segoe UI" panose="020B0502040204020203" pitchFamily="34" charset="0"/>
                <a:cs typeface="Segoe UI" panose="020B0502040204020203" pitchFamily="34" charset="0"/>
              </a:endParaRPr>
            </a:p>
          </p:txBody>
        </p:sp>
      </p:grpSp>
      <p:grpSp>
        <p:nvGrpSpPr>
          <p:cNvPr id="15" name="White with text in accessible brand colors" descr="White background with text in accessible brand colors">
            <a:extLst>
              <a:ext uri="{FF2B5EF4-FFF2-40B4-BE49-F238E27FC236}">
                <a16:creationId xmlns:a16="http://schemas.microsoft.com/office/drawing/2014/main" id="{BFA8ED99-3BCB-46F2-B065-6E15B2741324}"/>
              </a:ext>
            </a:extLst>
          </p:cNvPr>
          <p:cNvGrpSpPr/>
          <p:nvPr/>
        </p:nvGrpSpPr>
        <p:grpSpPr>
          <a:xfrm>
            <a:off x="3505201" y="3444416"/>
            <a:ext cx="8110256" cy="594360"/>
            <a:chOff x="3505201" y="3523946"/>
            <a:chExt cx="8110256" cy="601358"/>
          </a:xfrm>
        </p:grpSpPr>
        <p:sp>
          <p:nvSpPr>
            <p:cNvPr id="137" name="Freeform 36" descr="White">
              <a:extLst>
                <a:ext uri="{FF2B5EF4-FFF2-40B4-BE49-F238E27FC236}">
                  <a16:creationId xmlns:a16="http://schemas.microsoft.com/office/drawing/2014/main" id="{1F42FE65-354E-4159-84E5-6B73A2817141}"/>
                </a:ext>
              </a:extLst>
            </p:cNvPr>
            <p:cNvSpPr/>
            <p:nvPr/>
          </p:nvSpPr>
          <p:spPr bwMode="auto">
            <a:xfrm>
              <a:off x="350520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White</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R255 G255 B255</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#FFFFFF</a:t>
              </a:r>
            </a:p>
          </p:txBody>
        </p:sp>
        <p:sp>
          <p:nvSpPr>
            <p:cNvPr id="124" name="Freeform 36" descr="White">
              <a:extLst>
                <a:ext uri="{FF2B5EF4-FFF2-40B4-BE49-F238E27FC236}">
                  <a16:creationId xmlns:a16="http://schemas.microsoft.com/office/drawing/2014/main" id="{BE05F652-6831-447C-9FF6-D39B57F9CF94}"/>
                </a:ext>
              </a:extLst>
            </p:cNvPr>
            <p:cNvSpPr/>
            <p:nvPr/>
          </p:nvSpPr>
          <p:spPr bwMode="auto">
            <a:xfrm>
              <a:off x="466908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D83B01"/>
                  </a:solidFill>
                  <a:latin typeface="Segoe UI" panose="020B0502040204020203" pitchFamily="34" charset="0"/>
                  <a:cs typeface="Segoe UI" panose="020B0502040204020203" pitchFamily="34" charset="0"/>
                </a:rPr>
                <a:t>Orange</a:t>
              </a:r>
            </a:p>
            <a:p>
              <a:pPr defTabSz="746123"/>
              <a:r>
                <a:rPr lang="en-US" sz="800" b="1" dirty="0">
                  <a:solidFill>
                    <a:srgbClr val="6B2929"/>
                  </a:solidFill>
                  <a:latin typeface="Segoe UI" panose="020B0502040204020203" pitchFamily="34" charset="0"/>
                  <a:cs typeface="Segoe UI" panose="020B0502040204020203" pitchFamily="34" charset="0"/>
                </a:rPr>
                <a:t>Dark Orange</a:t>
              </a:r>
            </a:p>
          </p:txBody>
        </p:sp>
        <p:sp>
          <p:nvSpPr>
            <p:cNvPr id="125" name="Freeform 38" descr="White">
              <a:extLst>
                <a:ext uri="{FF2B5EF4-FFF2-40B4-BE49-F238E27FC236}">
                  <a16:creationId xmlns:a16="http://schemas.microsoft.com/office/drawing/2014/main" id="{6DF44E05-D32A-41DF-B8AE-EBD407A63C49}"/>
                </a:ext>
              </a:extLst>
            </p:cNvPr>
            <p:cNvSpPr/>
            <p:nvPr/>
          </p:nvSpPr>
          <p:spPr bwMode="auto">
            <a:xfrm>
              <a:off x="5832962"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26" name="Freeform 37" descr="White">
              <a:extLst>
                <a:ext uri="{FF2B5EF4-FFF2-40B4-BE49-F238E27FC236}">
                  <a16:creationId xmlns:a16="http://schemas.microsoft.com/office/drawing/2014/main" id="{2EA2AE0B-472F-416F-8B30-4BFBD4D83E4B}"/>
                </a:ext>
              </a:extLst>
            </p:cNvPr>
            <p:cNvSpPr/>
            <p:nvPr/>
          </p:nvSpPr>
          <p:spPr bwMode="auto">
            <a:xfrm>
              <a:off x="6996843"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107C10"/>
                  </a:solidFill>
                  <a:latin typeface="Segoe UI" panose="020B0502040204020203" pitchFamily="34" charset="0"/>
                  <a:cs typeface="Segoe UI" panose="020B0502040204020203" pitchFamily="34" charset="0"/>
                </a:rPr>
                <a:t>Green</a:t>
              </a:r>
            </a:p>
            <a:p>
              <a:pPr defTabSz="746123"/>
              <a:r>
                <a:rPr lang="en-US" sz="800" b="1" dirty="0">
                  <a:solidFill>
                    <a:srgbClr val="054B16"/>
                  </a:solidFill>
                  <a:latin typeface="Segoe UI" panose="020B0502040204020203" pitchFamily="34" charset="0"/>
                  <a:cs typeface="Segoe UI" panose="020B0502040204020203" pitchFamily="34" charset="0"/>
                </a:rPr>
                <a:t>Dark Green</a:t>
              </a:r>
            </a:p>
          </p:txBody>
        </p:sp>
        <p:sp>
          <p:nvSpPr>
            <p:cNvPr id="127" name="Rectangle 126" descr="White">
              <a:extLst>
                <a:ext uri="{FF2B5EF4-FFF2-40B4-BE49-F238E27FC236}">
                  <a16:creationId xmlns:a16="http://schemas.microsoft.com/office/drawing/2014/main" id="{FF11CBDB-5352-4771-9BB6-9359E47062D8}"/>
                </a:ext>
              </a:extLst>
            </p:cNvPr>
            <p:cNvSpPr/>
            <p:nvPr/>
          </p:nvSpPr>
          <p:spPr bwMode="auto">
            <a:xfrm>
              <a:off x="816072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8575"/>
                  </a:solidFill>
                  <a:latin typeface="Segoe UI" panose="020B0502040204020203" pitchFamily="34" charset="0"/>
                  <a:cs typeface="Segoe UI" panose="020B0502040204020203" pitchFamily="34" charset="0"/>
                </a:rPr>
                <a:t>Teal</a:t>
              </a:r>
            </a:p>
            <a:p>
              <a:pPr defTabSz="746123"/>
              <a:r>
                <a:rPr lang="en-US" sz="800" b="1" dirty="0">
                  <a:solidFill>
                    <a:srgbClr val="274B47"/>
                  </a:solidFill>
                  <a:latin typeface="Segoe UI" panose="020B0502040204020203" pitchFamily="34" charset="0"/>
                  <a:cs typeface="Segoe UI" panose="020B0502040204020203" pitchFamily="34" charset="0"/>
                </a:rPr>
                <a:t>Dark Teal</a:t>
              </a:r>
            </a:p>
          </p:txBody>
        </p:sp>
        <p:sp>
          <p:nvSpPr>
            <p:cNvPr id="128" name="Rectangle 127" descr="White">
              <a:extLst>
                <a:ext uri="{FF2B5EF4-FFF2-40B4-BE49-F238E27FC236}">
                  <a16:creationId xmlns:a16="http://schemas.microsoft.com/office/drawing/2014/main" id="{186B3B85-4960-4F35-B220-7E5EFBCBA653}"/>
                </a:ext>
              </a:extLst>
            </p:cNvPr>
            <p:cNvSpPr/>
            <p:nvPr/>
          </p:nvSpPr>
          <p:spPr bwMode="auto">
            <a:xfrm>
              <a:off x="9324605"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78D4"/>
                  </a:solidFill>
                  <a:latin typeface="Segoe UI" panose="020B0502040204020203" pitchFamily="34" charset="0"/>
                  <a:cs typeface="Segoe UI" panose="020B0502040204020203" pitchFamily="34" charset="0"/>
                </a:rPr>
                <a:t>Blue</a:t>
              </a:r>
            </a:p>
            <a:p>
              <a:pPr defTabSz="746123"/>
              <a:r>
                <a:rPr lang="en-US" sz="800" b="1" dirty="0">
                  <a:solidFill>
                    <a:srgbClr val="243A5E"/>
                  </a:solidFill>
                  <a:latin typeface="Segoe UI" panose="020B0502040204020203" pitchFamily="34" charset="0"/>
                  <a:cs typeface="Segoe UI" panose="020B0502040204020203" pitchFamily="34" charset="0"/>
                </a:rPr>
                <a:t>Dark Blue</a:t>
              </a:r>
            </a:p>
          </p:txBody>
        </p:sp>
        <p:sp>
          <p:nvSpPr>
            <p:cNvPr id="129" name="Rectangle 128" descr="White">
              <a:extLst>
                <a:ext uri="{FF2B5EF4-FFF2-40B4-BE49-F238E27FC236}">
                  <a16:creationId xmlns:a16="http://schemas.microsoft.com/office/drawing/2014/main" id="{5E11D87E-9585-484C-9999-9559E79D9742}"/>
                </a:ext>
              </a:extLst>
            </p:cNvPr>
            <p:cNvSpPr/>
            <p:nvPr/>
          </p:nvSpPr>
          <p:spPr bwMode="auto">
            <a:xfrm>
              <a:off x="1048848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8661C5"/>
                  </a:solidFill>
                  <a:latin typeface="Segoe UI" panose="020B0502040204020203" pitchFamily="34" charset="0"/>
                  <a:cs typeface="Segoe UI" panose="020B0502040204020203" pitchFamily="34" charset="0"/>
                </a:rPr>
                <a:t>Purple </a:t>
              </a:r>
            </a:p>
            <a:p>
              <a:pPr defTabSz="746123"/>
              <a:r>
                <a:rPr lang="en-US" sz="800" b="1" dirty="0">
                  <a:solidFill>
                    <a:srgbClr val="3B2E58"/>
                  </a:solidFill>
                  <a:latin typeface="Segoe UI" panose="020B0502040204020203" pitchFamily="34" charset="0"/>
                  <a:cs typeface="Segoe UI" panose="020B0502040204020203" pitchFamily="34" charset="0"/>
                </a:rPr>
                <a:t>Dark Purple</a:t>
              </a:r>
            </a:p>
          </p:txBody>
        </p:sp>
      </p:grpSp>
      <p:grpSp>
        <p:nvGrpSpPr>
          <p:cNvPr id="3" name="Black background with text in accessible brand colors" descr="Rich Black background with text in accessible brand colors">
            <a:extLst>
              <a:ext uri="{FF2B5EF4-FFF2-40B4-BE49-F238E27FC236}">
                <a16:creationId xmlns:a16="http://schemas.microsoft.com/office/drawing/2014/main" id="{353A347B-2778-4ABC-96DB-BADBB0E1ACD1}"/>
              </a:ext>
            </a:extLst>
          </p:cNvPr>
          <p:cNvGrpSpPr/>
          <p:nvPr/>
        </p:nvGrpSpPr>
        <p:grpSpPr>
          <a:xfrm>
            <a:off x="3505200" y="4078398"/>
            <a:ext cx="8110257" cy="594360"/>
            <a:chOff x="3505200" y="4078398"/>
            <a:chExt cx="8110257" cy="594360"/>
          </a:xfrm>
        </p:grpSpPr>
        <p:sp>
          <p:nvSpPr>
            <p:cNvPr id="136" name="Freeform 36" descr="Black shape">
              <a:extLst>
                <a:ext uri="{FF2B5EF4-FFF2-40B4-BE49-F238E27FC236}">
                  <a16:creationId xmlns:a16="http://schemas.microsoft.com/office/drawing/2014/main" id="{04F014D8-B2C3-4C18-8784-9329A967C4CB}"/>
                </a:ext>
              </a:extLst>
            </p:cNvPr>
            <p:cNvSpPr/>
            <p:nvPr/>
          </p:nvSpPr>
          <p:spPr bwMode="auto">
            <a:xfrm>
              <a:off x="3505200"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Rich Black</a:t>
              </a:r>
            </a:p>
            <a:p>
              <a:pPr defTabSz="746123"/>
              <a:r>
                <a:rPr lang="en-US" sz="653" dirty="0">
                  <a:solidFill>
                    <a:srgbClr val="FFFFFF"/>
                  </a:solidFill>
                  <a:latin typeface="Segoe UI" panose="020B0502040204020203" pitchFamily="34" charset="0"/>
                  <a:cs typeface="Segoe UI" panose="020B0502040204020203" pitchFamily="34" charset="0"/>
                </a:rPr>
                <a:t>R0 G0 B0 </a:t>
              </a:r>
            </a:p>
            <a:p>
              <a:pPr defTabSz="746123"/>
              <a:r>
                <a:rPr lang="en-US" sz="653" dirty="0">
                  <a:solidFill>
                    <a:srgbClr val="FFFFFF"/>
                  </a:solidFill>
                  <a:latin typeface="Segoe UI" panose="020B0502040204020203" pitchFamily="34" charset="0"/>
                  <a:cs typeface="Segoe UI" panose="020B0502040204020203" pitchFamily="34" charset="0"/>
                </a:rPr>
                <a:t>Hex #000000 </a:t>
              </a:r>
            </a:p>
          </p:txBody>
        </p:sp>
        <p:sp>
          <p:nvSpPr>
            <p:cNvPr id="130" name="Freeform 36" descr="Black shape">
              <a:extLst>
                <a:ext uri="{FF2B5EF4-FFF2-40B4-BE49-F238E27FC236}">
                  <a16:creationId xmlns:a16="http://schemas.microsoft.com/office/drawing/2014/main" id="{8B400AD9-F2CF-4F66-B13C-306373A2CCCA}"/>
                </a:ext>
              </a:extLst>
            </p:cNvPr>
            <p:cNvSpPr/>
            <p:nvPr/>
          </p:nvSpPr>
          <p:spPr bwMode="auto">
            <a:xfrm>
              <a:off x="4669081"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D83B01"/>
                  </a:solidFill>
                  <a:latin typeface="Segoe UI" panose="020B0502040204020203" pitchFamily="34" charset="0"/>
                  <a:cs typeface="Segoe UI" panose="020B0502040204020203" pitchFamily="34" charset="0"/>
                </a:rPr>
                <a:t>Orange</a:t>
              </a:r>
            </a:p>
          </p:txBody>
        </p:sp>
        <p:sp>
          <p:nvSpPr>
            <p:cNvPr id="131" name="Freeform 38" descr="Black shape">
              <a:extLst>
                <a:ext uri="{FF2B5EF4-FFF2-40B4-BE49-F238E27FC236}">
                  <a16:creationId xmlns:a16="http://schemas.microsoft.com/office/drawing/2014/main" id="{72CC8C89-3AEA-43A3-B85D-1645A7AD2230}"/>
                </a:ext>
              </a:extLst>
            </p:cNvPr>
            <p:cNvSpPr/>
            <p:nvPr/>
          </p:nvSpPr>
          <p:spPr bwMode="auto">
            <a:xfrm>
              <a:off x="5832962"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B900"/>
                  </a:solidFill>
                  <a:latin typeface="Segoe UI" panose="020B0502040204020203" pitchFamily="34" charset="0"/>
                  <a:cs typeface="Segoe UI" panose="020B0502040204020203" pitchFamily="34" charset="0"/>
                </a:rPr>
                <a:t>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32" name="Freeform 37" descr="Black shape">
              <a:extLst>
                <a:ext uri="{FF2B5EF4-FFF2-40B4-BE49-F238E27FC236}">
                  <a16:creationId xmlns:a16="http://schemas.microsoft.com/office/drawing/2014/main" id="{1C5FE1B1-C92A-45F9-9066-1AF75BA1664B}"/>
                </a:ext>
              </a:extLst>
            </p:cNvPr>
            <p:cNvSpPr/>
            <p:nvPr/>
          </p:nvSpPr>
          <p:spPr bwMode="auto">
            <a:xfrm>
              <a:off x="6996843"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9BF00B"/>
                  </a:solidFill>
                  <a:latin typeface="Segoe UI" panose="020B0502040204020203" pitchFamily="34" charset="0"/>
                  <a:cs typeface="Segoe UI" panose="020B0502040204020203" pitchFamily="34" charset="0"/>
                </a:rPr>
                <a:t>Light Green</a:t>
              </a:r>
            </a:p>
          </p:txBody>
        </p:sp>
        <p:sp>
          <p:nvSpPr>
            <p:cNvPr id="133" name="Rectangle 132" descr="Black shape">
              <a:extLst>
                <a:ext uri="{FF2B5EF4-FFF2-40B4-BE49-F238E27FC236}">
                  <a16:creationId xmlns:a16="http://schemas.microsoft.com/office/drawing/2014/main" id="{DBAD4086-4800-44D9-B9CE-64C01EDEFCFE}"/>
                </a:ext>
              </a:extLst>
            </p:cNvPr>
            <p:cNvSpPr/>
            <p:nvPr/>
          </p:nvSpPr>
          <p:spPr bwMode="auto">
            <a:xfrm>
              <a:off x="816072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008575"/>
                  </a:solidFill>
                  <a:latin typeface="Segoe UI" panose="020B0502040204020203" pitchFamily="34" charset="0"/>
                  <a:cs typeface="Segoe UI" panose="020B0502040204020203" pitchFamily="34" charset="0"/>
                </a:rPr>
                <a:t>Teal</a:t>
              </a:r>
            </a:p>
          </p:txBody>
        </p:sp>
        <p:sp>
          <p:nvSpPr>
            <p:cNvPr id="134" name="Rectangle 133" descr="Black shape">
              <a:extLst>
                <a:ext uri="{FF2B5EF4-FFF2-40B4-BE49-F238E27FC236}">
                  <a16:creationId xmlns:a16="http://schemas.microsoft.com/office/drawing/2014/main" id="{22F49AE8-1A03-4F6A-BE74-EAD2906BBDE5}"/>
                </a:ext>
              </a:extLst>
            </p:cNvPr>
            <p:cNvSpPr/>
            <p:nvPr/>
          </p:nvSpPr>
          <p:spPr bwMode="auto">
            <a:xfrm>
              <a:off x="9324605"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0078D4"/>
                  </a:solidFill>
                  <a:latin typeface="Segoe UI" panose="020B0502040204020203" pitchFamily="34" charset="0"/>
                  <a:cs typeface="Segoe UI" panose="020B0502040204020203" pitchFamily="34" charset="0"/>
                </a:rPr>
                <a:t>Blue</a:t>
              </a:r>
            </a:p>
          </p:txBody>
        </p:sp>
        <p:sp>
          <p:nvSpPr>
            <p:cNvPr id="135" name="Rectangle 134" descr="Black shape">
              <a:extLst>
                <a:ext uri="{FF2B5EF4-FFF2-40B4-BE49-F238E27FC236}">
                  <a16:creationId xmlns:a16="http://schemas.microsoft.com/office/drawing/2014/main" id="{23DFEDE6-C227-48FE-905F-A29EF6DA58C6}"/>
                </a:ext>
              </a:extLst>
            </p:cNvPr>
            <p:cNvSpPr/>
            <p:nvPr/>
          </p:nvSpPr>
          <p:spPr bwMode="auto">
            <a:xfrm>
              <a:off x="1048848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D59DFF"/>
                  </a:solidFill>
                  <a:latin typeface="Segoe UI" panose="020B0502040204020203" pitchFamily="34" charset="0"/>
                  <a:cs typeface="Segoe UI" panose="020B0502040204020203" pitchFamily="34" charset="0"/>
                </a:rPr>
                <a:t>Light Purple </a:t>
              </a:r>
            </a:p>
            <a:p>
              <a:pPr defTabSz="746123"/>
              <a:r>
                <a:rPr lang="en-US" sz="800" b="1" dirty="0">
                  <a:solidFill>
                    <a:srgbClr val="8661C5"/>
                  </a:solidFill>
                  <a:latin typeface="Segoe UI" panose="020B0502040204020203" pitchFamily="34" charset="0"/>
                  <a:cs typeface="Segoe UI" panose="020B0502040204020203" pitchFamily="34" charset="0"/>
                </a:rPr>
                <a:t>Purple</a:t>
              </a:r>
            </a:p>
          </p:txBody>
        </p:sp>
      </p:grpSp>
      <p:grpSp>
        <p:nvGrpSpPr>
          <p:cNvPr id="20" name="Microsoft Grays" descr="Microsoft Grays brand colors with text in accessible brand colors">
            <a:extLst>
              <a:ext uri="{FF2B5EF4-FFF2-40B4-BE49-F238E27FC236}">
                <a16:creationId xmlns:a16="http://schemas.microsoft.com/office/drawing/2014/main" id="{81570CF1-DB50-4E3E-A239-D911DDF197E5}"/>
              </a:ext>
            </a:extLst>
          </p:cNvPr>
          <p:cNvGrpSpPr/>
          <p:nvPr/>
        </p:nvGrpSpPr>
        <p:grpSpPr>
          <a:xfrm>
            <a:off x="4666239" y="4709378"/>
            <a:ext cx="6949218" cy="593184"/>
            <a:chOff x="4661043" y="5436477"/>
            <a:chExt cx="6949218" cy="832559"/>
          </a:xfrm>
        </p:grpSpPr>
        <p:sp>
          <p:nvSpPr>
            <p:cNvPr id="139" name="Freeform 38" descr="Extra Light Gray shape">
              <a:extLst>
                <a:ext uri="{FF2B5EF4-FFF2-40B4-BE49-F238E27FC236}">
                  <a16:creationId xmlns:a16="http://schemas.microsoft.com/office/drawing/2014/main" id="{38BAFFCF-05CF-49D7-9BA6-88A45B470A84}"/>
                </a:ext>
              </a:extLst>
            </p:cNvPr>
            <p:cNvSpPr/>
            <p:nvPr/>
          </p:nvSpPr>
          <p:spPr bwMode="auto">
            <a:xfrm>
              <a:off x="4661043" y="5436477"/>
              <a:ext cx="1126973" cy="832559"/>
            </a:xfrm>
            <a:prstGeom prst="rect">
              <a:avLst/>
            </a:prstGeom>
            <a:solidFill>
              <a:srgbClr val="F2F2F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Extra 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R242 G242 B242</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#F2F2F2</a:t>
              </a:r>
            </a:p>
          </p:txBody>
        </p:sp>
        <p:sp>
          <p:nvSpPr>
            <p:cNvPr id="100" name="Freeform 38" descr="Light Gray shape">
              <a:extLst>
                <a:ext uri="{FF2B5EF4-FFF2-40B4-BE49-F238E27FC236}">
                  <a16:creationId xmlns:a16="http://schemas.microsoft.com/office/drawing/2014/main" id="{3ABCEDAE-65FC-42FD-8EE1-674C6BF3C9F7}"/>
                </a:ext>
              </a:extLst>
            </p:cNvPr>
            <p:cNvSpPr/>
            <p:nvPr/>
          </p:nvSpPr>
          <p:spPr bwMode="auto">
            <a:xfrm>
              <a:off x="5822869" y="5436477"/>
              <a:ext cx="1126973" cy="832559"/>
            </a:xfrm>
            <a:prstGeom prst="rect">
              <a:avLst/>
            </a:prstGeom>
            <a:solidFill>
              <a:srgbClr val="E6E6E6"/>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R230 G230 B230</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#E6E6E6</a:t>
              </a:r>
            </a:p>
          </p:txBody>
        </p:sp>
        <p:sp>
          <p:nvSpPr>
            <p:cNvPr id="101" name="Freeform 37">
              <a:extLst>
                <a:ext uri="{FF2B5EF4-FFF2-40B4-BE49-F238E27FC236}">
                  <a16:creationId xmlns:a16="http://schemas.microsoft.com/office/drawing/2014/main" id="{B43D8244-47E6-4089-A1F6-4388BB86A052}"/>
                </a:ext>
              </a:extLst>
            </p:cNvPr>
            <p:cNvSpPr/>
            <p:nvPr/>
          </p:nvSpPr>
          <p:spPr bwMode="auto">
            <a:xfrm>
              <a:off x="6987974" y="5436477"/>
              <a:ext cx="1126973" cy="832559"/>
            </a:xfrm>
            <a:prstGeom prst="rect">
              <a:avLst/>
            </a:prstGeom>
            <a:solidFill>
              <a:srgbClr val="D2D2D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R210 G210 B210 </a:t>
              </a:r>
            </a:p>
            <a:p>
              <a:pPr defTabSz="746123"/>
              <a:r>
                <a:rPr lang="pt-BR" sz="653" dirty="0">
                  <a:solidFill>
                    <a:srgbClr val="000000"/>
                  </a:solidFill>
                  <a:latin typeface="Segoe UI" panose="020B0502040204020203" pitchFamily="34" charset="0"/>
                  <a:cs typeface="Segoe UI" panose="020B0502040204020203" pitchFamily="34" charset="0"/>
                </a:rPr>
                <a:t>Hex #D2D2D2</a:t>
              </a:r>
              <a:endParaRPr lang="en-US" sz="653" dirty="0">
                <a:solidFill>
                  <a:srgbClr val="000000"/>
                </a:solidFill>
                <a:latin typeface="Segoe UI" panose="020B0502040204020203" pitchFamily="34" charset="0"/>
                <a:cs typeface="Segoe UI" panose="020B0502040204020203" pitchFamily="34" charset="0"/>
              </a:endParaRPr>
            </a:p>
          </p:txBody>
        </p:sp>
        <p:sp>
          <p:nvSpPr>
            <p:cNvPr id="102" name="Rectangle 101" descr="Mid Gray shape">
              <a:extLst>
                <a:ext uri="{FF2B5EF4-FFF2-40B4-BE49-F238E27FC236}">
                  <a16:creationId xmlns:a16="http://schemas.microsoft.com/office/drawing/2014/main" id="{D4FCD3F0-594D-4313-870D-781BE8B2C91D}"/>
                </a:ext>
              </a:extLst>
            </p:cNvPr>
            <p:cNvSpPr/>
            <p:nvPr/>
          </p:nvSpPr>
          <p:spPr bwMode="auto">
            <a:xfrm>
              <a:off x="8153080" y="5436477"/>
              <a:ext cx="1126973" cy="832559"/>
            </a:xfrm>
            <a:prstGeom prst="rect">
              <a:avLst/>
            </a:prstGeom>
            <a:solidFill>
              <a:srgbClr val="737373"/>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Mid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R115 G115 B115 </a:t>
              </a:r>
            </a:p>
            <a:p>
              <a:pPr defTabSz="746123"/>
              <a:r>
                <a:rPr lang="pt-BR" sz="653" dirty="0">
                  <a:solidFill>
                    <a:srgbClr val="FFFFFF"/>
                  </a:solidFill>
                  <a:latin typeface="Segoe UI" panose="020B0502040204020203" pitchFamily="34" charset="0"/>
                  <a:cs typeface="Segoe UI" panose="020B0502040204020203" pitchFamily="34" charset="0"/>
                </a:rPr>
                <a:t>Hex #737373</a:t>
              </a:r>
              <a:endParaRPr lang="en-US" sz="653" dirty="0">
                <a:solidFill>
                  <a:srgbClr val="FFFFFF"/>
                </a:solidFill>
                <a:latin typeface="Segoe UI" panose="020B0502040204020203" pitchFamily="34" charset="0"/>
                <a:cs typeface="Segoe UI" panose="020B0502040204020203" pitchFamily="34" charset="0"/>
              </a:endParaRPr>
            </a:p>
          </p:txBody>
        </p:sp>
        <p:sp>
          <p:nvSpPr>
            <p:cNvPr id="103" name="Rectangle 102" descr="Dark Gray shape">
              <a:extLst>
                <a:ext uri="{FF2B5EF4-FFF2-40B4-BE49-F238E27FC236}">
                  <a16:creationId xmlns:a16="http://schemas.microsoft.com/office/drawing/2014/main" id="{DC776785-45D4-42F2-A35B-705D39B99E98}"/>
                </a:ext>
              </a:extLst>
            </p:cNvPr>
            <p:cNvSpPr/>
            <p:nvPr/>
          </p:nvSpPr>
          <p:spPr bwMode="auto">
            <a:xfrm>
              <a:off x="9318184" y="5436477"/>
              <a:ext cx="1126973" cy="832559"/>
            </a:xfrm>
            <a:prstGeom prst="rect">
              <a:avLst/>
            </a:prstGeom>
            <a:solidFill>
              <a:srgbClr val="525252"/>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Dark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R80 G80 B80 </a:t>
              </a:r>
            </a:p>
            <a:p>
              <a:pPr defTabSz="746123"/>
              <a:r>
                <a:rPr lang="pt-BR" sz="653" dirty="0">
                  <a:solidFill>
                    <a:srgbClr val="FFFFFF"/>
                  </a:solidFill>
                  <a:latin typeface="Segoe UI" panose="020B0502040204020203" pitchFamily="34" charset="0"/>
                  <a:cs typeface="Segoe UI" panose="020B0502040204020203" pitchFamily="34" charset="0"/>
                </a:rPr>
                <a:t>Hex #505050</a:t>
              </a:r>
              <a:endParaRPr lang="en-US" sz="653" dirty="0">
                <a:solidFill>
                  <a:srgbClr val="FFFFFF"/>
                </a:solidFill>
                <a:latin typeface="Segoe UI" panose="020B0502040204020203" pitchFamily="34" charset="0"/>
                <a:cs typeface="Segoe UI" panose="020B0502040204020203" pitchFamily="34" charset="0"/>
              </a:endParaRPr>
            </a:p>
          </p:txBody>
        </p:sp>
        <p:sp>
          <p:nvSpPr>
            <p:cNvPr id="104" name="Rectangle 103" descr="Extra Dark Gray shape">
              <a:extLst>
                <a:ext uri="{FF2B5EF4-FFF2-40B4-BE49-F238E27FC236}">
                  <a16:creationId xmlns:a16="http://schemas.microsoft.com/office/drawing/2014/main" id="{22FA0E82-9D51-4C8C-984D-F91C1E5A46B5}"/>
                </a:ext>
              </a:extLst>
            </p:cNvPr>
            <p:cNvSpPr/>
            <p:nvPr/>
          </p:nvSpPr>
          <p:spPr bwMode="auto">
            <a:xfrm>
              <a:off x="10483288" y="5436477"/>
              <a:ext cx="1126973" cy="832559"/>
            </a:xfrm>
            <a:prstGeom prst="rect">
              <a:avLst/>
            </a:prstGeom>
            <a:solidFill>
              <a:srgbClr val="2F2F2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Extra Dark Gray</a:t>
              </a:r>
            </a:p>
            <a:p>
              <a:pPr defTabSz="746123"/>
              <a:r>
                <a:rPr lang="pt-BR" sz="653" dirty="0">
                  <a:solidFill>
                    <a:srgbClr val="FFFFFF"/>
                  </a:solidFill>
                  <a:latin typeface="Segoe UI" panose="020B0502040204020203" pitchFamily="34" charset="0"/>
                  <a:cs typeface="Segoe UI" panose="020B0502040204020203" pitchFamily="34" charset="0"/>
                </a:rPr>
                <a:t>R47 G47 B47 </a:t>
              </a:r>
            </a:p>
            <a:p>
              <a:pPr defTabSz="746123"/>
              <a:r>
                <a:rPr lang="pt-BR" sz="653" dirty="0">
                  <a:solidFill>
                    <a:srgbClr val="FFFFFF"/>
                  </a:solidFill>
                  <a:latin typeface="Segoe UI" panose="020B0502040204020203" pitchFamily="34" charset="0"/>
                  <a:cs typeface="Segoe UI" panose="020B0502040204020203" pitchFamily="34" charset="0"/>
                </a:rPr>
                <a:t>Hex #</a:t>
              </a:r>
              <a:r>
                <a:rPr lang="en-US" sz="653" dirty="0">
                  <a:solidFill>
                    <a:srgbClr val="FFFFFF"/>
                  </a:solidFill>
                  <a:latin typeface="Segoe UI" panose="020B0502040204020203" pitchFamily="34" charset="0"/>
                  <a:cs typeface="Segoe UI" panose="020B0502040204020203" pitchFamily="34" charset="0"/>
                </a:rPr>
                <a:t>2F2F2F</a:t>
              </a:r>
            </a:p>
            <a:p>
              <a:pPr defTabSz="746123"/>
              <a:endParaRPr lang="en-US" sz="800" b="1" dirty="0">
                <a:solidFill>
                  <a:srgbClr val="FFFFF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291011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D744-EDBD-4BEC-6063-8F55C702A911}"/>
              </a:ext>
            </a:extLst>
          </p:cNvPr>
          <p:cNvSpPr>
            <a:spLocks noGrp="1"/>
          </p:cNvSpPr>
          <p:nvPr>
            <p:ph type="title"/>
          </p:nvPr>
        </p:nvSpPr>
        <p:spPr/>
        <p:txBody>
          <a:bodyPr/>
          <a:lstStyle/>
          <a:p>
            <a:r>
              <a:rPr lang="en-IE" dirty="0"/>
              <a:t>Azure Subscriptions available to CSA</a:t>
            </a:r>
          </a:p>
        </p:txBody>
      </p:sp>
      <p:sp>
        <p:nvSpPr>
          <p:cNvPr id="3" name="Content Placeholder 2">
            <a:extLst>
              <a:ext uri="{FF2B5EF4-FFF2-40B4-BE49-F238E27FC236}">
                <a16:creationId xmlns:a16="http://schemas.microsoft.com/office/drawing/2014/main" id="{6F5FC56E-1DE1-2F01-E2D7-308E9B18F3D5}"/>
              </a:ext>
            </a:extLst>
          </p:cNvPr>
          <p:cNvSpPr>
            <a:spLocks noGrp="1"/>
          </p:cNvSpPr>
          <p:nvPr>
            <p:ph sz="quarter" idx="10"/>
          </p:nvPr>
        </p:nvSpPr>
        <p:spPr>
          <a:xfrm>
            <a:off x="584200" y="1435100"/>
            <a:ext cx="11018838" cy="4124206"/>
          </a:xfrm>
        </p:spPr>
        <p:txBody>
          <a:bodyPr/>
          <a:lstStyle/>
          <a:p>
            <a:r>
              <a:rPr lang="en-IE" dirty="0"/>
              <a:t>Microsoft managed</a:t>
            </a:r>
          </a:p>
          <a:p>
            <a:pPr lvl="1"/>
            <a:r>
              <a:rPr lang="en-IE" dirty="0">
                <a:hlinkClick r:id="rId3"/>
              </a:rPr>
              <a:t>fdpo.microsoft.com non-prod tenant</a:t>
            </a:r>
            <a:endParaRPr lang="en-IE" dirty="0"/>
          </a:p>
          <a:p>
            <a:r>
              <a:rPr lang="en-IE" dirty="0"/>
              <a:t>Self managed</a:t>
            </a:r>
          </a:p>
          <a:p>
            <a:pPr lvl="1"/>
            <a:r>
              <a:rPr lang="en-IE" dirty="0">
                <a:hlinkClick r:id="rId4"/>
              </a:rPr>
              <a:t>https://my.visualstudio.com/</a:t>
            </a:r>
            <a:r>
              <a:rPr lang="en-IE" dirty="0"/>
              <a:t> for every FTE - $150 p/m </a:t>
            </a:r>
          </a:p>
          <a:p>
            <a:pPr lvl="1"/>
            <a:r>
              <a:rPr lang="en-IE" dirty="0"/>
              <a:t>External tenant</a:t>
            </a:r>
          </a:p>
          <a:p>
            <a:endParaRPr lang="en-IE" dirty="0"/>
          </a:p>
          <a:p>
            <a:r>
              <a:rPr lang="en-IE" dirty="0"/>
              <a:t>Honourable mention</a:t>
            </a:r>
          </a:p>
          <a:p>
            <a:pPr lvl="1"/>
            <a:r>
              <a:rPr lang="en-IE" dirty="0">
                <a:hlinkClick r:id="rId5"/>
              </a:rPr>
              <a:t>Microsoft 365 Developer Program</a:t>
            </a:r>
            <a:r>
              <a:rPr lang="en-IE" dirty="0"/>
              <a:t> – developer E5 licenses * 25, free</a:t>
            </a:r>
          </a:p>
          <a:p>
            <a:endParaRPr lang="en-IE" dirty="0"/>
          </a:p>
        </p:txBody>
      </p:sp>
    </p:spTree>
    <p:extLst>
      <p:ext uri="{BB962C8B-B14F-4D97-AF65-F5344CB8AC3E}">
        <p14:creationId xmlns:p14="http://schemas.microsoft.com/office/powerpoint/2010/main" val="380611686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PowerPoint Desig</a:t>
            </a:r>
            <a:r>
              <a:rPr lang="en-US" dirty="0">
                <a:solidFill>
                  <a:schemeClr val="tx1"/>
                </a:solidFill>
              </a:rPr>
              <a:t>n Ideas</a:t>
            </a:r>
            <a:endParaRPr lang="en-US" sz="2000" dirty="0">
              <a:solidFill>
                <a:schemeClr val="tx1"/>
              </a:solidFill>
            </a:endParaRP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Get suggestions for slides</a:t>
            </a:r>
          </a:p>
          <a:p>
            <a:pPr defTabSz="903827">
              <a:spcBef>
                <a:spcPts val="775"/>
              </a:spcBef>
              <a:buSzPct val="90000"/>
              <a:defRPr/>
            </a:pPr>
            <a:r>
              <a:rPr lang="en-US" sz="1400" dirty="0">
                <a:latin typeface="+mj-lt"/>
                <a:cs typeface="Segoe UI" panose="020B0502040204020203" pitchFamily="34" charset="0"/>
              </a:rPr>
              <a:t>PowerPoint Designer </a:t>
            </a:r>
            <a:r>
              <a:rPr lang="en-US" sz="1400" dirty="0">
                <a:cs typeface="Segoe UI" panose="020B0502040204020203" pitchFamily="34" charset="0"/>
              </a:rPr>
              <a:t>can create suggestions for your slide content. </a:t>
            </a:r>
          </a:p>
          <a:p>
            <a:pPr lvl="0" defTabSz="903827">
              <a:spcBef>
                <a:spcPts val="775"/>
              </a:spcBef>
              <a:buSzPct val="90000"/>
              <a:defRPr/>
            </a:pPr>
            <a:r>
              <a:rPr lang="en-US" sz="1400" dirty="0">
                <a:cs typeface="Segoe UI" panose="020B0502040204020203" pitchFamily="34" charset="0"/>
              </a:rPr>
              <a:t>To access Design Ideas, click the </a:t>
            </a:r>
            <a:br>
              <a:rPr lang="en-US" sz="1400" dirty="0">
                <a:cs typeface="Segoe UI" panose="020B0502040204020203" pitchFamily="34" charset="0"/>
              </a:rPr>
            </a:br>
            <a:r>
              <a:rPr lang="en-US" sz="1400" dirty="0">
                <a:cs typeface="Segoe UI" panose="020B0502040204020203" pitchFamily="34" charset="0"/>
              </a:rPr>
              <a:t>“</a:t>
            </a:r>
            <a:r>
              <a:rPr lang="en-US" sz="1400" dirty="0">
                <a:latin typeface="Segoe UI Semibold"/>
                <a:cs typeface="Segoe UI" panose="020B0502040204020203" pitchFamily="34" charset="0"/>
              </a:rPr>
              <a:t>Design</a:t>
            </a:r>
            <a:r>
              <a:rPr lang="en-US" sz="1400" dirty="0">
                <a:cs typeface="Segoe UI" panose="020B0502040204020203" pitchFamily="34" charset="0"/>
              </a:rPr>
              <a:t>” tab in the Ribbon and </a:t>
            </a:r>
            <a:br>
              <a:rPr lang="en-US" sz="1400" dirty="0">
                <a:cs typeface="Segoe UI" panose="020B0502040204020203" pitchFamily="34" charset="0"/>
              </a:rPr>
            </a:br>
            <a:r>
              <a:rPr lang="en-US" sz="1400" dirty="0">
                <a:cs typeface="Segoe UI" panose="020B0502040204020203" pitchFamily="34" charset="0"/>
              </a:rPr>
              <a:t>then “</a:t>
            </a:r>
            <a:r>
              <a:rPr lang="en-US" sz="1400" dirty="0">
                <a:latin typeface="Segoe UI Semibold"/>
                <a:cs typeface="Segoe UI" panose="020B0502040204020203" pitchFamily="34" charset="0"/>
              </a:rPr>
              <a:t>Design Ideas</a:t>
            </a:r>
            <a:r>
              <a:rPr lang="en-US" sz="1400" dirty="0">
                <a:cs typeface="Segoe UI" panose="020B0502040204020203" pitchFamily="34" charset="0"/>
              </a:rPr>
              <a:t>” on the right.</a:t>
            </a:r>
          </a:p>
          <a:p>
            <a:pPr lvl="0" defTabSz="903827">
              <a:spcBef>
                <a:spcPts val="775"/>
              </a:spcBef>
              <a:buSzPct val="90000"/>
              <a:defRPr/>
            </a:pPr>
            <a:r>
              <a:rPr lang="en-US" sz="1400" dirty="0">
                <a:latin typeface="Segoe UI Semibold"/>
                <a:cs typeface="Segoe UI" panose="020B0502040204020203" pitchFamily="34" charset="0"/>
              </a:rPr>
              <a:t>Designer</a:t>
            </a:r>
            <a:r>
              <a:rPr lang="en-US" sz="1400" dirty="0">
                <a:cs typeface="Segoe UI" panose="020B0502040204020203" pitchFamily="34" charset="0"/>
              </a:rPr>
              <a:t> will also trigger when </a:t>
            </a:r>
            <a:br>
              <a:rPr lang="en-US" sz="1400" dirty="0">
                <a:cs typeface="Segoe UI" panose="020B0502040204020203" pitchFamily="34" charset="0"/>
              </a:rPr>
            </a:br>
            <a:r>
              <a:rPr lang="en-US" sz="1400" dirty="0">
                <a:cs typeface="Segoe UI" panose="020B0502040204020203" pitchFamily="34" charset="0"/>
              </a:rPr>
              <a:t>you insert an image.</a:t>
            </a:r>
          </a:p>
        </p:txBody>
      </p:sp>
      <p:pic>
        <p:nvPicPr>
          <p:cNvPr id="11" name="Graphic 10" descr="Design Ideas icon found on the Design tab on the Ribbon menu">
            <a:extLst>
              <a:ext uri="{FF2B5EF4-FFF2-40B4-BE49-F238E27FC236}">
                <a16:creationId xmlns:a16="http://schemas.microsoft.com/office/drawing/2014/main" id="{3DFF0FEE-B504-47B5-97D7-7058E4899A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868" y="4060271"/>
            <a:ext cx="1117282" cy="1575183"/>
          </a:xfrm>
          <a:prstGeom prst="rect">
            <a:avLst/>
          </a:prstGeom>
        </p:spPr>
      </p:pic>
      <p:pic>
        <p:nvPicPr>
          <p:cNvPr id="28" name="Picture 27" descr="PowerPoint Designer slide layout example.">
            <a:extLst>
              <a:ext uri="{FF2B5EF4-FFF2-40B4-BE49-F238E27FC236}">
                <a16:creationId xmlns:a16="http://schemas.microsoft.com/office/drawing/2014/main" id="{03C22175-52B3-400C-BB01-71154D819DC2}"/>
              </a:ext>
            </a:extLst>
          </p:cNvPr>
          <p:cNvPicPr>
            <a:picLocks noChangeAspect="1"/>
          </p:cNvPicPr>
          <p:nvPr/>
        </p:nvPicPr>
        <p:blipFill>
          <a:blip r:embed="rId5"/>
          <a:stretch>
            <a:fillRect/>
          </a:stretch>
        </p:blipFill>
        <p:spPr bwMode="ltGray">
          <a:xfrm>
            <a:off x="4355260" y="1443082"/>
            <a:ext cx="3474718" cy="1958854"/>
          </a:xfrm>
          <a:prstGeom prst="rect">
            <a:avLst/>
          </a:prstGeom>
        </p:spPr>
      </p:pic>
      <p:pic>
        <p:nvPicPr>
          <p:cNvPr id="26" name="Picture 25" descr="PowerPoint Designer slide layout example.">
            <a:extLst>
              <a:ext uri="{FF2B5EF4-FFF2-40B4-BE49-F238E27FC236}">
                <a16:creationId xmlns:a16="http://schemas.microsoft.com/office/drawing/2014/main" id="{C8F11940-521A-4955-AE86-D32D37EF3532}"/>
              </a:ext>
            </a:extLst>
          </p:cNvPr>
          <p:cNvPicPr>
            <a:picLocks noChangeAspect="1"/>
          </p:cNvPicPr>
          <p:nvPr/>
        </p:nvPicPr>
        <p:blipFill>
          <a:blip r:embed="rId6"/>
          <a:stretch>
            <a:fillRect/>
          </a:stretch>
        </p:blipFill>
        <p:spPr bwMode="ltGray">
          <a:xfrm>
            <a:off x="8134462" y="1431063"/>
            <a:ext cx="3474718" cy="1965776"/>
          </a:xfrm>
          <a:prstGeom prst="rect">
            <a:avLst/>
          </a:prstGeom>
        </p:spPr>
      </p:pic>
      <p:pic>
        <p:nvPicPr>
          <p:cNvPr id="24" name="Picture 23" descr="PowerPoint Designer slide layout example.">
            <a:extLst>
              <a:ext uri="{FF2B5EF4-FFF2-40B4-BE49-F238E27FC236}">
                <a16:creationId xmlns:a16="http://schemas.microsoft.com/office/drawing/2014/main" id="{FF603395-DB1E-434B-A081-8329D5AAA286}"/>
              </a:ext>
            </a:extLst>
          </p:cNvPr>
          <p:cNvPicPr>
            <a:picLocks noChangeAspect="1"/>
          </p:cNvPicPr>
          <p:nvPr/>
        </p:nvPicPr>
        <p:blipFill>
          <a:blip r:embed="rId7"/>
          <a:stretch>
            <a:fillRect/>
          </a:stretch>
        </p:blipFill>
        <p:spPr bwMode="ltGray">
          <a:xfrm>
            <a:off x="4365802" y="3676600"/>
            <a:ext cx="3474718" cy="1958854"/>
          </a:xfrm>
          <a:prstGeom prst="rect">
            <a:avLst/>
          </a:prstGeom>
        </p:spPr>
      </p:pic>
      <p:pic>
        <p:nvPicPr>
          <p:cNvPr id="22" name="Picture 21" descr="PowerPoint Designer slide layout example.">
            <a:extLst>
              <a:ext uri="{FF2B5EF4-FFF2-40B4-BE49-F238E27FC236}">
                <a16:creationId xmlns:a16="http://schemas.microsoft.com/office/drawing/2014/main" id="{09F0598E-8836-43BD-A96E-1CF73EA72223}"/>
              </a:ext>
            </a:extLst>
          </p:cNvPr>
          <p:cNvPicPr>
            <a:picLocks noChangeAspect="1"/>
          </p:cNvPicPr>
          <p:nvPr/>
        </p:nvPicPr>
        <p:blipFill>
          <a:blip r:embed="rId8"/>
          <a:stretch>
            <a:fillRect/>
          </a:stretch>
        </p:blipFill>
        <p:spPr bwMode="ltGray">
          <a:xfrm>
            <a:off x="8134462" y="3669875"/>
            <a:ext cx="3474718" cy="1965776"/>
          </a:xfrm>
          <a:prstGeom prst="rect">
            <a:avLst/>
          </a:prstGeom>
        </p:spPr>
      </p:pic>
    </p:spTree>
    <p:extLst>
      <p:ext uri="{BB962C8B-B14F-4D97-AF65-F5344CB8AC3E}">
        <p14:creationId xmlns:p14="http://schemas.microsoft.com/office/powerpoint/2010/main" val="410729868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Microsoft monoline icons</a:t>
            </a: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Looking for icon resources?</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library for PowerPoint is a slide deck that provides a library of icons for use in PowerPoint presentations. </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style guide for PowerPoint is a pdf with additional guidelines. </a:t>
            </a:r>
          </a:p>
          <a:p>
            <a:pPr defTabSz="903827">
              <a:spcBef>
                <a:spcPts val="775"/>
              </a:spcBef>
              <a:buSzPct val="90000"/>
              <a:defRPr/>
            </a:pPr>
            <a:r>
              <a:rPr lang="en-US" sz="1400" dirty="0"/>
              <a:t>Download both from </a:t>
            </a:r>
            <a:r>
              <a:rPr lang="en-US" sz="1400" dirty="0">
                <a:hlinkClick r:id="rId3"/>
              </a:rPr>
              <a:t>Brand Central</a:t>
            </a:r>
            <a:r>
              <a:rPr lang="en-US" sz="1400" dirty="0"/>
              <a:t>.</a:t>
            </a:r>
            <a:endParaRPr lang="en-US" sz="1400"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D0FF32AF-1F5D-4E9A-A156-0DB4C6031BB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355466" y="1436688"/>
            <a:ext cx="3474718" cy="1954529"/>
          </a:xfrm>
          <a:prstGeom prst="rect">
            <a:avLst/>
          </a:prstGeom>
        </p:spPr>
      </p:pic>
      <p:pic>
        <p:nvPicPr>
          <p:cNvPr id="6" name="Picture 5" descr="Slide example showing monoline icons">
            <a:extLst>
              <a:ext uri="{FF2B5EF4-FFF2-40B4-BE49-F238E27FC236}">
                <a16:creationId xmlns:a16="http://schemas.microsoft.com/office/drawing/2014/main" id="{BED3E115-417E-4480-A560-9A1D37BA427F}"/>
              </a:ext>
            </a:extLst>
          </p:cNvPr>
          <p:cNvPicPr>
            <a:picLocks noChangeAspect="1"/>
          </p:cNvPicPr>
          <p:nvPr/>
        </p:nvPicPr>
        <p:blipFill>
          <a:blip r:embed="rId5"/>
          <a:stretch>
            <a:fillRect/>
          </a:stretch>
        </p:blipFill>
        <p:spPr>
          <a:xfrm>
            <a:off x="8134668" y="1443081"/>
            <a:ext cx="3474720" cy="1954529"/>
          </a:xfrm>
          <a:prstGeom prst="rect">
            <a:avLst/>
          </a:prstGeom>
          <a:ln>
            <a:solidFill>
              <a:schemeClr val="tx1">
                <a:alpha val="27000"/>
              </a:schemeClr>
            </a:solidFill>
          </a:ln>
        </p:spPr>
      </p:pic>
      <p:pic>
        <p:nvPicPr>
          <p:cNvPr id="4" name="Picture 3" descr="Slide example showing usage guidelines for monoline icons">
            <a:extLst>
              <a:ext uri="{FF2B5EF4-FFF2-40B4-BE49-F238E27FC236}">
                <a16:creationId xmlns:a16="http://schemas.microsoft.com/office/drawing/2014/main" id="{F840AA2B-186A-42FF-9518-01FAFBD9AA6A}"/>
              </a:ext>
            </a:extLst>
          </p:cNvPr>
          <p:cNvPicPr>
            <a:picLocks noChangeAspect="1"/>
          </p:cNvPicPr>
          <p:nvPr/>
        </p:nvPicPr>
        <p:blipFill>
          <a:blip r:embed="rId6"/>
          <a:stretch>
            <a:fillRect/>
          </a:stretch>
        </p:blipFill>
        <p:spPr>
          <a:xfrm>
            <a:off x="4365802" y="3680925"/>
            <a:ext cx="3474720" cy="1954530"/>
          </a:xfrm>
          <a:prstGeom prst="rect">
            <a:avLst/>
          </a:prstGeom>
          <a:ln>
            <a:solidFill>
              <a:schemeClr val="tx1">
                <a:alpha val="27000"/>
              </a:schemeClr>
            </a:solidFill>
          </a:ln>
        </p:spPr>
      </p:pic>
      <p:pic>
        <p:nvPicPr>
          <p:cNvPr id="7" name="Picture 6" descr="Slide example showing monoline icons">
            <a:extLst>
              <a:ext uri="{FF2B5EF4-FFF2-40B4-BE49-F238E27FC236}">
                <a16:creationId xmlns:a16="http://schemas.microsoft.com/office/drawing/2014/main" id="{2254EDC7-4C49-4DD7-A920-E2333F14F76C}"/>
              </a:ext>
            </a:extLst>
          </p:cNvPr>
          <p:cNvPicPr>
            <a:picLocks noChangeAspect="1"/>
          </p:cNvPicPr>
          <p:nvPr/>
        </p:nvPicPr>
        <p:blipFill>
          <a:blip r:embed="rId7"/>
          <a:stretch>
            <a:fillRect/>
          </a:stretch>
        </p:blipFill>
        <p:spPr>
          <a:xfrm>
            <a:off x="8134668" y="3680925"/>
            <a:ext cx="3474720" cy="1954530"/>
          </a:xfrm>
          <a:prstGeom prst="rect">
            <a:avLst/>
          </a:prstGeom>
          <a:ln>
            <a:solidFill>
              <a:schemeClr val="tx1">
                <a:alpha val="27000"/>
              </a:schemeClr>
            </a:solidFill>
          </a:ln>
        </p:spPr>
      </p:pic>
    </p:spTree>
    <p:extLst>
      <p:ext uri="{BB962C8B-B14F-4D97-AF65-F5344CB8AC3E}">
        <p14:creationId xmlns:p14="http://schemas.microsoft.com/office/powerpoint/2010/main" val="73753886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0320308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24949698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104102967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178986530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48FA5-5241-2043-11B1-B1AAB238805F}"/>
              </a:ext>
            </a:extLst>
          </p:cNvPr>
          <p:cNvSpPr>
            <a:spLocks noGrp="1"/>
          </p:cNvSpPr>
          <p:nvPr>
            <p:ph type="title"/>
          </p:nvPr>
        </p:nvSpPr>
        <p:spPr/>
        <p:txBody>
          <a:bodyPr/>
          <a:lstStyle/>
          <a:p>
            <a:r>
              <a:rPr lang="en-IE" dirty="0"/>
              <a:t>Options</a:t>
            </a:r>
          </a:p>
        </p:txBody>
      </p:sp>
      <p:graphicFrame>
        <p:nvGraphicFramePr>
          <p:cNvPr id="4" name="Table 4">
            <a:extLst>
              <a:ext uri="{FF2B5EF4-FFF2-40B4-BE49-F238E27FC236}">
                <a16:creationId xmlns:a16="http://schemas.microsoft.com/office/drawing/2014/main" id="{1E408CF8-010A-9360-A312-4D8B4D2E74D9}"/>
              </a:ext>
            </a:extLst>
          </p:cNvPr>
          <p:cNvGraphicFramePr>
            <a:graphicFrameLocks noGrp="1"/>
          </p:cNvGraphicFramePr>
          <p:nvPr>
            <p:ph sz="quarter" idx="10"/>
            <p:extLst>
              <p:ext uri="{D42A27DB-BD31-4B8C-83A1-F6EECF244321}">
                <p14:modId xmlns:p14="http://schemas.microsoft.com/office/powerpoint/2010/main" val="1519863308"/>
              </p:ext>
            </p:extLst>
          </p:nvPr>
        </p:nvGraphicFramePr>
        <p:xfrm>
          <a:off x="586674" y="2027463"/>
          <a:ext cx="11018520" cy="2913234"/>
        </p:xfrm>
        <a:graphic>
          <a:graphicData uri="http://schemas.openxmlformats.org/drawingml/2006/table">
            <a:tbl>
              <a:tblPr firstRow="1" bandRow="1">
                <a:tableStyleId>{5C22544A-7EE6-4342-B048-85BDC9FD1C3A}</a:tableStyleId>
              </a:tblPr>
              <a:tblGrid>
                <a:gridCol w="3419046">
                  <a:extLst>
                    <a:ext uri="{9D8B030D-6E8A-4147-A177-3AD203B41FA5}">
                      <a16:colId xmlns:a16="http://schemas.microsoft.com/office/drawing/2014/main" val="2725899185"/>
                    </a:ext>
                  </a:extLst>
                </a:gridCol>
                <a:gridCol w="1975319">
                  <a:extLst>
                    <a:ext uri="{9D8B030D-6E8A-4147-A177-3AD203B41FA5}">
                      <a16:colId xmlns:a16="http://schemas.microsoft.com/office/drawing/2014/main" val="2989474439"/>
                    </a:ext>
                  </a:extLst>
                </a:gridCol>
                <a:gridCol w="2175069">
                  <a:extLst>
                    <a:ext uri="{9D8B030D-6E8A-4147-A177-3AD203B41FA5}">
                      <a16:colId xmlns:a16="http://schemas.microsoft.com/office/drawing/2014/main" val="3536805898"/>
                    </a:ext>
                  </a:extLst>
                </a:gridCol>
                <a:gridCol w="1724543">
                  <a:extLst>
                    <a:ext uri="{9D8B030D-6E8A-4147-A177-3AD203B41FA5}">
                      <a16:colId xmlns:a16="http://schemas.microsoft.com/office/drawing/2014/main" val="1517409038"/>
                    </a:ext>
                  </a:extLst>
                </a:gridCol>
                <a:gridCol w="1724543">
                  <a:extLst>
                    <a:ext uri="{9D8B030D-6E8A-4147-A177-3AD203B41FA5}">
                      <a16:colId xmlns:a16="http://schemas.microsoft.com/office/drawing/2014/main" val="940930250"/>
                    </a:ext>
                  </a:extLst>
                </a:gridCol>
              </a:tblGrid>
              <a:tr h="485539">
                <a:tc>
                  <a:txBody>
                    <a:bodyPr/>
                    <a:lstStyle/>
                    <a:p>
                      <a:endParaRPr lang="en-IE" dirty="0"/>
                    </a:p>
                  </a:txBody>
                  <a:tcPr/>
                </a:tc>
                <a:tc>
                  <a:txBody>
                    <a:bodyPr/>
                    <a:lstStyle/>
                    <a:p>
                      <a:r>
                        <a:rPr lang="en-IE" dirty="0"/>
                        <a:t>PAYG</a:t>
                      </a:r>
                    </a:p>
                  </a:txBody>
                  <a:tcPr/>
                </a:tc>
                <a:tc>
                  <a:txBody>
                    <a:bodyPr/>
                    <a:lstStyle/>
                    <a:p>
                      <a:r>
                        <a:rPr lang="en-IE" dirty="0"/>
                        <a:t>MCA</a:t>
                      </a:r>
                    </a:p>
                  </a:txBody>
                  <a:tcPr/>
                </a:tc>
                <a:tc>
                  <a:txBody>
                    <a:bodyPr/>
                    <a:lstStyle/>
                    <a:p>
                      <a:r>
                        <a:rPr lang="en-IE" dirty="0"/>
                        <a:t>Direct EA, CSP</a:t>
                      </a:r>
                    </a:p>
                  </a:txBody>
                  <a:tcPr/>
                </a:tc>
                <a:tc>
                  <a:txBody>
                    <a:bodyPr/>
                    <a:lstStyle/>
                    <a:p>
                      <a:r>
                        <a:rPr lang="en-IE" dirty="0"/>
                        <a:t>Indirect EA</a:t>
                      </a:r>
                    </a:p>
                  </a:txBody>
                  <a:tcPr/>
                </a:tc>
                <a:extLst>
                  <a:ext uri="{0D108BD9-81ED-4DB2-BD59-A6C34878D82A}">
                    <a16:rowId xmlns:a16="http://schemas.microsoft.com/office/drawing/2014/main" val="506408672"/>
                  </a:ext>
                </a:extLst>
              </a:tr>
              <a:tr h="485539">
                <a:tc>
                  <a:txBody>
                    <a:bodyPr/>
                    <a:lstStyle/>
                    <a:p>
                      <a:r>
                        <a:rPr lang="en-IE" dirty="0"/>
                        <a:t>Azure Portal - Cost Analysis (*)</a:t>
                      </a:r>
                    </a:p>
                  </a:txBody>
                  <a:tcPr/>
                </a:tc>
                <a:tc>
                  <a:txBody>
                    <a:bodyPr/>
                    <a:lstStyle/>
                    <a:p>
                      <a:r>
                        <a:rPr lang="en-IE" dirty="0"/>
                        <a:t>Yes</a:t>
                      </a:r>
                    </a:p>
                  </a:txBody>
                  <a:tcPr/>
                </a:tc>
                <a:tc>
                  <a:txBody>
                    <a:bodyPr/>
                    <a:lstStyle/>
                    <a:p>
                      <a:r>
                        <a:rPr lang="en-IE" dirty="0"/>
                        <a:t>Yes</a:t>
                      </a:r>
                    </a:p>
                  </a:txBody>
                  <a:tcPr/>
                </a:tc>
                <a:tc>
                  <a:txBody>
                    <a:bodyPr/>
                    <a:lstStyle/>
                    <a:p>
                      <a:r>
                        <a:rPr lang="en-IE" dirty="0"/>
                        <a:t>Yes</a:t>
                      </a:r>
                    </a:p>
                  </a:txBody>
                  <a:tcPr/>
                </a:tc>
                <a:tc>
                  <a:txBody>
                    <a:bodyPr/>
                    <a:lstStyle/>
                    <a:p>
                      <a:endParaRPr lang="en-IE"/>
                    </a:p>
                  </a:txBody>
                  <a:tcPr/>
                </a:tc>
                <a:extLst>
                  <a:ext uri="{0D108BD9-81ED-4DB2-BD59-A6C34878D82A}">
                    <a16:rowId xmlns:a16="http://schemas.microsoft.com/office/drawing/2014/main" val="1803208033"/>
                  </a:ext>
                </a:extLst>
              </a:tr>
              <a:tr h="485539">
                <a:tc>
                  <a:txBody>
                    <a:bodyPr/>
                    <a:lstStyle/>
                    <a:p>
                      <a:r>
                        <a:rPr lang="en-IE" dirty="0"/>
                        <a:t>EA Portal</a:t>
                      </a:r>
                    </a:p>
                  </a:txBody>
                  <a:tcPr/>
                </a:tc>
                <a:tc>
                  <a:txBody>
                    <a:bodyPr/>
                    <a:lstStyle/>
                    <a:p>
                      <a:endParaRPr lang="en-IE"/>
                    </a:p>
                  </a:txBody>
                  <a:tcPr/>
                </a:tc>
                <a:tc>
                  <a:txBody>
                    <a:bodyPr/>
                    <a:lstStyle/>
                    <a:p>
                      <a:endParaRPr lang="en-IE"/>
                    </a:p>
                  </a:txBody>
                  <a:tcPr/>
                </a:tc>
                <a:tc>
                  <a:txBody>
                    <a:bodyPr/>
                    <a:lstStyle/>
                    <a:p>
                      <a:endParaRPr lang="en-IE"/>
                    </a:p>
                  </a:txBody>
                  <a:tcPr/>
                </a:tc>
                <a:tc>
                  <a:txBody>
                    <a:bodyPr/>
                    <a:lstStyle/>
                    <a:p>
                      <a:r>
                        <a:rPr lang="en-IE" dirty="0"/>
                        <a:t>Yes</a:t>
                      </a:r>
                    </a:p>
                  </a:txBody>
                  <a:tcPr/>
                </a:tc>
                <a:extLst>
                  <a:ext uri="{0D108BD9-81ED-4DB2-BD59-A6C34878D82A}">
                    <a16:rowId xmlns:a16="http://schemas.microsoft.com/office/drawing/2014/main" val="2135184906"/>
                  </a:ext>
                </a:extLst>
              </a:tr>
              <a:tr h="485539">
                <a:tc>
                  <a:txBody>
                    <a:bodyPr/>
                    <a:lstStyle/>
                    <a:p>
                      <a:r>
                        <a:rPr lang="en-IE" dirty="0"/>
                        <a:t>Power BI Connector</a:t>
                      </a:r>
                    </a:p>
                  </a:txBody>
                  <a:tcPr/>
                </a:tc>
                <a:tc>
                  <a:txBody>
                    <a:bodyPr/>
                    <a:lstStyle/>
                    <a:p>
                      <a:endParaRPr lang="en-IE"/>
                    </a:p>
                  </a:txBody>
                  <a:tcPr/>
                </a:tc>
                <a:tc>
                  <a:txBody>
                    <a:bodyPr/>
                    <a:lstStyle/>
                    <a:p>
                      <a:r>
                        <a:rPr lang="en-IE" dirty="0"/>
                        <a:t>Yes</a:t>
                      </a:r>
                    </a:p>
                  </a:txBody>
                  <a:tcPr/>
                </a:tc>
                <a:tc>
                  <a:txBody>
                    <a:bodyPr/>
                    <a:lstStyle/>
                    <a:p>
                      <a:r>
                        <a:rPr lang="en-IE" dirty="0"/>
                        <a:t>Yes</a:t>
                      </a:r>
                    </a:p>
                  </a:txBody>
                  <a:tcPr/>
                </a:tc>
                <a:tc>
                  <a:txBody>
                    <a:bodyPr/>
                    <a:lstStyle/>
                    <a:p>
                      <a:endParaRPr lang="en-IE"/>
                    </a:p>
                  </a:txBody>
                  <a:tcPr/>
                </a:tc>
                <a:extLst>
                  <a:ext uri="{0D108BD9-81ED-4DB2-BD59-A6C34878D82A}">
                    <a16:rowId xmlns:a16="http://schemas.microsoft.com/office/drawing/2014/main" val="142487532"/>
                  </a:ext>
                </a:extLst>
              </a:tr>
              <a:tr h="485539">
                <a:tc>
                  <a:txBody>
                    <a:bodyPr/>
                    <a:lstStyle/>
                    <a:p>
                      <a:r>
                        <a:rPr lang="en-IE" dirty="0"/>
                        <a:t>Cost Management API (**)</a:t>
                      </a:r>
                    </a:p>
                  </a:txBody>
                  <a:tcPr/>
                </a:tc>
                <a:tc>
                  <a:txBody>
                    <a:bodyPr/>
                    <a:lstStyle/>
                    <a:p>
                      <a:endParaRPr lang="en-IE"/>
                    </a:p>
                  </a:txBody>
                  <a:tcPr/>
                </a:tc>
                <a:tc>
                  <a:txBody>
                    <a:bodyPr/>
                    <a:lstStyle/>
                    <a:p>
                      <a:r>
                        <a:rPr lang="en-IE" dirty="0"/>
                        <a:t>Yes</a:t>
                      </a:r>
                    </a:p>
                  </a:txBody>
                  <a:tcPr/>
                </a:tc>
                <a:tc>
                  <a:txBody>
                    <a:bodyPr/>
                    <a:lstStyle/>
                    <a:p>
                      <a:r>
                        <a:rPr lang="en-IE" dirty="0"/>
                        <a:t>Yes</a:t>
                      </a:r>
                    </a:p>
                  </a:txBody>
                  <a:tcPr/>
                </a:tc>
                <a:tc>
                  <a:txBody>
                    <a:bodyPr/>
                    <a:lstStyle/>
                    <a:p>
                      <a:endParaRPr lang="en-IE"/>
                    </a:p>
                  </a:txBody>
                  <a:tcPr/>
                </a:tc>
                <a:extLst>
                  <a:ext uri="{0D108BD9-81ED-4DB2-BD59-A6C34878D82A}">
                    <a16:rowId xmlns:a16="http://schemas.microsoft.com/office/drawing/2014/main" val="3303635961"/>
                  </a:ext>
                </a:extLst>
              </a:tr>
              <a:tr h="485539">
                <a:tc>
                  <a:txBody>
                    <a:bodyPr/>
                    <a:lstStyle/>
                    <a:p>
                      <a:r>
                        <a:rPr lang="en-IE" dirty="0" err="1"/>
                        <a:t>Microsoft.Consumption</a:t>
                      </a:r>
                      <a:r>
                        <a:rPr lang="en-IE" dirty="0"/>
                        <a:t> API (**)</a:t>
                      </a:r>
                    </a:p>
                  </a:txBody>
                  <a:tcPr/>
                </a:tc>
                <a:tc>
                  <a:txBody>
                    <a:bodyPr/>
                    <a:lstStyle/>
                    <a:p>
                      <a:r>
                        <a:rPr lang="en-IE" dirty="0"/>
                        <a:t>Yes</a:t>
                      </a:r>
                    </a:p>
                  </a:txBody>
                  <a:tcPr/>
                </a:tc>
                <a:tc>
                  <a:txBody>
                    <a:bodyPr/>
                    <a:lstStyle/>
                    <a:p>
                      <a:r>
                        <a:rPr lang="en-IE" dirty="0"/>
                        <a:t>Yes</a:t>
                      </a:r>
                    </a:p>
                  </a:txBody>
                  <a:tcPr/>
                </a:tc>
                <a:tc>
                  <a:txBody>
                    <a:bodyPr/>
                    <a:lstStyle/>
                    <a:p>
                      <a:r>
                        <a:rPr lang="en-IE" dirty="0"/>
                        <a:t>Yes</a:t>
                      </a:r>
                    </a:p>
                  </a:txBody>
                  <a:tcPr/>
                </a:tc>
                <a:tc>
                  <a:txBody>
                    <a:bodyPr/>
                    <a:lstStyle/>
                    <a:p>
                      <a:endParaRPr lang="en-IE" dirty="0"/>
                    </a:p>
                  </a:txBody>
                  <a:tcPr/>
                </a:tc>
                <a:extLst>
                  <a:ext uri="{0D108BD9-81ED-4DB2-BD59-A6C34878D82A}">
                    <a16:rowId xmlns:a16="http://schemas.microsoft.com/office/drawing/2014/main" val="3572167985"/>
                  </a:ext>
                </a:extLst>
              </a:tr>
            </a:tbl>
          </a:graphicData>
        </a:graphic>
      </p:graphicFrame>
      <p:sp>
        <p:nvSpPr>
          <p:cNvPr id="5" name="TextBox 4">
            <a:extLst>
              <a:ext uri="{FF2B5EF4-FFF2-40B4-BE49-F238E27FC236}">
                <a16:creationId xmlns:a16="http://schemas.microsoft.com/office/drawing/2014/main" id="{04E2FA69-348E-9D0B-419B-303F2745DD09}"/>
              </a:ext>
            </a:extLst>
          </p:cNvPr>
          <p:cNvSpPr txBox="1"/>
          <p:nvPr/>
        </p:nvSpPr>
        <p:spPr>
          <a:xfrm>
            <a:off x="586674" y="5456873"/>
            <a:ext cx="11018521" cy="615553"/>
          </a:xfrm>
          <a:prstGeom prst="rect">
            <a:avLst/>
          </a:prstGeom>
          <a:noFill/>
        </p:spPr>
        <p:txBody>
          <a:bodyPr wrap="square" lIns="0" tIns="0" rIns="0" bIns="0" rtlCol="0">
            <a:spAutoFit/>
          </a:bodyPr>
          <a:lstStyle/>
          <a:p>
            <a:pPr algn="l"/>
            <a:r>
              <a:rPr lang="en-IE" sz="2000" dirty="0"/>
              <a:t>(*) Both Cost Management and Cost Management (preview) are available at this time (Nov’22)</a:t>
            </a:r>
          </a:p>
          <a:p>
            <a:pPr algn="l"/>
            <a:r>
              <a:rPr lang="en-IE" sz="2000" dirty="0"/>
              <a:t>(**) multiple APIs available, some in preview, some being deprecated</a:t>
            </a:r>
          </a:p>
        </p:txBody>
      </p:sp>
      <p:sp>
        <p:nvSpPr>
          <p:cNvPr id="6" name="TextBox 5">
            <a:extLst>
              <a:ext uri="{FF2B5EF4-FFF2-40B4-BE49-F238E27FC236}">
                <a16:creationId xmlns:a16="http://schemas.microsoft.com/office/drawing/2014/main" id="{B6232D57-73FE-D8BA-359F-909304134C12}"/>
              </a:ext>
            </a:extLst>
          </p:cNvPr>
          <p:cNvSpPr txBox="1"/>
          <p:nvPr/>
        </p:nvSpPr>
        <p:spPr>
          <a:xfrm flipH="1">
            <a:off x="586804" y="1275907"/>
            <a:ext cx="11018455" cy="307777"/>
          </a:xfrm>
          <a:prstGeom prst="rect">
            <a:avLst/>
          </a:prstGeom>
          <a:noFill/>
        </p:spPr>
        <p:txBody>
          <a:bodyPr wrap="square" lIns="0" tIns="0" rIns="0" bIns="0" rtlCol="0">
            <a:spAutoFit/>
          </a:bodyPr>
          <a:lstStyle/>
          <a:p>
            <a:pPr algn="l"/>
            <a:r>
              <a:rPr lang="en-IE" sz="2000" dirty="0">
                <a:hlinkClick r:id="rId3"/>
              </a:rPr>
              <a:t>Get started with Cost Management + Billing reporting</a:t>
            </a:r>
            <a:endParaRPr lang="en-IE" sz="2000" dirty="0"/>
          </a:p>
        </p:txBody>
      </p:sp>
    </p:spTree>
    <p:extLst>
      <p:ext uri="{BB962C8B-B14F-4D97-AF65-F5344CB8AC3E}">
        <p14:creationId xmlns:p14="http://schemas.microsoft.com/office/powerpoint/2010/main" val="21898076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23FF-185E-A717-17A2-5814665B6407}"/>
              </a:ext>
            </a:extLst>
          </p:cNvPr>
          <p:cNvSpPr>
            <a:spLocks noGrp="1"/>
          </p:cNvSpPr>
          <p:nvPr>
            <p:ph type="title"/>
          </p:nvPr>
        </p:nvSpPr>
        <p:spPr>
          <a:xfrm>
            <a:off x="212126" y="1784350"/>
            <a:ext cx="4163125" cy="3289300"/>
          </a:xfrm>
        </p:spPr>
        <p:txBody>
          <a:bodyPr wrap="square" anchor="ctr">
            <a:normAutofit/>
          </a:bodyPr>
          <a:lstStyle/>
          <a:p>
            <a:r>
              <a:rPr lang="en-IE" sz="3200" b="1" dirty="0">
                <a:latin typeface="+mn-lt"/>
              </a:rPr>
              <a:t>PAYG Customers </a:t>
            </a:r>
            <a:br>
              <a:rPr lang="en-IE" dirty="0"/>
            </a:br>
            <a:br>
              <a:rPr lang="en-IE" dirty="0"/>
            </a:br>
            <a:r>
              <a:rPr lang="en-IE" sz="2400" dirty="0"/>
              <a:t>Azure Portal - Cost Analysis </a:t>
            </a:r>
            <a:endParaRPr lang="en-US" sz="2400" dirty="0"/>
          </a:p>
        </p:txBody>
      </p:sp>
      <p:pic>
        <p:nvPicPr>
          <p:cNvPr id="5" name="Picture 4">
            <a:extLst>
              <a:ext uri="{FF2B5EF4-FFF2-40B4-BE49-F238E27FC236}">
                <a16:creationId xmlns:a16="http://schemas.microsoft.com/office/drawing/2014/main" id="{FC6BE5E0-8D57-82C4-249C-27D369BC0A15}"/>
              </a:ext>
            </a:extLst>
          </p:cNvPr>
          <p:cNvPicPr>
            <a:picLocks noChangeAspect="1"/>
          </p:cNvPicPr>
          <p:nvPr/>
        </p:nvPicPr>
        <p:blipFill>
          <a:blip r:embed="rId3"/>
          <a:stretch>
            <a:fillRect/>
          </a:stretch>
        </p:blipFill>
        <p:spPr>
          <a:xfrm>
            <a:off x="4162190" y="153293"/>
            <a:ext cx="7869565" cy="6551413"/>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797137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94DA9A-94D9-E0FF-C88B-93CC7370377D}"/>
              </a:ext>
            </a:extLst>
          </p:cNvPr>
          <p:cNvSpPr txBox="1">
            <a:spLocks/>
          </p:cNvSpPr>
          <p:nvPr/>
        </p:nvSpPr>
        <p:spPr>
          <a:xfrm>
            <a:off x="383726" y="19852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2800" b="0" kern="1200" cap="none" spc="-50" baseline="0">
                <a:ln w="3175">
                  <a:noFill/>
                </a:ln>
                <a:solidFill>
                  <a:schemeClr val="tx1"/>
                </a:solidFill>
                <a:effectLst/>
                <a:latin typeface="+mj-lt"/>
                <a:ea typeface="+mn-ea"/>
                <a:cs typeface="Segoe UI" pitchFamily="34" charset="0"/>
              </a:defRPr>
            </a:lvl1pPr>
          </a:lstStyle>
          <a:p>
            <a:r>
              <a:rPr lang="en-IE" dirty="0"/>
              <a:t>Scheduled Export</a:t>
            </a:r>
          </a:p>
        </p:txBody>
      </p:sp>
      <p:sp>
        <p:nvSpPr>
          <p:cNvPr id="7" name="Content Placeholder 2">
            <a:extLst>
              <a:ext uri="{FF2B5EF4-FFF2-40B4-BE49-F238E27FC236}">
                <a16:creationId xmlns:a16="http://schemas.microsoft.com/office/drawing/2014/main" id="{945C112C-E684-C169-FF94-730379BC8A6E}"/>
              </a:ext>
            </a:extLst>
          </p:cNvPr>
          <p:cNvSpPr txBox="1">
            <a:spLocks/>
          </p:cNvSpPr>
          <p:nvPr/>
        </p:nvSpPr>
        <p:spPr>
          <a:xfrm>
            <a:off x="239002" y="974558"/>
            <a:ext cx="5241382" cy="54803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1800" dirty="0"/>
              <a:t>Portal -&gt; Cost Analysis </a:t>
            </a:r>
          </a:p>
          <a:p>
            <a:r>
              <a:rPr lang="en-IE" sz="1800" dirty="0"/>
              <a:t>View -&gt; </a:t>
            </a:r>
            <a:r>
              <a:rPr lang="en-IE" sz="1800" dirty="0" err="1"/>
              <a:t>CostByResource</a:t>
            </a:r>
            <a:endParaRPr lang="en-IE" sz="1800" dirty="0"/>
          </a:p>
          <a:p>
            <a:r>
              <a:rPr lang="en-IE" sz="1800" dirty="0"/>
              <a:t>Download</a:t>
            </a:r>
          </a:p>
          <a:p>
            <a:r>
              <a:rPr lang="en-IE" sz="1800" dirty="0"/>
              <a:t>Schedule Export</a:t>
            </a:r>
          </a:p>
          <a:p>
            <a:endParaRPr lang="en-IE" sz="1800" dirty="0"/>
          </a:p>
          <a:p>
            <a:pPr marL="0" indent="0">
              <a:buNone/>
            </a:pPr>
            <a:r>
              <a:rPr lang="en-IE" sz="1800" b="1" dirty="0"/>
              <a:t>Configure Storage account</a:t>
            </a:r>
          </a:p>
          <a:p>
            <a:pPr>
              <a:buFont typeface="Arial" panose="020B0604020202020204" pitchFamily="34" charset="0"/>
              <a:buChar char="•"/>
            </a:pPr>
            <a:r>
              <a:rPr lang="en-IE" sz="1800" dirty="0"/>
              <a:t>Register RP: </a:t>
            </a:r>
            <a:r>
              <a:rPr lang="en-IE" sz="1800" dirty="0" err="1"/>
              <a:t>Microsoft.CostManagementExports</a:t>
            </a:r>
            <a:endParaRPr lang="en-IE" sz="1800" dirty="0"/>
          </a:p>
          <a:p>
            <a:pPr lvl="1">
              <a:buFont typeface="Arial" panose="020B0604020202020204" pitchFamily="34" charset="0"/>
              <a:buChar char="•"/>
            </a:pPr>
            <a:r>
              <a:rPr lang="en-IE" sz="1000" dirty="0"/>
              <a:t>Subscription</a:t>
            </a:r>
          </a:p>
          <a:p>
            <a:pPr lvl="1">
              <a:buFont typeface="Arial" panose="020B0604020202020204" pitchFamily="34" charset="0"/>
              <a:buChar char="•"/>
            </a:pPr>
            <a:r>
              <a:rPr lang="en-IE" sz="1000" dirty="0"/>
              <a:t>Resource Providers</a:t>
            </a:r>
          </a:p>
          <a:p>
            <a:pPr lvl="1">
              <a:buFont typeface="Arial" panose="020B0604020202020204" pitchFamily="34" charset="0"/>
              <a:buChar char="•"/>
            </a:pPr>
            <a:r>
              <a:rPr lang="en-IE" sz="1000" dirty="0"/>
              <a:t>Register</a:t>
            </a:r>
          </a:p>
          <a:p>
            <a:pPr>
              <a:buFont typeface="Arial" panose="020B0604020202020204" pitchFamily="34" charset="0"/>
              <a:buChar char="•"/>
            </a:pPr>
            <a:r>
              <a:rPr lang="en-IE" sz="1800" dirty="0"/>
              <a:t>Create Container</a:t>
            </a:r>
          </a:p>
          <a:p>
            <a:pPr>
              <a:buFont typeface="Arial" panose="020B0604020202020204" pitchFamily="34" charset="0"/>
              <a:buChar char="•"/>
            </a:pPr>
            <a:endParaRPr lang="en-IE" sz="1800" dirty="0"/>
          </a:p>
          <a:p>
            <a:endParaRPr lang="en-IE" sz="1800" dirty="0"/>
          </a:p>
          <a:p>
            <a:endParaRPr lang="en-IE" sz="1800" dirty="0"/>
          </a:p>
        </p:txBody>
      </p:sp>
      <p:pic>
        <p:nvPicPr>
          <p:cNvPr id="3" name="Picture 2">
            <a:extLst>
              <a:ext uri="{FF2B5EF4-FFF2-40B4-BE49-F238E27FC236}">
                <a16:creationId xmlns:a16="http://schemas.microsoft.com/office/drawing/2014/main" id="{9C63C705-FAC3-DACD-5CD5-515C40AD871C}"/>
              </a:ext>
            </a:extLst>
          </p:cNvPr>
          <p:cNvPicPr>
            <a:picLocks noChangeAspect="1"/>
          </p:cNvPicPr>
          <p:nvPr/>
        </p:nvPicPr>
        <p:blipFill>
          <a:blip r:embed="rId3"/>
          <a:stretch>
            <a:fillRect/>
          </a:stretch>
        </p:blipFill>
        <p:spPr>
          <a:xfrm>
            <a:off x="5791193" y="974558"/>
            <a:ext cx="6246025" cy="513748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104337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CA71BF-4FE5-9CC1-1BAD-B1B204847F61}"/>
              </a:ext>
            </a:extLst>
          </p:cNvPr>
          <p:cNvSpPr>
            <a:spLocks noGrp="1"/>
          </p:cNvSpPr>
          <p:nvPr>
            <p:ph type="title"/>
          </p:nvPr>
        </p:nvSpPr>
        <p:spPr>
          <a:xfrm>
            <a:off x="586390" y="183929"/>
            <a:ext cx="11018520" cy="553998"/>
          </a:xfrm>
        </p:spPr>
        <p:txBody>
          <a:bodyPr/>
          <a:lstStyle/>
          <a:p>
            <a:r>
              <a:rPr lang="en-IE" dirty="0"/>
              <a:t>Exported .csv</a:t>
            </a:r>
          </a:p>
        </p:txBody>
      </p:sp>
      <p:pic>
        <p:nvPicPr>
          <p:cNvPr id="3" name="Picture 2">
            <a:extLst>
              <a:ext uri="{FF2B5EF4-FFF2-40B4-BE49-F238E27FC236}">
                <a16:creationId xmlns:a16="http://schemas.microsoft.com/office/drawing/2014/main" id="{20C4E1B3-5002-B4B1-7FD9-EB612BED17C9}"/>
              </a:ext>
            </a:extLst>
          </p:cNvPr>
          <p:cNvPicPr>
            <a:picLocks noChangeAspect="1"/>
          </p:cNvPicPr>
          <p:nvPr/>
        </p:nvPicPr>
        <p:blipFill>
          <a:blip r:embed="rId3"/>
          <a:stretch>
            <a:fillRect/>
          </a:stretch>
        </p:blipFill>
        <p:spPr>
          <a:xfrm>
            <a:off x="715926" y="895044"/>
            <a:ext cx="10512056" cy="3795105"/>
          </a:xfrm>
          <a:prstGeom prst="rect">
            <a:avLst/>
          </a:prstGeom>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4D656669-B91F-920D-201F-A46E8C1C0BA4}"/>
              </a:ext>
            </a:extLst>
          </p:cNvPr>
          <p:cNvSpPr txBox="1"/>
          <p:nvPr/>
        </p:nvSpPr>
        <p:spPr>
          <a:xfrm>
            <a:off x="715926" y="4961860"/>
            <a:ext cx="6308651" cy="1846659"/>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IE" sz="2000" dirty="0" err="1"/>
              <a:t>ResourceGroup</a:t>
            </a:r>
            <a:endParaRPr lang="en-IE" sz="2000" dirty="0"/>
          </a:p>
          <a:p>
            <a:pPr marL="342900" indent="-342900" algn="l">
              <a:buFont typeface="Arial" panose="020B0604020202020204" pitchFamily="34" charset="0"/>
              <a:buChar char="•"/>
            </a:pPr>
            <a:r>
              <a:rPr lang="en-IE" sz="2000" dirty="0"/>
              <a:t>Tags</a:t>
            </a:r>
          </a:p>
          <a:p>
            <a:pPr marL="342900" indent="-342900" algn="l">
              <a:buFont typeface="Arial" panose="020B0604020202020204" pitchFamily="34" charset="0"/>
              <a:buChar char="•"/>
            </a:pPr>
            <a:r>
              <a:rPr lang="en-IE" sz="2000" dirty="0" err="1"/>
              <a:t>UsageDateTime</a:t>
            </a:r>
            <a:endParaRPr lang="en-IE" sz="2000" dirty="0"/>
          </a:p>
          <a:p>
            <a:pPr marL="342900" indent="-342900" algn="l">
              <a:buFont typeface="Arial" panose="020B0604020202020204" pitchFamily="34" charset="0"/>
              <a:buChar char="•"/>
            </a:pPr>
            <a:r>
              <a:rPr lang="en-IE" sz="2000" dirty="0" err="1"/>
              <a:t>MeterCategory</a:t>
            </a:r>
            <a:r>
              <a:rPr lang="en-IE" sz="2000" dirty="0"/>
              <a:t>, </a:t>
            </a:r>
            <a:r>
              <a:rPr lang="en-IE" sz="2000" dirty="0" err="1"/>
              <a:t>MeterSubcategory</a:t>
            </a:r>
            <a:r>
              <a:rPr lang="en-IE" sz="2000" dirty="0"/>
              <a:t>, </a:t>
            </a:r>
            <a:r>
              <a:rPr lang="en-IE" sz="2000" dirty="0" err="1"/>
              <a:t>MeterName</a:t>
            </a:r>
            <a:endParaRPr lang="en-IE" sz="2000" dirty="0"/>
          </a:p>
          <a:p>
            <a:pPr marL="342900" indent="-342900" algn="l">
              <a:buFont typeface="Arial" panose="020B0604020202020204" pitchFamily="34" charset="0"/>
              <a:buChar char="•"/>
            </a:pPr>
            <a:r>
              <a:rPr lang="en-IE" sz="2000" dirty="0" err="1"/>
              <a:t>UsageQuantities</a:t>
            </a:r>
            <a:r>
              <a:rPr lang="en-IE" sz="2000" dirty="0"/>
              <a:t>, </a:t>
            </a:r>
            <a:r>
              <a:rPr lang="en-IE" sz="2000" dirty="0" err="1"/>
              <a:t>ResourceRate</a:t>
            </a:r>
            <a:r>
              <a:rPr lang="en-IE" sz="2000" dirty="0"/>
              <a:t>, </a:t>
            </a:r>
            <a:r>
              <a:rPr lang="en-IE" sz="2000" dirty="0" err="1"/>
              <a:t>PreTaxCost</a:t>
            </a:r>
            <a:endParaRPr lang="en-IE" sz="2000" dirty="0"/>
          </a:p>
          <a:p>
            <a:pPr algn="l"/>
            <a:endParaRPr lang="en-IE" sz="2000" dirty="0"/>
          </a:p>
        </p:txBody>
      </p:sp>
    </p:spTree>
    <p:extLst>
      <p:ext uri="{BB962C8B-B14F-4D97-AF65-F5344CB8AC3E}">
        <p14:creationId xmlns:p14="http://schemas.microsoft.com/office/powerpoint/2010/main" val="11018480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C46DFF-8ED1-441A-84ED-E2C48D773157}"/>
              </a:ext>
            </a:extLst>
          </p:cNvPr>
          <p:cNvPicPr>
            <a:picLocks noChangeAspect="1"/>
          </p:cNvPicPr>
          <p:nvPr/>
        </p:nvPicPr>
        <p:blipFill>
          <a:blip r:embed="rId3"/>
          <a:stretch>
            <a:fillRect/>
          </a:stretch>
        </p:blipFill>
        <p:spPr>
          <a:xfrm>
            <a:off x="4178682" y="725836"/>
            <a:ext cx="7720174" cy="5713944"/>
          </a:xfrm>
          <a:prstGeom prst="rect">
            <a:avLst/>
          </a:prstGeom>
          <a:effectLst>
            <a:outerShdw blurRad="50800" dist="38100" dir="2700000" algn="tl" rotWithShape="0">
              <a:prstClr val="black">
                <a:alpha val="40000"/>
              </a:prstClr>
            </a:outerShdw>
          </a:effectLst>
        </p:spPr>
      </p:pic>
      <p:sp>
        <p:nvSpPr>
          <p:cNvPr id="6" name="Title 1">
            <a:extLst>
              <a:ext uri="{FF2B5EF4-FFF2-40B4-BE49-F238E27FC236}">
                <a16:creationId xmlns:a16="http://schemas.microsoft.com/office/drawing/2014/main" id="{B794DA9A-94D9-E0FF-C88B-93CC7370377D}"/>
              </a:ext>
            </a:extLst>
          </p:cNvPr>
          <p:cNvSpPr txBox="1">
            <a:spLocks/>
          </p:cNvSpPr>
          <p:nvPr/>
        </p:nvSpPr>
        <p:spPr>
          <a:xfrm>
            <a:off x="383726" y="19852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2800" b="0" kern="1200" cap="none" spc="-50" baseline="0">
                <a:ln w="3175">
                  <a:noFill/>
                </a:ln>
                <a:solidFill>
                  <a:schemeClr val="tx1"/>
                </a:solidFill>
                <a:effectLst/>
                <a:latin typeface="+mj-lt"/>
                <a:ea typeface="+mn-ea"/>
                <a:cs typeface="Segoe UI" pitchFamily="34" charset="0"/>
              </a:defRPr>
            </a:lvl1pPr>
          </a:lstStyle>
          <a:p>
            <a:r>
              <a:rPr lang="en-IE" dirty="0"/>
              <a:t>API Export (Preview, Nov’22)</a:t>
            </a:r>
          </a:p>
        </p:txBody>
      </p:sp>
      <p:sp>
        <p:nvSpPr>
          <p:cNvPr id="7" name="Content Placeholder 2">
            <a:extLst>
              <a:ext uri="{FF2B5EF4-FFF2-40B4-BE49-F238E27FC236}">
                <a16:creationId xmlns:a16="http://schemas.microsoft.com/office/drawing/2014/main" id="{945C112C-E684-C169-FF94-730379BC8A6E}"/>
              </a:ext>
            </a:extLst>
          </p:cNvPr>
          <p:cNvSpPr txBox="1">
            <a:spLocks/>
          </p:cNvSpPr>
          <p:nvPr/>
        </p:nvSpPr>
        <p:spPr>
          <a:xfrm>
            <a:off x="293144" y="974558"/>
            <a:ext cx="5097003" cy="54803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1800" dirty="0"/>
              <a:t>Portal -&gt; Cost Analysis (preview) </a:t>
            </a:r>
          </a:p>
          <a:p>
            <a:r>
              <a:rPr lang="en-IE" sz="1800" dirty="0"/>
              <a:t>Services</a:t>
            </a:r>
          </a:p>
          <a:p>
            <a:r>
              <a:rPr lang="en-IE" sz="1800" dirty="0"/>
              <a:t>Download</a:t>
            </a:r>
          </a:p>
          <a:p>
            <a:r>
              <a:rPr lang="en-IE" sz="1800" dirty="0"/>
              <a:t>Automate the download</a:t>
            </a:r>
          </a:p>
          <a:p>
            <a:endParaRPr lang="en-IE" sz="1800" dirty="0"/>
          </a:p>
          <a:p>
            <a:endParaRPr lang="en-IE" sz="1800" dirty="0"/>
          </a:p>
        </p:txBody>
      </p:sp>
    </p:spTree>
    <p:extLst>
      <p:ext uri="{BB962C8B-B14F-4D97-AF65-F5344CB8AC3E}">
        <p14:creationId xmlns:p14="http://schemas.microsoft.com/office/powerpoint/2010/main" val="4275635034"/>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6" ma:contentTypeDescription="Create a new document." ma:contentTypeScope="" ma:versionID="24b7a44f49c7f8d524d04c695baedf53">
  <xsd:schema xmlns:xsd="http://www.w3.org/2001/XMLSchema" xmlns:xs="http://www.w3.org/2001/XMLSchema" xmlns:p="http://schemas.microsoft.com/office/2006/metadata/properties" xmlns:ns1="http://schemas.microsoft.com/sharepoint/v3" xmlns:ns2="dcf5ddc1-fb1d-440f-849a-6450bddbaed7" xmlns:ns3="965de625-df5b-42e9-a277-2113da4f1195" targetNamespace="http://schemas.microsoft.com/office/2006/metadata/properties" ma:root="true" ma:fieldsID="e46491ab598b4ca7c34f6e01f1cb89ea" ns1:_="" ns2:_="" ns3:_="">
    <xsd:import namespace="http://schemas.microsoft.com/sharepoint/v3"/>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65de625-df5b-42e9-a277-2113da4f1195" xsi:nil="true"/>
  </documentManagement>
</p:properties>
</file>

<file path=customXml/itemProps1.xml><?xml version="1.0" encoding="utf-8"?>
<ds:datastoreItem xmlns:ds="http://schemas.openxmlformats.org/officeDocument/2006/customXml" ds:itemID="{13D1D262-8086-483E-8AEE-327E7944EC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sharepoint/v3"/>
    <ds:schemaRef ds:uri="dcf5ddc1-fb1d-440f-849a-6450bddbaed7"/>
    <ds:schemaRef ds:uri="http://schemas.microsoft.com/office/2006/documentManagement/types"/>
    <ds:schemaRef ds:uri="http://purl.org/dc/terms/"/>
    <ds:schemaRef ds:uri="http://schemas.microsoft.com/office/2006/metadata/properties"/>
    <ds:schemaRef ds:uri="http://purl.org/dc/dcmitype/"/>
    <ds:schemaRef ds:uri="965de625-df5b-42e9-a277-2113da4f1195"/>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BootCamp Presentation</Template>
  <TotalTime>0</TotalTime>
  <Words>3123</Words>
  <Application>Microsoft Office PowerPoint</Application>
  <PresentationFormat>Widescreen</PresentationFormat>
  <Paragraphs>490</Paragraphs>
  <Slides>46</Slides>
  <Notes>33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Consolas</vt:lpstr>
      <vt:lpstr>Roboto</vt:lpstr>
      <vt:lpstr>Segoe UI</vt:lpstr>
      <vt:lpstr>Segoe UI Semibold</vt:lpstr>
      <vt:lpstr>sohne</vt:lpstr>
      <vt:lpstr>var(--ytd-video-primary-info-renderer-title-font-family,inherit)</vt:lpstr>
      <vt:lpstr>Wingdings</vt:lpstr>
      <vt:lpstr>YouTube Noto</vt:lpstr>
      <vt:lpstr>White Template</vt:lpstr>
      <vt:lpstr>Analyse Azure Cost in PowerBI for Microsoft Sponsorship subscriptions</vt:lpstr>
      <vt:lpstr>Agenda</vt:lpstr>
      <vt:lpstr>Cost Management</vt:lpstr>
      <vt:lpstr>Azure Subscriptions available to CSA</vt:lpstr>
      <vt:lpstr>Options</vt:lpstr>
      <vt:lpstr>PAYG Customers   Azure Portal - Cost Analysis </vt:lpstr>
      <vt:lpstr>PowerPoint Presentation</vt:lpstr>
      <vt:lpstr>Exported .csv</vt:lpstr>
      <vt:lpstr>PowerPoint Presentation</vt:lpstr>
      <vt:lpstr>Power BI Cost Management Connector </vt:lpstr>
      <vt:lpstr>Azure Sponsorship  https://microsoftazuresponsorships.com/ </vt:lpstr>
      <vt:lpstr>Download .csv</vt:lpstr>
      <vt:lpstr>Sponsorship report .csv</vt:lpstr>
      <vt:lpstr>Power BI</vt:lpstr>
      <vt:lpstr>PowerBI Landscape</vt:lpstr>
      <vt:lpstr>Demo</vt:lpstr>
      <vt:lpstr>Files on GitHub</vt:lpstr>
      <vt:lpstr>PowerPoint Presentation</vt:lpstr>
      <vt:lpstr>Thank you</vt:lpstr>
      <vt:lpstr>PowerPoint Presentation</vt:lpstr>
      <vt:lpstr>What’s missing</vt:lpstr>
      <vt:lpstr>Getting Latest file</vt:lpstr>
      <vt:lpstr>Date format</vt:lpstr>
      <vt:lpstr>“Sync” will add a shortcut in Explorer</vt:lpstr>
      <vt:lpstr>Text layout (without bullet points)</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Title square photo layout</vt:lpstr>
      <vt:lpstr>Square photo layout </vt:lpstr>
      <vt:lpstr>Side-by-side photo layout</vt:lpstr>
      <vt:lpstr>Three photos layout</vt:lpstr>
      <vt:lpstr>Four photos layout</vt:lpstr>
      <vt:lpstr>Top photo with Title</vt:lpstr>
      <vt:lpstr>Full bleed photo with Title</vt:lpstr>
      <vt:lpstr>Slide palette info</vt:lpstr>
      <vt:lpstr>Ensure slide content is accessible</vt:lpstr>
      <vt:lpstr>Brand and accent colors accessibility</vt:lpstr>
      <vt:lpstr>PowerPoint Design Ideas</vt:lpstr>
      <vt:lpstr>Microsoft monoline icons</vt:lpstr>
      <vt:lpstr>Demo</vt:lpstr>
      <vt:lpstr>Section title</vt:lpstr>
      <vt:lpstr>Software code slide</vt:lpstr>
      <vt:lpstr>Notes (hidden)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Peter Perov</dc:creator>
  <cp:keywords/>
  <dc:description/>
  <cp:lastModifiedBy>Peter Perov</cp:lastModifiedBy>
  <cp:revision>170</cp:revision>
  <dcterms:created xsi:type="dcterms:W3CDTF">2022-10-14T10:53:55Z</dcterms:created>
  <dcterms:modified xsi:type="dcterms:W3CDTF">2022-11-30T11:43:49Z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