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147479123" r:id="rId2"/>
    <p:sldId id="2147479124" r:id="rId3"/>
    <p:sldId id="2147479099" r:id="rId4"/>
    <p:sldId id="2147479140" r:id="rId5"/>
    <p:sldId id="2147479141" r:id="rId6"/>
    <p:sldId id="2147479135" r:id="rId7"/>
    <p:sldId id="2147479143" r:id="rId8"/>
    <p:sldId id="2147479090" r:id="rId9"/>
    <p:sldId id="2147479130" r:id="rId10"/>
    <p:sldId id="2147479132" r:id="rId11"/>
    <p:sldId id="2147479134" r:id="rId12"/>
    <p:sldId id="2147479131" r:id="rId13"/>
    <p:sldId id="2147479138" r:id="rId14"/>
    <p:sldId id="2147479137" r:id="rId15"/>
    <p:sldId id="214747912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A6F9703-1F51-4EDE-A78C-E0876EC5F39D}">
          <p14:sldIdLst>
            <p14:sldId id="2147479123"/>
          </p14:sldIdLst>
        </p14:section>
        <p14:section name="L100 Intro" id="{AC591DE7-260D-4B1D-93BF-FDDCEBF81F92}">
          <p14:sldIdLst>
            <p14:sldId id="2147479124"/>
          </p14:sldIdLst>
        </p14:section>
        <p14:section name="What is Fabric" id="{0224C4FE-C9D7-42BC-894A-F60193D1EC25}">
          <p14:sldIdLst>
            <p14:sldId id="2147479099"/>
            <p14:sldId id="2147479140"/>
            <p14:sldId id="2147479141"/>
          </p14:sldIdLst>
        </p14:section>
        <p14:section name="Demo" id="{59DD61F1-8555-4F37-B1C0-59EF22AF9615}">
          <p14:sldIdLst>
            <p14:sldId id="2147479135"/>
            <p14:sldId id="2147479143"/>
            <p14:sldId id="2147479090"/>
            <p14:sldId id="2147479130"/>
            <p14:sldId id="2147479132"/>
            <p14:sldId id="2147479134"/>
            <p14:sldId id="2147479131"/>
            <p14:sldId id="2147479138"/>
            <p14:sldId id="2147479137"/>
          </p14:sldIdLst>
        </p14:section>
        <p14:section name="Unused" id="{E16C01A7-121C-48D9-990C-54BFA3A0DE58}">
          <p14:sldIdLst>
            <p14:sldId id="214747912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974" autoAdjust="0"/>
  </p:normalViewPr>
  <p:slideViewPr>
    <p:cSldViewPr snapToGrid="0">
      <p:cViewPr varScale="1">
        <p:scale>
          <a:sx n="98" d="100"/>
          <a:sy n="98" d="100"/>
        </p:scale>
        <p:origin x="48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7FE83C-5E74-411A-9EB2-BEE6447E547C}" type="datetimeFigureOut">
              <a:rPr lang="en-IE" smtClean="0"/>
              <a:t>29/01/2024</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5082FC-F860-4D93-A38B-7C2A9A96C8F4}" type="slidenum">
              <a:rPr lang="en-IE" smtClean="0"/>
              <a:t>‹#›</a:t>
            </a:fld>
            <a:endParaRPr lang="en-IE"/>
          </a:p>
        </p:txBody>
      </p:sp>
    </p:spTree>
    <p:extLst>
      <p:ext uri="{BB962C8B-B14F-4D97-AF65-F5344CB8AC3E}">
        <p14:creationId xmlns:p14="http://schemas.microsoft.com/office/powerpoint/2010/main" val="3493745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1/29/2024 1:29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440481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1/29/2024 1:29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084901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7B5082FC-F860-4D93-A38B-7C2A9A96C8F4}" type="slidenum">
              <a:rPr lang="en-IE" smtClean="0"/>
              <a:t>11</a:t>
            </a:fld>
            <a:endParaRPr lang="en-IE"/>
          </a:p>
        </p:txBody>
      </p:sp>
    </p:spTree>
    <p:extLst>
      <p:ext uri="{BB962C8B-B14F-4D97-AF65-F5344CB8AC3E}">
        <p14:creationId xmlns:p14="http://schemas.microsoft.com/office/powerpoint/2010/main" val="1352345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7B5082FC-F860-4D93-A38B-7C2A9A96C8F4}" type="slidenum">
              <a:rPr lang="en-IE" smtClean="0"/>
              <a:t>12</a:t>
            </a:fld>
            <a:endParaRPr lang="en-IE"/>
          </a:p>
        </p:txBody>
      </p:sp>
    </p:spTree>
    <p:extLst>
      <p:ext uri="{BB962C8B-B14F-4D97-AF65-F5344CB8AC3E}">
        <p14:creationId xmlns:p14="http://schemas.microsoft.com/office/powerpoint/2010/main" val="606041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1/29/2024 1:29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729035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r>
              <a:rPr lang="en-IE" dirty="0"/>
              <a:t>https://learn.microsoft.com/en-us/fabric/enterprise/licenses</a:t>
            </a:r>
          </a:p>
        </p:txBody>
      </p:sp>
      <p:sp>
        <p:nvSpPr>
          <p:cNvPr id="4" name="Slide Number Placeholder 3"/>
          <p:cNvSpPr>
            <a:spLocks noGrp="1"/>
          </p:cNvSpPr>
          <p:nvPr>
            <p:ph type="sldNum" sz="quarter" idx="5"/>
          </p:nvPr>
        </p:nvSpPr>
        <p:spPr/>
        <p:txBody>
          <a:bodyPr/>
          <a:lstStyle/>
          <a:p>
            <a:fld id="{7B5082FC-F860-4D93-A38B-7C2A9A96C8F4}" type="slidenum">
              <a:rPr lang="en-IE" smtClean="0"/>
              <a:t>14</a:t>
            </a:fld>
            <a:endParaRPr lang="en-IE"/>
          </a:p>
        </p:txBody>
      </p:sp>
    </p:spTree>
    <p:extLst>
      <p:ext uri="{BB962C8B-B14F-4D97-AF65-F5344CB8AC3E}">
        <p14:creationId xmlns:p14="http://schemas.microsoft.com/office/powerpoint/2010/main" val="3328150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0"/>
              </a:spcBef>
              <a:spcAft>
                <a:spcPts val="0"/>
              </a:spcAft>
            </a:pPr>
            <a:r>
              <a:rPr lang="en-IE" sz="1800" b="1" dirty="0">
                <a:solidFill>
                  <a:srgbClr val="1E4E79"/>
                </a:solidFill>
                <a:effectLst/>
                <a:latin typeface="Calibri" panose="020F0502020204030204" pitchFamily="34" charset="0"/>
              </a:rPr>
              <a:t>What is Fabric</a:t>
            </a:r>
          </a:p>
          <a:p>
            <a:pPr marL="0" marR="0">
              <a:spcBef>
                <a:spcPts val="0"/>
              </a:spcBef>
              <a:spcAft>
                <a:spcPts val="0"/>
              </a:spcAft>
            </a:pPr>
            <a:r>
              <a:rPr lang="en-IE" sz="1800" dirty="0">
                <a:effectLst/>
                <a:latin typeface="Calibri" panose="020F0502020204030204" pitchFamily="34" charset="0"/>
              </a:rPr>
              <a:t> </a:t>
            </a:r>
          </a:p>
          <a:p>
            <a:pPr marL="0" marR="0">
              <a:spcBef>
                <a:spcPts val="0"/>
              </a:spcBef>
              <a:spcAft>
                <a:spcPts val="0"/>
              </a:spcAft>
            </a:pPr>
            <a:r>
              <a:rPr lang="en-IE" sz="1800" dirty="0">
                <a:effectLst/>
                <a:latin typeface="Calibri" panose="020F0502020204030204" pitchFamily="34" charset="0"/>
              </a:rPr>
              <a:t>End to End Analytics Platform</a:t>
            </a:r>
          </a:p>
          <a:p>
            <a:pPr marL="0" marR="0">
              <a:spcBef>
                <a:spcPts val="0"/>
              </a:spcBef>
              <a:spcAft>
                <a:spcPts val="0"/>
              </a:spcAft>
            </a:pPr>
            <a:r>
              <a:rPr lang="en-IE" sz="1800" dirty="0">
                <a:effectLst/>
                <a:latin typeface="Calibri" panose="020F0502020204030204" pitchFamily="34" charset="0"/>
              </a:rPr>
              <a:t> </a:t>
            </a:r>
          </a:p>
          <a:p>
            <a:pPr marL="0" marR="0">
              <a:spcBef>
                <a:spcPts val="0"/>
              </a:spcBef>
              <a:spcAft>
                <a:spcPts val="0"/>
              </a:spcAft>
            </a:pPr>
            <a:r>
              <a:rPr lang="en-IE" sz="1800" b="1" dirty="0">
                <a:solidFill>
                  <a:srgbClr val="1E4E79"/>
                </a:solidFill>
                <a:effectLst/>
                <a:latin typeface="Calibri" panose="020F0502020204030204" pitchFamily="34" charset="0"/>
              </a:rPr>
              <a:t>Key Points </a:t>
            </a:r>
          </a:p>
          <a:p>
            <a:pPr marL="0" marR="0">
              <a:spcBef>
                <a:spcPts val="0"/>
              </a:spcBef>
              <a:spcAft>
                <a:spcPts val="0"/>
              </a:spcAft>
            </a:pPr>
            <a:r>
              <a:rPr lang="en-IE" sz="1800" dirty="0">
                <a:effectLst/>
                <a:latin typeface="Calibri" panose="020F0502020204030204" pitchFamily="34" charset="0"/>
              </a:rPr>
              <a:t>One Lake </a:t>
            </a:r>
          </a:p>
          <a:p>
            <a:pPr marL="0" marR="0">
              <a:spcBef>
                <a:spcPts val="0"/>
              </a:spcBef>
              <a:spcAft>
                <a:spcPts val="0"/>
              </a:spcAft>
            </a:pPr>
            <a:r>
              <a:rPr lang="en-IE" sz="1800" dirty="0">
                <a:effectLst/>
                <a:latin typeface="Calibri" panose="020F0502020204030204" pitchFamily="34" charset="0"/>
              </a:rPr>
              <a:t>Single source of truth </a:t>
            </a:r>
          </a:p>
          <a:p>
            <a:pPr marL="0" marR="0">
              <a:spcBef>
                <a:spcPts val="0"/>
              </a:spcBef>
              <a:spcAft>
                <a:spcPts val="0"/>
              </a:spcAft>
            </a:pPr>
            <a:r>
              <a:rPr lang="en-IE" sz="1800" dirty="0">
                <a:effectLst/>
                <a:latin typeface="Calibri" panose="020F0502020204030204" pitchFamily="34" charset="0"/>
              </a:rPr>
              <a:t> </a:t>
            </a:r>
          </a:p>
          <a:p>
            <a:pPr marL="0" marR="0">
              <a:spcBef>
                <a:spcPts val="0"/>
              </a:spcBef>
              <a:spcAft>
                <a:spcPts val="0"/>
              </a:spcAft>
            </a:pPr>
            <a:r>
              <a:rPr lang="en-IE" sz="1800" dirty="0">
                <a:effectLst/>
                <a:latin typeface="Calibri" panose="020F0502020204030204" pitchFamily="34" charset="0"/>
              </a:rPr>
              <a:t>PowerBI Copilot </a:t>
            </a:r>
          </a:p>
          <a:p>
            <a:pPr marL="0" marR="0">
              <a:spcBef>
                <a:spcPts val="0"/>
              </a:spcBef>
              <a:spcAft>
                <a:spcPts val="0"/>
              </a:spcAft>
            </a:pPr>
            <a:r>
              <a:rPr lang="en-IE" sz="1800" dirty="0">
                <a:effectLst/>
                <a:latin typeface="Calibri" panose="020F0502020204030204" pitchFamily="34" charset="0"/>
              </a:rPr>
              <a:t> </a:t>
            </a:r>
          </a:p>
          <a:p>
            <a:pPr marL="0" marR="0">
              <a:spcBef>
                <a:spcPts val="0"/>
              </a:spcBef>
              <a:spcAft>
                <a:spcPts val="0"/>
              </a:spcAft>
            </a:pPr>
            <a:r>
              <a:rPr lang="en-IE" sz="1800" dirty="0">
                <a:effectLst/>
                <a:latin typeface="Calibri" panose="020F0502020204030204" pitchFamily="34" charset="0"/>
              </a:rPr>
              <a:t>Pricing</a:t>
            </a:r>
          </a:p>
          <a:p>
            <a:pPr marL="0" marR="0">
              <a:spcBef>
                <a:spcPts val="0"/>
              </a:spcBef>
              <a:spcAft>
                <a:spcPts val="0"/>
              </a:spcAft>
            </a:pPr>
            <a:r>
              <a:rPr lang="en-IE" sz="1800" dirty="0">
                <a:effectLst/>
                <a:latin typeface="Calibri" panose="020F0502020204030204" pitchFamily="34" charset="0"/>
              </a:rPr>
              <a:t> </a:t>
            </a:r>
          </a:p>
          <a:p>
            <a:pPr marL="0" marR="0">
              <a:spcBef>
                <a:spcPts val="0"/>
              </a:spcBef>
              <a:spcAft>
                <a:spcPts val="0"/>
              </a:spcAft>
            </a:pPr>
            <a:r>
              <a:rPr lang="en-IE" sz="1800" dirty="0">
                <a:effectLst/>
                <a:latin typeface="Calibri" panose="020F0502020204030204" pitchFamily="34" charset="0"/>
              </a:rPr>
              <a:t>How to set up environment </a:t>
            </a:r>
          </a:p>
          <a:p>
            <a:endParaRPr lang="en-IE" dirty="0"/>
          </a:p>
        </p:txBody>
      </p:sp>
      <p:sp>
        <p:nvSpPr>
          <p:cNvPr id="4" name="Slide Number Placeholder 3"/>
          <p:cNvSpPr>
            <a:spLocks noGrp="1"/>
          </p:cNvSpPr>
          <p:nvPr>
            <p:ph type="sldNum" sz="quarter" idx="5"/>
          </p:nvPr>
        </p:nvSpPr>
        <p:spPr/>
        <p:txBody>
          <a:bodyPr/>
          <a:lstStyle/>
          <a:p>
            <a:fld id="{7B5082FC-F860-4D93-A38B-7C2A9A96C8F4}" type="slidenum">
              <a:rPr lang="en-IE" smtClean="0"/>
              <a:t>2</a:t>
            </a:fld>
            <a:endParaRPr lang="en-IE"/>
          </a:p>
        </p:txBody>
      </p:sp>
    </p:spTree>
    <p:extLst>
      <p:ext uri="{BB962C8B-B14F-4D97-AF65-F5344CB8AC3E}">
        <p14:creationId xmlns:p14="http://schemas.microsoft.com/office/powerpoint/2010/main" val="727842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Today, with Microsoft Fabric, we go from a collection of products to a Unified Analytics fabric that brings end-to-end analytics from the data lake to the business user</a:t>
            </a:r>
          </a:p>
          <a:p>
            <a:endParaRPr lang="en-US" dirty="0"/>
          </a:p>
          <a:p>
            <a:pPr algn="l"/>
            <a:r>
              <a:rPr lang="en-GB" b="0" i="0" dirty="0">
                <a:solidFill>
                  <a:srgbClr val="161616"/>
                </a:solidFill>
                <a:effectLst/>
                <a:latin typeface="Segoe UI" panose="020B0502040204020203" pitchFamily="34" charset="0"/>
              </a:rPr>
              <a:t>Microsoft Fabric is an all-in-one analytics solution for enterprises that covers everything from data movement to data science, Real-Time Analytics, and business intelligence. It offers a comprehensive suite of services, including data lake, data engineering, and data integration, all in one place.</a:t>
            </a:r>
          </a:p>
          <a:p>
            <a:pPr algn="l"/>
            <a:endParaRPr lang="en-GB" b="0" i="0" dirty="0">
              <a:solidFill>
                <a:srgbClr val="161616"/>
              </a:solidFill>
              <a:effectLst/>
              <a:latin typeface="Segoe UI" panose="020B0502040204020203" pitchFamily="34" charset="0"/>
            </a:endParaRPr>
          </a:p>
          <a:p>
            <a:pPr algn="l"/>
            <a:r>
              <a:rPr lang="en-GB" b="0" i="0" dirty="0">
                <a:solidFill>
                  <a:srgbClr val="161616"/>
                </a:solidFill>
                <a:effectLst/>
                <a:latin typeface="Segoe UI" panose="020B0502040204020203" pitchFamily="34" charset="0"/>
              </a:rPr>
              <a:t>With Fabric, you don't need to piece together different services from multiple vendors. Instead, you can enjoy a highly integrated, end-to-end, and easy-to-use product that is designed to simplify your analytics needs.</a:t>
            </a:r>
          </a:p>
          <a:p>
            <a:pPr algn="l"/>
            <a:endParaRPr lang="en-GB" b="0" i="0" dirty="0">
              <a:solidFill>
                <a:srgbClr val="161616"/>
              </a:solidFill>
              <a:effectLst/>
              <a:latin typeface="Segoe UI" panose="020B0502040204020203" pitchFamily="34" charset="0"/>
            </a:endParaRPr>
          </a:p>
          <a:p>
            <a:pPr algn="l"/>
            <a:r>
              <a:rPr lang="en-GB" b="0" i="0" dirty="0">
                <a:solidFill>
                  <a:srgbClr val="161616"/>
                </a:solidFill>
                <a:effectLst/>
                <a:latin typeface="Segoe UI" panose="020B0502040204020203" pitchFamily="34" charset="0"/>
              </a:rPr>
              <a:t>The platform is built on a foundation of Software as a Service (SaaS) model, which takes simplicity and integration to a whole new level.</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1/29/2024 1:29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129729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a:p>
            <a:pPr algn="l"/>
            <a:r>
              <a:rPr lang="en-US" dirty="0"/>
              <a:t>Bronze – we just bring the data in raw format close to our processing compute.</a:t>
            </a:r>
          </a:p>
          <a:p>
            <a:pPr algn="l"/>
            <a:endParaRPr lang="en-US" dirty="0"/>
          </a:p>
          <a:p>
            <a:pPr algn="l"/>
            <a:r>
              <a:rPr lang="en-US" dirty="0"/>
              <a:t>Silver section – where will do the cleanup, </a:t>
            </a:r>
            <a:r>
              <a:rPr lang="en-US" dirty="0" err="1"/>
              <a:t>standartising</a:t>
            </a:r>
            <a:r>
              <a:rPr lang="en-US" dirty="0"/>
              <a:t> data formats, add columns, drop columns etc.</a:t>
            </a:r>
          </a:p>
          <a:p>
            <a:pPr algn="l"/>
            <a:endParaRPr lang="en-US" dirty="0"/>
          </a:p>
          <a:p>
            <a:pPr algn="l"/>
            <a:r>
              <a:rPr lang="en-US" dirty="0"/>
              <a:t>Gold Section is a curated section where data serves some purpose.</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1/29/2024 1:29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070730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b="0" i="0" dirty="0">
              <a:solidFill>
                <a:srgbClr val="161616"/>
              </a:solidFill>
              <a:effectLst/>
              <a:latin typeface="Segoe UI" panose="020B0502040204020203" pitchFamily="34" charset="0"/>
            </a:endParaRPr>
          </a:p>
          <a:p>
            <a:r>
              <a:rPr lang="en-IE" b="1" i="0" dirty="0">
                <a:solidFill>
                  <a:srgbClr val="161616"/>
                </a:solidFill>
                <a:effectLst/>
                <a:latin typeface="Segoe UI" panose="020B0502040204020203" pitchFamily="34" charset="0"/>
              </a:rPr>
              <a:t>Delta tables </a:t>
            </a:r>
            <a:r>
              <a:rPr lang="en-IE" b="0" i="0" dirty="0">
                <a:solidFill>
                  <a:srgbClr val="161616"/>
                </a:solidFill>
                <a:effectLst/>
                <a:latin typeface="Segoe UI" panose="020B0502040204020203" pitchFamily="34" charset="0"/>
              </a:rPr>
              <a:t>are schema abstractions over data files that are stored in Delta format. For each table, the </a:t>
            </a:r>
            <a:r>
              <a:rPr lang="en-IE" b="0" i="0" dirty="0" err="1">
                <a:solidFill>
                  <a:srgbClr val="161616"/>
                </a:solidFill>
                <a:effectLst/>
                <a:latin typeface="Segoe UI" panose="020B0502040204020203" pitchFamily="34" charset="0"/>
              </a:rPr>
              <a:t>lakehouse</a:t>
            </a:r>
            <a:r>
              <a:rPr lang="en-IE" b="0" i="0" dirty="0">
                <a:solidFill>
                  <a:srgbClr val="161616"/>
                </a:solidFill>
                <a:effectLst/>
                <a:latin typeface="Segoe UI" panose="020B0502040204020203" pitchFamily="34" charset="0"/>
              </a:rPr>
              <a:t> stores a folder containing </a:t>
            </a:r>
            <a:r>
              <a:rPr lang="en-IE" b="0" i="1" dirty="0">
                <a:solidFill>
                  <a:srgbClr val="161616"/>
                </a:solidFill>
                <a:effectLst/>
                <a:latin typeface="Segoe UI" panose="020B0502040204020203" pitchFamily="34" charset="0"/>
              </a:rPr>
              <a:t>Parquet</a:t>
            </a:r>
            <a:r>
              <a:rPr lang="en-IE" b="0" i="0" dirty="0">
                <a:solidFill>
                  <a:srgbClr val="161616"/>
                </a:solidFill>
                <a:effectLst/>
                <a:latin typeface="Segoe UI" panose="020B0502040204020203" pitchFamily="34" charset="0"/>
              </a:rPr>
              <a:t> data files and a </a:t>
            </a:r>
            <a:r>
              <a:rPr lang="en-IE" b="1" i="0" dirty="0">
                <a:solidFill>
                  <a:srgbClr val="161616"/>
                </a:solidFill>
                <a:effectLst/>
                <a:latin typeface="Segoe UI" panose="020B0502040204020203" pitchFamily="34" charset="0"/>
              </a:rPr>
              <a:t>_</a:t>
            </a:r>
            <a:r>
              <a:rPr lang="en-IE" b="1" i="0" dirty="0" err="1">
                <a:solidFill>
                  <a:srgbClr val="161616"/>
                </a:solidFill>
                <a:effectLst/>
                <a:latin typeface="Segoe UI" panose="020B0502040204020203" pitchFamily="34" charset="0"/>
              </a:rPr>
              <a:t>delta_Log</a:t>
            </a:r>
            <a:r>
              <a:rPr lang="en-IE" b="0" i="0" dirty="0">
                <a:solidFill>
                  <a:srgbClr val="161616"/>
                </a:solidFill>
                <a:effectLst/>
                <a:latin typeface="Segoe UI" panose="020B0502040204020203" pitchFamily="34" charset="0"/>
              </a:rPr>
              <a:t> folder in which transaction details are logged in JSON format.</a:t>
            </a:r>
            <a:r>
              <a:rPr lang="ru-RU" b="0" i="0" dirty="0">
                <a:solidFill>
                  <a:srgbClr val="161616"/>
                </a:solidFill>
                <a:effectLst/>
                <a:latin typeface="Segoe UI" panose="020B0502040204020203" pitchFamily="34" charset="0"/>
              </a:rPr>
              <a:t> </a:t>
            </a:r>
            <a:r>
              <a:rPr lang="en-IE" b="0" i="0" dirty="0">
                <a:solidFill>
                  <a:srgbClr val="161616"/>
                </a:solidFill>
                <a:effectLst/>
                <a:latin typeface="Segoe UI" panose="020B0502040204020203" pitchFamily="34" charset="0"/>
              </a:rPr>
              <a:t>On the screen Delta Tables are marked with black triangle</a:t>
            </a:r>
          </a:p>
          <a:p>
            <a:endParaRPr lang="en-IE" b="0" i="0" dirty="0">
              <a:solidFill>
                <a:srgbClr val="161616"/>
              </a:solidFill>
              <a:effectLst/>
              <a:latin typeface="Segoe UI" panose="020B0502040204020203" pitchFamily="34" charset="0"/>
            </a:endParaRPr>
          </a:p>
          <a:p>
            <a:pPr algn="l"/>
            <a:r>
              <a:rPr lang="en-GB" b="0" i="0" dirty="0">
                <a:solidFill>
                  <a:srgbClr val="161616"/>
                </a:solidFill>
                <a:effectLst/>
                <a:latin typeface="Segoe UI" panose="020B0502040204020203" pitchFamily="34" charset="0"/>
              </a:rPr>
              <a:t>The benefits of using Delta tables include:</a:t>
            </a:r>
          </a:p>
          <a:p>
            <a:pPr algn="l">
              <a:buFont typeface="Arial" panose="020B0604020202020204" pitchFamily="34" charset="0"/>
              <a:buChar char="•"/>
            </a:pPr>
            <a:r>
              <a:rPr lang="en-GB" b="1" i="0" dirty="0">
                <a:solidFill>
                  <a:srgbClr val="161616"/>
                </a:solidFill>
                <a:effectLst/>
                <a:latin typeface="Segoe UI" panose="020B0502040204020203" pitchFamily="34" charset="0"/>
              </a:rPr>
              <a:t>Relational tables that support querying and data modification</a:t>
            </a:r>
            <a:r>
              <a:rPr lang="en-GB" b="0" i="0" dirty="0">
                <a:solidFill>
                  <a:srgbClr val="161616"/>
                </a:solidFill>
                <a:effectLst/>
                <a:latin typeface="Segoe UI" panose="020B0502040204020203" pitchFamily="34" charset="0"/>
              </a:rPr>
              <a:t>. With Apache Spark, you can store data in Delta tables that support </a:t>
            </a:r>
            <a:r>
              <a:rPr lang="en-GB" b="0" i="1" dirty="0">
                <a:solidFill>
                  <a:srgbClr val="161616"/>
                </a:solidFill>
                <a:effectLst/>
                <a:latin typeface="Segoe UI" panose="020B0502040204020203" pitchFamily="34" charset="0"/>
              </a:rPr>
              <a:t>CRUD</a:t>
            </a:r>
            <a:r>
              <a:rPr lang="en-GB" b="0" i="0" dirty="0">
                <a:solidFill>
                  <a:srgbClr val="161616"/>
                </a:solidFill>
                <a:effectLst/>
                <a:latin typeface="Segoe UI" panose="020B0502040204020203" pitchFamily="34" charset="0"/>
              </a:rPr>
              <a:t> (create, read, update, and delete) operations. In other words, you can </a:t>
            </a:r>
            <a:r>
              <a:rPr lang="en-GB" b="0" i="1" dirty="0">
                <a:solidFill>
                  <a:srgbClr val="161616"/>
                </a:solidFill>
                <a:effectLst/>
                <a:latin typeface="Segoe UI" panose="020B0502040204020203" pitchFamily="34" charset="0"/>
              </a:rPr>
              <a:t>select</a:t>
            </a:r>
            <a:r>
              <a:rPr lang="en-GB" b="0" i="0" dirty="0">
                <a:solidFill>
                  <a:srgbClr val="161616"/>
                </a:solidFill>
                <a:effectLst/>
                <a:latin typeface="Segoe UI" panose="020B0502040204020203" pitchFamily="34" charset="0"/>
              </a:rPr>
              <a:t>, </a:t>
            </a:r>
            <a:r>
              <a:rPr lang="en-GB" b="0" i="1" dirty="0">
                <a:solidFill>
                  <a:srgbClr val="161616"/>
                </a:solidFill>
                <a:effectLst/>
                <a:latin typeface="Segoe UI" panose="020B0502040204020203" pitchFamily="34" charset="0"/>
              </a:rPr>
              <a:t>insert</a:t>
            </a:r>
            <a:r>
              <a:rPr lang="en-GB" b="0" i="0" dirty="0">
                <a:solidFill>
                  <a:srgbClr val="161616"/>
                </a:solidFill>
                <a:effectLst/>
                <a:latin typeface="Segoe UI" panose="020B0502040204020203" pitchFamily="34" charset="0"/>
              </a:rPr>
              <a:t>, </a:t>
            </a:r>
            <a:r>
              <a:rPr lang="en-GB" b="0" i="1" dirty="0">
                <a:solidFill>
                  <a:srgbClr val="161616"/>
                </a:solidFill>
                <a:effectLst/>
                <a:latin typeface="Segoe UI" panose="020B0502040204020203" pitchFamily="34" charset="0"/>
              </a:rPr>
              <a:t>update</a:t>
            </a:r>
            <a:r>
              <a:rPr lang="en-GB" b="0" i="0" dirty="0">
                <a:solidFill>
                  <a:srgbClr val="161616"/>
                </a:solidFill>
                <a:effectLst/>
                <a:latin typeface="Segoe UI" panose="020B0502040204020203" pitchFamily="34" charset="0"/>
              </a:rPr>
              <a:t>, and </a:t>
            </a:r>
            <a:r>
              <a:rPr lang="en-GB" b="0" i="1" dirty="0">
                <a:solidFill>
                  <a:srgbClr val="161616"/>
                </a:solidFill>
                <a:effectLst/>
                <a:latin typeface="Segoe UI" panose="020B0502040204020203" pitchFamily="34" charset="0"/>
              </a:rPr>
              <a:t>delete</a:t>
            </a:r>
            <a:r>
              <a:rPr lang="en-GB" b="0" i="0" dirty="0">
                <a:solidFill>
                  <a:srgbClr val="161616"/>
                </a:solidFill>
                <a:effectLst/>
                <a:latin typeface="Segoe UI" panose="020B0502040204020203" pitchFamily="34" charset="0"/>
              </a:rPr>
              <a:t> rows of data in the same way you would in a relational database system.</a:t>
            </a:r>
          </a:p>
          <a:p>
            <a:pPr algn="l">
              <a:buFont typeface="Arial" panose="020B0604020202020204" pitchFamily="34" charset="0"/>
              <a:buChar char="•"/>
            </a:pPr>
            <a:r>
              <a:rPr lang="en-GB" b="1" i="0" dirty="0">
                <a:solidFill>
                  <a:srgbClr val="161616"/>
                </a:solidFill>
                <a:effectLst/>
                <a:latin typeface="Segoe UI" panose="020B0502040204020203" pitchFamily="34" charset="0"/>
              </a:rPr>
              <a:t>Support for </a:t>
            </a:r>
            <a:r>
              <a:rPr lang="en-GB" b="1" i="1" dirty="0">
                <a:solidFill>
                  <a:srgbClr val="161616"/>
                </a:solidFill>
                <a:effectLst/>
                <a:latin typeface="Segoe UI" panose="020B0502040204020203" pitchFamily="34" charset="0"/>
              </a:rPr>
              <a:t>ACID</a:t>
            </a:r>
            <a:r>
              <a:rPr lang="en-GB" b="1" i="0" dirty="0">
                <a:solidFill>
                  <a:srgbClr val="161616"/>
                </a:solidFill>
                <a:effectLst/>
                <a:latin typeface="Segoe UI" panose="020B0502040204020203" pitchFamily="34" charset="0"/>
              </a:rPr>
              <a:t> transactions</a:t>
            </a:r>
            <a:r>
              <a:rPr lang="en-GB" b="0" i="0" dirty="0">
                <a:solidFill>
                  <a:srgbClr val="161616"/>
                </a:solidFill>
                <a:effectLst/>
                <a:latin typeface="Segoe UI" panose="020B0502040204020203" pitchFamily="34" charset="0"/>
              </a:rPr>
              <a:t>. Relational databases are designed to support transactional data modifications that provide </a:t>
            </a:r>
            <a:r>
              <a:rPr lang="en-GB" b="0" i="1" dirty="0">
                <a:solidFill>
                  <a:srgbClr val="161616"/>
                </a:solidFill>
                <a:effectLst/>
                <a:latin typeface="Segoe UI" panose="020B0502040204020203" pitchFamily="34" charset="0"/>
              </a:rPr>
              <a:t>atomicity</a:t>
            </a:r>
            <a:r>
              <a:rPr lang="en-GB" b="0" i="0" dirty="0">
                <a:solidFill>
                  <a:srgbClr val="161616"/>
                </a:solidFill>
                <a:effectLst/>
                <a:latin typeface="Segoe UI" panose="020B0502040204020203" pitchFamily="34" charset="0"/>
              </a:rPr>
              <a:t> (transactions complete as a single unit of work), </a:t>
            </a:r>
            <a:r>
              <a:rPr lang="en-GB" b="0" i="1" dirty="0">
                <a:solidFill>
                  <a:srgbClr val="161616"/>
                </a:solidFill>
                <a:effectLst/>
                <a:latin typeface="Segoe UI" panose="020B0502040204020203" pitchFamily="34" charset="0"/>
              </a:rPr>
              <a:t>consistency</a:t>
            </a:r>
            <a:r>
              <a:rPr lang="en-GB" b="0" i="0" dirty="0">
                <a:solidFill>
                  <a:srgbClr val="161616"/>
                </a:solidFill>
                <a:effectLst/>
                <a:latin typeface="Segoe UI" panose="020B0502040204020203" pitchFamily="34" charset="0"/>
              </a:rPr>
              <a:t> (transactions leave the database in a consistent state), </a:t>
            </a:r>
            <a:r>
              <a:rPr lang="en-GB" b="0" i="1" dirty="0">
                <a:solidFill>
                  <a:srgbClr val="161616"/>
                </a:solidFill>
                <a:effectLst/>
                <a:latin typeface="Segoe UI" panose="020B0502040204020203" pitchFamily="34" charset="0"/>
              </a:rPr>
              <a:t>isolation</a:t>
            </a:r>
            <a:r>
              <a:rPr lang="en-GB" b="0" i="0" dirty="0">
                <a:solidFill>
                  <a:srgbClr val="161616"/>
                </a:solidFill>
                <a:effectLst/>
                <a:latin typeface="Segoe UI" panose="020B0502040204020203" pitchFamily="34" charset="0"/>
              </a:rPr>
              <a:t> (in-process transactions can't interfere with one another), and </a:t>
            </a:r>
            <a:r>
              <a:rPr lang="en-GB" b="0" i="1" dirty="0">
                <a:solidFill>
                  <a:srgbClr val="161616"/>
                </a:solidFill>
                <a:effectLst/>
                <a:latin typeface="Segoe UI" panose="020B0502040204020203" pitchFamily="34" charset="0"/>
              </a:rPr>
              <a:t>durability</a:t>
            </a:r>
            <a:r>
              <a:rPr lang="en-GB" b="0" i="0" dirty="0">
                <a:solidFill>
                  <a:srgbClr val="161616"/>
                </a:solidFill>
                <a:effectLst/>
                <a:latin typeface="Segoe UI" panose="020B0502040204020203" pitchFamily="34" charset="0"/>
              </a:rPr>
              <a:t> (when a transaction completes, the changes it made are persisted). Delta Lake brings this same transactional support to Spark by implementing a transaction log and enforcing serializable isolation for concurrent operations.</a:t>
            </a:r>
          </a:p>
          <a:p>
            <a:pPr algn="l">
              <a:buFont typeface="Arial" panose="020B0604020202020204" pitchFamily="34" charset="0"/>
              <a:buChar char="•"/>
            </a:pPr>
            <a:r>
              <a:rPr lang="en-GB" b="1" i="0" dirty="0">
                <a:solidFill>
                  <a:srgbClr val="161616"/>
                </a:solidFill>
                <a:effectLst/>
                <a:latin typeface="Segoe UI" panose="020B0502040204020203" pitchFamily="34" charset="0"/>
              </a:rPr>
              <a:t>Data versioning and </a:t>
            </a:r>
            <a:r>
              <a:rPr lang="en-GB" b="1" i="1" dirty="0">
                <a:solidFill>
                  <a:srgbClr val="161616"/>
                </a:solidFill>
                <a:effectLst/>
                <a:latin typeface="Segoe UI" panose="020B0502040204020203" pitchFamily="34" charset="0"/>
              </a:rPr>
              <a:t>time travel</a:t>
            </a:r>
            <a:r>
              <a:rPr lang="en-GB" b="0" i="0" dirty="0">
                <a:solidFill>
                  <a:srgbClr val="161616"/>
                </a:solidFill>
                <a:effectLst/>
                <a:latin typeface="Segoe UI" panose="020B0502040204020203" pitchFamily="34" charset="0"/>
              </a:rPr>
              <a:t>. Because all transactions are logged in the transaction log, you can track multiple versions of each table row and even use the </a:t>
            </a:r>
            <a:r>
              <a:rPr lang="en-GB" b="0" i="1" dirty="0">
                <a:solidFill>
                  <a:srgbClr val="161616"/>
                </a:solidFill>
                <a:effectLst/>
                <a:latin typeface="Segoe UI" panose="020B0502040204020203" pitchFamily="34" charset="0"/>
              </a:rPr>
              <a:t>time travel</a:t>
            </a:r>
            <a:r>
              <a:rPr lang="en-GB" b="0" i="0" dirty="0">
                <a:solidFill>
                  <a:srgbClr val="161616"/>
                </a:solidFill>
                <a:effectLst/>
                <a:latin typeface="Segoe UI" panose="020B0502040204020203" pitchFamily="34" charset="0"/>
              </a:rPr>
              <a:t> feature to retrieve a previous version of a row in a query.</a:t>
            </a:r>
          </a:p>
          <a:p>
            <a:pPr algn="l">
              <a:buFont typeface="Arial" panose="020B0604020202020204" pitchFamily="34" charset="0"/>
              <a:buChar char="•"/>
            </a:pPr>
            <a:r>
              <a:rPr lang="en-GB" b="1" i="0" dirty="0">
                <a:solidFill>
                  <a:srgbClr val="161616"/>
                </a:solidFill>
                <a:effectLst/>
                <a:latin typeface="Segoe UI" panose="020B0502040204020203" pitchFamily="34" charset="0"/>
              </a:rPr>
              <a:t>Support for batch and streaming data</a:t>
            </a:r>
            <a:r>
              <a:rPr lang="en-GB" b="0" i="0" dirty="0">
                <a:solidFill>
                  <a:srgbClr val="161616"/>
                </a:solidFill>
                <a:effectLst/>
                <a:latin typeface="Segoe UI" panose="020B0502040204020203" pitchFamily="34" charset="0"/>
              </a:rPr>
              <a:t>. While most relational databases include tables that store static data, Spark includes native support for streaming data through the Spark Structured Streaming API. Delta Lake tables can be used as both </a:t>
            </a:r>
            <a:r>
              <a:rPr lang="en-GB" b="0" i="1" dirty="0">
                <a:solidFill>
                  <a:srgbClr val="161616"/>
                </a:solidFill>
                <a:effectLst/>
                <a:latin typeface="Segoe UI" panose="020B0502040204020203" pitchFamily="34" charset="0"/>
              </a:rPr>
              <a:t>sinks</a:t>
            </a:r>
            <a:r>
              <a:rPr lang="en-GB" b="0" i="0" dirty="0">
                <a:solidFill>
                  <a:srgbClr val="161616"/>
                </a:solidFill>
                <a:effectLst/>
                <a:latin typeface="Segoe UI" panose="020B0502040204020203" pitchFamily="34" charset="0"/>
              </a:rPr>
              <a:t> (destinations) and </a:t>
            </a:r>
            <a:r>
              <a:rPr lang="en-GB" b="0" i="1" dirty="0">
                <a:solidFill>
                  <a:srgbClr val="161616"/>
                </a:solidFill>
                <a:effectLst/>
                <a:latin typeface="Segoe UI" panose="020B0502040204020203" pitchFamily="34" charset="0"/>
              </a:rPr>
              <a:t>sources</a:t>
            </a:r>
            <a:r>
              <a:rPr lang="en-GB" b="0" i="0" dirty="0">
                <a:solidFill>
                  <a:srgbClr val="161616"/>
                </a:solidFill>
                <a:effectLst/>
                <a:latin typeface="Segoe UI" panose="020B0502040204020203" pitchFamily="34" charset="0"/>
              </a:rPr>
              <a:t> for streaming data.</a:t>
            </a:r>
          </a:p>
          <a:p>
            <a:pPr algn="l">
              <a:buFont typeface="Arial" panose="020B0604020202020204" pitchFamily="34" charset="0"/>
              <a:buChar char="•"/>
            </a:pPr>
            <a:r>
              <a:rPr lang="en-GB" b="1" i="0" dirty="0">
                <a:solidFill>
                  <a:srgbClr val="161616"/>
                </a:solidFill>
                <a:effectLst/>
                <a:latin typeface="Segoe UI" panose="020B0502040204020203" pitchFamily="34" charset="0"/>
              </a:rPr>
              <a:t>Standard formats and interoperability</a:t>
            </a:r>
            <a:r>
              <a:rPr lang="en-GB" b="0" i="0" dirty="0">
                <a:solidFill>
                  <a:srgbClr val="161616"/>
                </a:solidFill>
                <a:effectLst/>
                <a:latin typeface="Segoe UI" panose="020B0502040204020203" pitchFamily="34" charset="0"/>
              </a:rPr>
              <a:t>. The underlying data for Delta tables is stored in Parquet format, which is commonly used in data lake ingestion pipelines. Additionally, you can use the SQL Endpoint for the Microsoft Fabric </a:t>
            </a:r>
            <a:r>
              <a:rPr lang="en-GB" b="0" i="0" dirty="0" err="1">
                <a:solidFill>
                  <a:srgbClr val="161616"/>
                </a:solidFill>
                <a:effectLst/>
                <a:latin typeface="Segoe UI" panose="020B0502040204020203" pitchFamily="34" charset="0"/>
              </a:rPr>
              <a:t>lakehouse</a:t>
            </a:r>
            <a:r>
              <a:rPr lang="en-GB" b="0" i="0" dirty="0">
                <a:solidFill>
                  <a:srgbClr val="161616"/>
                </a:solidFill>
                <a:effectLst/>
                <a:latin typeface="Segoe UI" panose="020B0502040204020203" pitchFamily="34" charset="0"/>
              </a:rPr>
              <a:t> to query Delta tables in SQL.</a:t>
            </a:r>
          </a:p>
          <a:p>
            <a:endParaRPr lang="ru-RU" b="0" i="0" dirty="0">
              <a:solidFill>
                <a:srgbClr val="161616"/>
              </a:solidFill>
              <a:effectLst/>
              <a:latin typeface="Segoe UI" panose="020B0502040204020203" pitchFamily="34" charset="0"/>
            </a:endParaRPr>
          </a:p>
          <a:p>
            <a:endParaRPr lang="en-I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5082FC-F860-4D93-A38B-7C2A9A96C8F4}"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85598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7B5082FC-F860-4D93-A38B-7C2A9A96C8F4}" type="slidenum">
              <a:rPr lang="en-IE" smtClean="0"/>
              <a:t>6</a:t>
            </a:fld>
            <a:endParaRPr lang="en-IE"/>
          </a:p>
        </p:txBody>
      </p:sp>
    </p:spTree>
    <p:extLst>
      <p:ext uri="{BB962C8B-B14F-4D97-AF65-F5344CB8AC3E}">
        <p14:creationId xmlns:p14="http://schemas.microsoft.com/office/powerpoint/2010/main" val="2878257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 </a:t>
            </a:r>
          </a:p>
          <a:p>
            <a:r>
              <a:rPr lang="en-IE" dirty="0"/>
              <a:t>For the purpose of report we</a:t>
            </a:r>
            <a:r>
              <a:rPr lang="ru-RU" dirty="0"/>
              <a:t> </a:t>
            </a:r>
            <a:r>
              <a:rPr lang="en-IE" dirty="0"/>
              <a:t>are removing the following:</a:t>
            </a:r>
          </a:p>
          <a:p>
            <a:pPr lvl="1"/>
            <a:r>
              <a:rPr lang="en-IE" dirty="0"/>
              <a:t>Duplicate data, </a:t>
            </a:r>
          </a:p>
          <a:p>
            <a:pPr lvl="1"/>
            <a:r>
              <a:rPr lang="en-IE" dirty="0"/>
              <a:t>yellow taxi cabs only (there are others types in the dataset as well) </a:t>
            </a:r>
          </a:p>
          <a:p>
            <a:pPr lvl="1"/>
            <a:r>
              <a:rPr lang="en-IE" dirty="0"/>
              <a:t>Only trips with actual passenger counts (could be data collection errors, misreporting, etc) </a:t>
            </a:r>
          </a:p>
          <a:p>
            <a:endParaRPr lang="en-IE" dirty="0"/>
          </a:p>
          <a:p>
            <a:endParaRPr lang="en-IE" dirty="0"/>
          </a:p>
          <a:p>
            <a:endParaRPr lang="en-IE" dirty="0"/>
          </a:p>
          <a:p>
            <a:r>
              <a:rPr lang="en-IE" dirty="0"/>
              <a:t>https://www.nyc.gov/site/tlc/about/tlc-trip-record-data.page</a:t>
            </a:r>
          </a:p>
          <a:p>
            <a:endParaRPr lang="en-IE"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B5082FC-F860-4D93-A38B-7C2A9A96C8F4}" type="slidenum">
              <a:rPr kumimoji="0" lang="en-I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5817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fontAlgn="base"/>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1/29/2024 1:29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260514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https://www.youtube.com/watch?v=wr__6tM5U6I</a:t>
            </a:r>
          </a:p>
        </p:txBody>
      </p:sp>
      <p:sp>
        <p:nvSpPr>
          <p:cNvPr id="4" name="Slide Number Placeholder 3"/>
          <p:cNvSpPr>
            <a:spLocks noGrp="1"/>
          </p:cNvSpPr>
          <p:nvPr>
            <p:ph type="sldNum" sz="quarter" idx="5"/>
          </p:nvPr>
        </p:nvSpPr>
        <p:spPr/>
        <p:txBody>
          <a:bodyPr/>
          <a:lstStyle/>
          <a:p>
            <a:fld id="{7B5082FC-F860-4D93-A38B-7C2A9A96C8F4}" type="slidenum">
              <a:rPr lang="en-IE" smtClean="0"/>
              <a:t>9</a:t>
            </a:fld>
            <a:endParaRPr lang="en-IE"/>
          </a:p>
        </p:txBody>
      </p:sp>
    </p:spTree>
    <p:extLst>
      <p:ext uri="{BB962C8B-B14F-4D97-AF65-F5344CB8AC3E}">
        <p14:creationId xmlns:p14="http://schemas.microsoft.com/office/powerpoint/2010/main" val="824523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Headshot">
    <p:bg>
      <p:bgPr>
        <a:solidFill>
          <a:srgbClr val="FEF00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983552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Agenda slide">
    <p:bg>
      <p:bgPr>
        <a:solidFill>
          <a:srgbClr val="FDFDFD"/>
        </a:solidFill>
        <a:effectLst/>
      </p:bgPr>
    </p:bg>
    <p:spTree>
      <p:nvGrpSpPr>
        <p:cNvPr id="1" name=""/>
        <p:cNvGrpSpPr/>
        <p:nvPr/>
      </p:nvGrpSpPr>
      <p:grpSpPr>
        <a:xfrm>
          <a:off x="0" y="0"/>
          <a:ext cx="0" cy="0"/>
          <a:chOff x="0" y="0"/>
          <a:chExt cx="0" cy="0"/>
        </a:xfrm>
      </p:grpSpPr>
      <p:pic>
        <p:nvPicPr>
          <p:cNvPr id="11" name="Picture 10" descr="Shape&#10;&#10;Description automatically generated">
            <a:extLst>
              <a:ext uri="{FF2B5EF4-FFF2-40B4-BE49-F238E27FC236}">
                <a16:creationId xmlns:a16="http://schemas.microsoft.com/office/drawing/2014/main" id="{CDB43AB4-7B8C-719C-BE05-5DF84B3CF2D1}"/>
              </a:ext>
            </a:extLst>
          </p:cNvPr>
          <p:cNvPicPr>
            <a:picLocks noChangeAspect="1"/>
          </p:cNvPicPr>
          <p:nvPr userDrawn="1"/>
        </p:nvPicPr>
        <p:blipFill rotWithShape="1">
          <a:blip r:embed="rId2"/>
          <a:srcRect l="7233" r="62340" b="691"/>
          <a:stretch/>
        </p:blipFill>
        <p:spPr>
          <a:xfrm rot="10800000">
            <a:off x="8933688" y="0"/>
            <a:ext cx="3258312" cy="6858000"/>
          </a:xfrm>
          <a:prstGeom prst="rect">
            <a:avLst/>
          </a:prstGeom>
        </p:spPr>
      </p:pic>
      <p:sp>
        <p:nvSpPr>
          <p:cNvPr id="20" name="Content Placeholder 96">
            <a:extLst>
              <a:ext uri="{FF2B5EF4-FFF2-40B4-BE49-F238E27FC236}">
                <a16:creationId xmlns:a16="http://schemas.microsoft.com/office/drawing/2014/main" id="{ADAB44E4-3C80-C67C-EF97-F8499CD2156F}"/>
              </a:ext>
            </a:extLst>
          </p:cNvPr>
          <p:cNvSpPr>
            <a:spLocks noGrp="1"/>
          </p:cNvSpPr>
          <p:nvPr>
            <p:ph sz="quarter" idx="21" hasCustomPrompt="1"/>
          </p:nvPr>
        </p:nvSpPr>
        <p:spPr>
          <a:xfrm>
            <a:off x="6276213" y="2052085"/>
            <a:ext cx="559039" cy="338554"/>
          </a:xfrm>
          <a:prstGeom prst="rect">
            <a:avLst/>
          </a:prstGeom>
        </p:spPr>
        <p:txBody>
          <a:bodyPr>
            <a:noAutofit/>
          </a:bodyPr>
          <a:lstStyle>
            <a:lvl1pPr marL="0" indent="0">
              <a:buNone/>
              <a:defRPr sz="2000" b="1" i="0">
                <a:latin typeface="Segoe UI Semibold" panose="020B0502040204020203" pitchFamily="34" charset="0"/>
                <a:cs typeface="Segoe UI Semibold" panose="020B0502040204020203" pitchFamily="34" charset="0"/>
              </a:defRPr>
            </a:lvl1pPr>
          </a:lstStyle>
          <a:p>
            <a:pPr lvl="0"/>
            <a:r>
              <a:rPr lang="en-US"/>
              <a:t>06</a:t>
            </a:r>
          </a:p>
        </p:txBody>
      </p:sp>
      <p:sp>
        <p:nvSpPr>
          <p:cNvPr id="22" name="Text Placeholder 102">
            <a:extLst>
              <a:ext uri="{FF2B5EF4-FFF2-40B4-BE49-F238E27FC236}">
                <a16:creationId xmlns:a16="http://schemas.microsoft.com/office/drawing/2014/main" id="{79BB9C92-3336-D58E-A2E3-AB3D76B935A0}"/>
              </a:ext>
            </a:extLst>
          </p:cNvPr>
          <p:cNvSpPr>
            <a:spLocks noGrp="1"/>
          </p:cNvSpPr>
          <p:nvPr>
            <p:ph type="body" sz="quarter" idx="22" hasCustomPrompt="1"/>
          </p:nvPr>
        </p:nvSpPr>
        <p:spPr>
          <a:xfrm>
            <a:off x="6276213" y="2480533"/>
            <a:ext cx="2258469" cy="491539"/>
          </a:xfrm>
          <a:prstGeom prst="rect">
            <a:avLst/>
          </a:prstGeom>
        </p:spPr>
        <p:txBody>
          <a:bodyPr>
            <a:normAutofit/>
          </a:bodyPr>
          <a:lstStyle>
            <a:lvl1pPr marL="0" indent="0">
              <a:buNone/>
              <a:defRPr sz="1400">
                <a:solidFill>
                  <a:schemeClr val="bg1">
                    <a:lumMod val="50000"/>
                  </a:schemeClr>
                </a:solidFill>
              </a:defRPr>
            </a:lvl1pPr>
          </a:lstStyle>
          <a:p>
            <a:pPr lvl="0"/>
            <a:r>
              <a:rPr lang="en-US"/>
              <a:t>Agenda item 6</a:t>
            </a:r>
          </a:p>
        </p:txBody>
      </p:sp>
      <p:sp>
        <p:nvSpPr>
          <p:cNvPr id="25" name="Text Placeholder 24">
            <a:extLst>
              <a:ext uri="{FF2B5EF4-FFF2-40B4-BE49-F238E27FC236}">
                <a16:creationId xmlns:a16="http://schemas.microsoft.com/office/drawing/2014/main" id="{B3C6EEC4-B06F-EDB8-6122-71F573B2A1D4}"/>
              </a:ext>
            </a:extLst>
          </p:cNvPr>
          <p:cNvSpPr>
            <a:spLocks noGrp="1"/>
          </p:cNvSpPr>
          <p:nvPr>
            <p:ph type="body" sz="quarter" idx="23" hasCustomPrompt="1"/>
          </p:nvPr>
        </p:nvSpPr>
        <p:spPr>
          <a:xfrm>
            <a:off x="635035" y="647231"/>
            <a:ext cx="1803365" cy="338554"/>
          </a:xfrm>
          <a:prstGeom prst="rect">
            <a:avLst/>
          </a:prstGeom>
        </p:spPr>
        <p:txBody>
          <a:bodyPr>
            <a:noAutofit/>
          </a:bodyPr>
          <a:lstStyle>
            <a:lvl1pPr marL="0" indent="0">
              <a:buNone/>
              <a:defRPr sz="3600" b="1" i="0">
                <a:solidFill>
                  <a:schemeClr val="tx1"/>
                </a:solidFill>
                <a:latin typeface="Segoe UI Semibold" panose="020B0502040204020203" pitchFamily="34" charset="0"/>
                <a:cs typeface="Segoe UI Semibold" panose="020B0502040204020203" pitchFamily="34" charset="0"/>
              </a:defRPr>
            </a:lvl1pPr>
          </a:lstStyle>
          <a:p>
            <a:pPr lvl="0"/>
            <a:r>
              <a:rPr lang="en-US"/>
              <a:t>Agenda</a:t>
            </a:r>
          </a:p>
        </p:txBody>
      </p:sp>
      <p:sp>
        <p:nvSpPr>
          <p:cNvPr id="12" name="Content Placeholder 11">
            <a:extLst>
              <a:ext uri="{FF2B5EF4-FFF2-40B4-BE49-F238E27FC236}">
                <a16:creationId xmlns:a16="http://schemas.microsoft.com/office/drawing/2014/main" id="{2EC32F9F-DA05-D8F0-9EF1-06A12FC8083E}"/>
              </a:ext>
            </a:extLst>
          </p:cNvPr>
          <p:cNvSpPr>
            <a:spLocks noGrp="1"/>
          </p:cNvSpPr>
          <p:nvPr>
            <p:ph sz="quarter" idx="24"/>
          </p:nvPr>
        </p:nvSpPr>
        <p:spPr>
          <a:xfrm>
            <a:off x="6338881" y="2422945"/>
            <a:ext cx="2286000" cy="9144"/>
          </a:xfrm>
          <a:prstGeom prst="rect">
            <a:avLst/>
          </a:prstGeom>
          <a:solidFill>
            <a:schemeClr val="accent1"/>
          </a:solidFill>
          <a:ln w="0">
            <a:noFill/>
          </a:ln>
        </p:spPr>
        <p:txBody>
          <a:bodyPr>
            <a:noAutofit/>
          </a:bodyPr>
          <a:lstStyle>
            <a:lvl1pPr marL="0" indent="0">
              <a:buNone/>
              <a:defRPr sz="100">
                <a:noFill/>
              </a:defRPr>
            </a:lvl1pPr>
          </a:lstStyle>
          <a:p>
            <a:pPr lvl="0"/>
            <a:endParaRPr lang="en-US"/>
          </a:p>
        </p:txBody>
      </p:sp>
      <p:sp>
        <p:nvSpPr>
          <p:cNvPr id="27" name="Content Placeholder 96">
            <a:extLst>
              <a:ext uri="{FF2B5EF4-FFF2-40B4-BE49-F238E27FC236}">
                <a16:creationId xmlns:a16="http://schemas.microsoft.com/office/drawing/2014/main" id="{78398FAE-4BD4-A49B-CD17-9D094754DF3C}"/>
              </a:ext>
            </a:extLst>
          </p:cNvPr>
          <p:cNvSpPr>
            <a:spLocks noGrp="1"/>
          </p:cNvSpPr>
          <p:nvPr>
            <p:ph sz="quarter" idx="25" hasCustomPrompt="1"/>
          </p:nvPr>
        </p:nvSpPr>
        <p:spPr>
          <a:xfrm>
            <a:off x="6273394" y="647231"/>
            <a:ext cx="559039" cy="338554"/>
          </a:xfrm>
          <a:prstGeom prst="rect">
            <a:avLst/>
          </a:prstGeom>
        </p:spPr>
        <p:txBody>
          <a:bodyPr>
            <a:noAutofit/>
          </a:bodyPr>
          <a:lstStyle>
            <a:lvl1pPr marL="0" indent="0">
              <a:buNone/>
              <a:defRPr sz="2000" b="1" i="0">
                <a:latin typeface="Segoe UI Semibold" panose="020B0502040204020203" pitchFamily="34" charset="0"/>
                <a:cs typeface="Segoe UI Semibold" panose="020B0502040204020203" pitchFamily="34" charset="0"/>
              </a:defRPr>
            </a:lvl1pPr>
          </a:lstStyle>
          <a:p>
            <a:pPr lvl="0"/>
            <a:r>
              <a:rPr lang="en-US"/>
              <a:t>05</a:t>
            </a:r>
          </a:p>
        </p:txBody>
      </p:sp>
      <p:sp>
        <p:nvSpPr>
          <p:cNvPr id="28" name="Text Placeholder 102">
            <a:extLst>
              <a:ext uri="{FF2B5EF4-FFF2-40B4-BE49-F238E27FC236}">
                <a16:creationId xmlns:a16="http://schemas.microsoft.com/office/drawing/2014/main" id="{01980AB6-0C20-DB72-917E-013E24F0B04A}"/>
              </a:ext>
            </a:extLst>
          </p:cNvPr>
          <p:cNvSpPr>
            <a:spLocks noGrp="1"/>
          </p:cNvSpPr>
          <p:nvPr>
            <p:ph type="body" sz="quarter" idx="26" hasCustomPrompt="1"/>
          </p:nvPr>
        </p:nvSpPr>
        <p:spPr>
          <a:xfrm>
            <a:off x="6273394" y="1075679"/>
            <a:ext cx="2258469" cy="491539"/>
          </a:xfrm>
          <a:prstGeom prst="rect">
            <a:avLst/>
          </a:prstGeom>
        </p:spPr>
        <p:txBody>
          <a:bodyPr>
            <a:normAutofit/>
          </a:bodyPr>
          <a:lstStyle>
            <a:lvl1pPr marL="0" indent="0">
              <a:buNone/>
              <a:defRPr sz="1400">
                <a:solidFill>
                  <a:schemeClr val="bg1">
                    <a:lumMod val="50000"/>
                  </a:schemeClr>
                </a:solidFill>
              </a:defRPr>
            </a:lvl1pPr>
          </a:lstStyle>
          <a:p>
            <a:pPr lvl="0"/>
            <a:r>
              <a:rPr lang="en-US"/>
              <a:t>Agenda item 5</a:t>
            </a:r>
          </a:p>
        </p:txBody>
      </p:sp>
      <p:sp>
        <p:nvSpPr>
          <p:cNvPr id="29" name="Content Placeholder 11">
            <a:extLst>
              <a:ext uri="{FF2B5EF4-FFF2-40B4-BE49-F238E27FC236}">
                <a16:creationId xmlns:a16="http://schemas.microsoft.com/office/drawing/2014/main" id="{8A342A92-251D-6829-C9EF-8C6E272FDFDA}"/>
              </a:ext>
            </a:extLst>
          </p:cNvPr>
          <p:cNvSpPr>
            <a:spLocks noGrp="1"/>
          </p:cNvSpPr>
          <p:nvPr>
            <p:ph sz="quarter" idx="27"/>
          </p:nvPr>
        </p:nvSpPr>
        <p:spPr>
          <a:xfrm>
            <a:off x="6336062" y="1018091"/>
            <a:ext cx="2286000" cy="9144"/>
          </a:xfrm>
          <a:prstGeom prst="rect">
            <a:avLst/>
          </a:prstGeom>
          <a:solidFill>
            <a:schemeClr val="accent1"/>
          </a:solidFill>
          <a:ln w="0">
            <a:noFill/>
          </a:ln>
        </p:spPr>
        <p:txBody>
          <a:bodyPr>
            <a:noAutofit/>
          </a:bodyPr>
          <a:lstStyle>
            <a:lvl1pPr marL="0" indent="0">
              <a:buNone/>
              <a:defRPr sz="100">
                <a:noFill/>
              </a:defRPr>
            </a:lvl1pPr>
          </a:lstStyle>
          <a:p>
            <a:pPr lvl="0"/>
            <a:endParaRPr lang="en-US"/>
          </a:p>
        </p:txBody>
      </p:sp>
      <p:sp>
        <p:nvSpPr>
          <p:cNvPr id="30" name="Content Placeholder 96">
            <a:extLst>
              <a:ext uri="{FF2B5EF4-FFF2-40B4-BE49-F238E27FC236}">
                <a16:creationId xmlns:a16="http://schemas.microsoft.com/office/drawing/2014/main" id="{B5CE9E84-43F2-579D-FB33-880D1BC920E4}"/>
              </a:ext>
            </a:extLst>
          </p:cNvPr>
          <p:cNvSpPr>
            <a:spLocks noGrp="1"/>
          </p:cNvSpPr>
          <p:nvPr>
            <p:ph sz="quarter" idx="28" hasCustomPrompt="1"/>
          </p:nvPr>
        </p:nvSpPr>
        <p:spPr>
          <a:xfrm>
            <a:off x="3267660" y="647231"/>
            <a:ext cx="559039" cy="338554"/>
          </a:xfrm>
          <a:prstGeom prst="rect">
            <a:avLst/>
          </a:prstGeom>
        </p:spPr>
        <p:txBody>
          <a:bodyPr>
            <a:noAutofit/>
          </a:bodyPr>
          <a:lstStyle>
            <a:lvl1pPr marL="0" indent="0">
              <a:buNone/>
              <a:defRPr sz="2000" b="1" i="0">
                <a:latin typeface="Segoe UI Semibold" panose="020B0502040204020203" pitchFamily="34" charset="0"/>
                <a:cs typeface="Segoe UI Semibold" panose="020B0502040204020203" pitchFamily="34" charset="0"/>
              </a:defRPr>
            </a:lvl1pPr>
          </a:lstStyle>
          <a:p>
            <a:pPr lvl="0"/>
            <a:r>
              <a:rPr lang="en-US"/>
              <a:t>01</a:t>
            </a:r>
          </a:p>
        </p:txBody>
      </p:sp>
      <p:sp>
        <p:nvSpPr>
          <p:cNvPr id="31" name="Text Placeholder 102">
            <a:extLst>
              <a:ext uri="{FF2B5EF4-FFF2-40B4-BE49-F238E27FC236}">
                <a16:creationId xmlns:a16="http://schemas.microsoft.com/office/drawing/2014/main" id="{160C76D9-6EF2-5178-36DB-F4A87DDB4019}"/>
              </a:ext>
            </a:extLst>
          </p:cNvPr>
          <p:cNvSpPr>
            <a:spLocks noGrp="1"/>
          </p:cNvSpPr>
          <p:nvPr>
            <p:ph type="body" sz="quarter" idx="29" hasCustomPrompt="1"/>
          </p:nvPr>
        </p:nvSpPr>
        <p:spPr>
          <a:xfrm>
            <a:off x="3267660" y="1075679"/>
            <a:ext cx="2258469" cy="491539"/>
          </a:xfrm>
          <a:prstGeom prst="rect">
            <a:avLst/>
          </a:prstGeom>
        </p:spPr>
        <p:txBody>
          <a:bodyPr>
            <a:normAutofit/>
          </a:bodyPr>
          <a:lstStyle>
            <a:lvl1pPr marL="0" indent="0">
              <a:buNone/>
              <a:defRPr sz="1400">
                <a:solidFill>
                  <a:schemeClr val="bg1">
                    <a:lumMod val="50000"/>
                  </a:schemeClr>
                </a:solidFill>
              </a:defRPr>
            </a:lvl1pPr>
          </a:lstStyle>
          <a:p>
            <a:pPr lvl="0"/>
            <a:r>
              <a:rPr lang="en-US"/>
              <a:t>Agenda item 1</a:t>
            </a:r>
          </a:p>
        </p:txBody>
      </p:sp>
      <p:sp>
        <p:nvSpPr>
          <p:cNvPr id="32" name="Content Placeholder 11">
            <a:extLst>
              <a:ext uri="{FF2B5EF4-FFF2-40B4-BE49-F238E27FC236}">
                <a16:creationId xmlns:a16="http://schemas.microsoft.com/office/drawing/2014/main" id="{F7B0C2AA-9D35-6437-0660-87323E3B1792}"/>
              </a:ext>
            </a:extLst>
          </p:cNvPr>
          <p:cNvSpPr>
            <a:spLocks noGrp="1"/>
          </p:cNvSpPr>
          <p:nvPr>
            <p:ph sz="quarter" idx="30"/>
          </p:nvPr>
        </p:nvSpPr>
        <p:spPr>
          <a:xfrm>
            <a:off x="3330328" y="1018091"/>
            <a:ext cx="2286000" cy="9144"/>
          </a:xfrm>
          <a:prstGeom prst="rect">
            <a:avLst/>
          </a:prstGeom>
          <a:solidFill>
            <a:schemeClr val="accent1"/>
          </a:solidFill>
          <a:ln w="0">
            <a:noFill/>
          </a:ln>
        </p:spPr>
        <p:txBody>
          <a:bodyPr>
            <a:noAutofit/>
          </a:bodyPr>
          <a:lstStyle>
            <a:lvl1pPr marL="0" indent="0">
              <a:buNone/>
              <a:defRPr sz="100">
                <a:noFill/>
              </a:defRPr>
            </a:lvl1pPr>
          </a:lstStyle>
          <a:p>
            <a:pPr lvl="0"/>
            <a:endParaRPr lang="en-US"/>
          </a:p>
        </p:txBody>
      </p:sp>
      <p:sp>
        <p:nvSpPr>
          <p:cNvPr id="33" name="Content Placeholder 96">
            <a:extLst>
              <a:ext uri="{FF2B5EF4-FFF2-40B4-BE49-F238E27FC236}">
                <a16:creationId xmlns:a16="http://schemas.microsoft.com/office/drawing/2014/main" id="{A89423B4-ACAB-A459-E4E9-CAEF8ECE48AD}"/>
              </a:ext>
            </a:extLst>
          </p:cNvPr>
          <p:cNvSpPr>
            <a:spLocks noGrp="1"/>
          </p:cNvSpPr>
          <p:nvPr>
            <p:ph sz="quarter" idx="31" hasCustomPrompt="1"/>
          </p:nvPr>
        </p:nvSpPr>
        <p:spPr>
          <a:xfrm>
            <a:off x="3267660" y="2052085"/>
            <a:ext cx="559039" cy="338554"/>
          </a:xfrm>
          <a:prstGeom prst="rect">
            <a:avLst/>
          </a:prstGeom>
        </p:spPr>
        <p:txBody>
          <a:bodyPr>
            <a:noAutofit/>
          </a:bodyPr>
          <a:lstStyle>
            <a:lvl1pPr marL="0" indent="0">
              <a:buNone/>
              <a:defRPr sz="2000" b="1" i="0">
                <a:latin typeface="Segoe UI Semibold" panose="020B0502040204020203" pitchFamily="34" charset="0"/>
                <a:cs typeface="Segoe UI Semibold" panose="020B0502040204020203" pitchFamily="34" charset="0"/>
              </a:defRPr>
            </a:lvl1pPr>
          </a:lstStyle>
          <a:p>
            <a:pPr lvl="0"/>
            <a:r>
              <a:rPr lang="en-US"/>
              <a:t>02</a:t>
            </a:r>
          </a:p>
        </p:txBody>
      </p:sp>
      <p:sp>
        <p:nvSpPr>
          <p:cNvPr id="34" name="Text Placeholder 102">
            <a:extLst>
              <a:ext uri="{FF2B5EF4-FFF2-40B4-BE49-F238E27FC236}">
                <a16:creationId xmlns:a16="http://schemas.microsoft.com/office/drawing/2014/main" id="{1B5FA551-AA32-51AC-CBCE-283E50DBDD83}"/>
              </a:ext>
            </a:extLst>
          </p:cNvPr>
          <p:cNvSpPr>
            <a:spLocks noGrp="1"/>
          </p:cNvSpPr>
          <p:nvPr>
            <p:ph type="body" sz="quarter" idx="32" hasCustomPrompt="1"/>
          </p:nvPr>
        </p:nvSpPr>
        <p:spPr>
          <a:xfrm>
            <a:off x="3267660" y="2480533"/>
            <a:ext cx="2258469" cy="491539"/>
          </a:xfrm>
          <a:prstGeom prst="rect">
            <a:avLst/>
          </a:prstGeom>
        </p:spPr>
        <p:txBody>
          <a:bodyPr>
            <a:normAutofit/>
          </a:bodyPr>
          <a:lstStyle>
            <a:lvl1pPr marL="0" indent="0">
              <a:buNone/>
              <a:defRPr sz="1400">
                <a:solidFill>
                  <a:schemeClr val="bg1">
                    <a:lumMod val="50000"/>
                  </a:schemeClr>
                </a:solidFill>
              </a:defRPr>
            </a:lvl1pPr>
          </a:lstStyle>
          <a:p>
            <a:pPr lvl="0"/>
            <a:r>
              <a:rPr lang="en-US"/>
              <a:t>Agenda item 6</a:t>
            </a:r>
          </a:p>
        </p:txBody>
      </p:sp>
      <p:sp>
        <p:nvSpPr>
          <p:cNvPr id="35" name="Content Placeholder 11">
            <a:extLst>
              <a:ext uri="{FF2B5EF4-FFF2-40B4-BE49-F238E27FC236}">
                <a16:creationId xmlns:a16="http://schemas.microsoft.com/office/drawing/2014/main" id="{0F84AE03-5499-1A27-0C79-E31A5C600FFA}"/>
              </a:ext>
            </a:extLst>
          </p:cNvPr>
          <p:cNvSpPr>
            <a:spLocks noGrp="1"/>
          </p:cNvSpPr>
          <p:nvPr>
            <p:ph sz="quarter" idx="33"/>
          </p:nvPr>
        </p:nvSpPr>
        <p:spPr>
          <a:xfrm>
            <a:off x="3330328" y="2422945"/>
            <a:ext cx="2286000" cy="9144"/>
          </a:xfrm>
          <a:prstGeom prst="rect">
            <a:avLst/>
          </a:prstGeom>
          <a:solidFill>
            <a:schemeClr val="accent1"/>
          </a:solidFill>
          <a:ln w="0">
            <a:noFill/>
          </a:ln>
        </p:spPr>
        <p:txBody>
          <a:bodyPr>
            <a:noAutofit/>
          </a:bodyPr>
          <a:lstStyle>
            <a:lvl1pPr marL="0" indent="0">
              <a:buNone/>
              <a:defRPr sz="100">
                <a:noFill/>
              </a:defRPr>
            </a:lvl1pPr>
          </a:lstStyle>
          <a:p>
            <a:pPr lvl="0"/>
            <a:endParaRPr lang="en-US"/>
          </a:p>
        </p:txBody>
      </p:sp>
      <p:sp>
        <p:nvSpPr>
          <p:cNvPr id="42" name="Content Placeholder 96">
            <a:extLst>
              <a:ext uri="{FF2B5EF4-FFF2-40B4-BE49-F238E27FC236}">
                <a16:creationId xmlns:a16="http://schemas.microsoft.com/office/drawing/2014/main" id="{9034F26E-F07A-2E20-5DE4-0991D5E69EFC}"/>
              </a:ext>
            </a:extLst>
          </p:cNvPr>
          <p:cNvSpPr>
            <a:spLocks noGrp="1"/>
          </p:cNvSpPr>
          <p:nvPr>
            <p:ph sz="quarter" idx="34" hasCustomPrompt="1"/>
          </p:nvPr>
        </p:nvSpPr>
        <p:spPr>
          <a:xfrm>
            <a:off x="3267660" y="3432102"/>
            <a:ext cx="559039" cy="338554"/>
          </a:xfrm>
          <a:prstGeom prst="rect">
            <a:avLst/>
          </a:prstGeom>
        </p:spPr>
        <p:txBody>
          <a:bodyPr>
            <a:noAutofit/>
          </a:bodyPr>
          <a:lstStyle>
            <a:lvl1pPr marL="0" indent="0">
              <a:buNone/>
              <a:defRPr sz="2000" b="1" i="0">
                <a:latin typeface="Segoe UI Semibold" panose="020B0502040204020203" pitchFamily="34" charset="0"/>
                <a:cs typeface="Segoe UI Semibold" panose="020B0502040204020203" pitchFamily="34" charset="0"/>
              </a:defRPr>
            </a:lvl1pPr>
          </a:lstStyle>
          <a:p>
            <a:pPr lvl="0"/>
            <a:r>
              <a:rPr lang="en-US"/>
              <a:t>03</a:t>
            </a:r>
          </a:p>
        </p:txBody>
      </p:sp>
      <p:sp>
        <p:nvSpPr>
          <p:cNvPr id="43" name="Text Placeholder 102">
            <a:extLst>
              <a:ext uri="{FF2B5EF4-FFF2-40B4-BE49-F238E27FC236}">
                <a16:creationId xmlns:a16="http://schemas.microsoft.com/office/drawing/2014/main" id="{5DD7AC03-A38A-3672-D6D5-8CAB420DE959}"/>
              </a:ext>
            </a:extLst>
          </p:cNvPr>
          <p:cNvSpPr>
            <a:spLocks noGrp="1"/>
          </p:cNvSpPr>
          <p:nvPr>
            <p:ph type="body" sz="quarter" idx="35" hasCustomPrompt="1"/>
          </p:nvPr>
        </p:nvSpPr>
        <p:spPr>
          <a:xfrm>
            <a:off x="3267660" y="3860550"/>
            <a:ext cx="2258469" cy="491539"/>
          </a:xfrm>
          <a:prstGeom prst="rect">
            <a:avLst/>
          </a:prstGeom>
        </p:spPr>
        <p:txBody>
          <a:bodyPr>
            <a:normAutofit/>
          </a:bodyPr>
          <a:lstStyle>
            <a:lvl1pPr marL="0" indent="0">
              <a:buNone/>
              <a:defRPr sz="1400">
                <a:solidFill>
                  <a:schemeClr val="bg1">
                    <a:lumMod val="50000"/>
                  </a:schemeClr>
                </a:solidFill>
              </a:defRPr>
            </a:lvl1pPr>
          </a:lstStyle>
          <a:p>
            <a:pPr lvl="0"/>
            <a:r>
              <a:rPr lang="en-US"/>
              <a:t>Agenda item 3</a:t>
            </a:r>
          </a:p>
        </p:txBody>
      </p:sp>
      <p:sp>
        <p:nvSpPr>
          <p:cNvPr id="44" name="Content Placeholder 11">
            <a:extLst>
              <a:ext uri="{FF2B5EF4-FFF2-40B4-BE49-F238E27FC236}">
                <a16:creationId xmlns:a16="http://schemas.microsoft.com/office/drawing/2014/main" id="{A8849203-D983-08BB-6923-223F4B93A337}"/>
              </a:ext>
            </a:extLst>
          </p:cNvPr>
          <p:cNvSpPr>
            <a:spLocks noGrp="1"/>
          </p:cNvSpPr>
          <p:nvPr>
            <p:ph sz="quarter" idx="36"/>
          </p:nvPr>
        </p:nvSpPr>
        <p:spPr>
          <a:xfrm>
            <a:off x="3330328" y="3802962"/>
            <a:ext cx="2286000" cy="9144"/>
          </a:xfrm>
          <a:prstGeom prst="rect">
            <a:avLst/>
          </a:prstGeom>
          <a:solidFill>
            <a:schemeClr val="accent1"/>
          </a:solidFill>
          <a:ln w="0">
            <a:noFill/>
          </a:ln>
        </p:spPr>
        <p:txBody>
          <a:bodyPr>
            <a:noAutofit/>
          </a:bodyPr>
          <a:lstStyle>
            <a:lvl1pPr marL="0" indent="0">
              <a:buNone/>
              <a:defRPr sz="100">
                <a:noFill/>
              </a:defRPr>
            </a:lvl1pPr>
          </a:lstStyle>
          <a:p>
            <a:pPr lvl="0"/>
            <a:endParaRPr lang="en-US"/>
          </a:p>
        </p:txBody>
      </p:sp>
      <p:sp>
        <p:nvSpPr>
          <p:cNvPr id="45" name="Content Placeholder 96">
            <a:extLst>
              <a:ext uri="{FF2B5EF4-FFF2-40B4-BE49-F238E27FC236}">
                <a16:creationId xmlns:a16="http://schemas.microsoft.com/office/drawing/2014/main" id="{E4982BD0-91D6-D4B2-6AD2-89E3D3301468}"/>
              </a:ext>
            </a:extLst>
          </p:cNvPr>
          <p:cNvSpPr>
            <a:spLocks noGrp="1"/>
          </p:cNvSpPr>
          <p:nvPr>
            <p:ph sz="quarter" idx="37" hasCustomPrompt="1"/>
          </p:nvPr>
        </p:nvSpPr>
        <p:spPr>
          <a:xfrm>
            <a:off x="3267660" y="4836956"/>
            <a:ext cx="559039" cy="338554"/>
          </a:xfrm>
          <a:prstGeom prst="rect">
            <a:avLst/>
          </a:prstGeom>
        </p:spPr>
        <p:txBody>
          <a:bodyPr>
            <a:noAutofit/>
          </a:bodyPr>
          <a:lstStyle>
            <a:lvl1pPr marL="0" indent="0">
              <a:buNone/>
              <a:defRPr sz="2000" b="1" i="0">
                <a:latin typeface="Segoe UI Semibold" panose="020B0502040204020203" pitchFamily="34" charset="0"/>
                <a:cs typeface="Segoe UI Semibold" panose="020B0502040204020203" pitchFamily="34" charset="0"/>
              </a:defRPr>
            </a:lvl1pPr>
          </a:lstStyle>
          <a:p>
            <a:pPr lvl="0"/>
            <a:r>
              <a:rPr lang="en-US"/>
              <a:t>04</a:t>
            </a:r>
          </a:p>
        </p:txBody>
      </p:sp>
      <p:sp>
        <p:nvSpPr>
          <p:cNvPr id="46" name="Text Placeholder 102">
            <a:extLst>
              <a:ext uri="{FF2B5EF4-FFF2-40B4-BE49-F238E27FC236}">
                <a16:creationId xmlns:a16="http://schemas.microsoft.com/office/drawing/2014/main" id="{C7134A6A-3C36-673F-2C0D-3C754F15D8BD}"/>
              </a:ext>
            </a:extLst>
          </p:cNvPr>
          <p:cNvSpPr>
            <a:spLocks noGrp="1"/>
          </p:cNvSpPr>
          <p:nvPr>
            <p:ph type="body" sz="quarter" idx="38" hasCustomPrompt="1"/>
          </p:nvPr>
        </p:nvSpPr>
        <p:spPr>
          <a:xfrm>
            <a:off x="3267660" y="5265404"/>
            <a:ext cx="2258469" cy="491539"/>
          </a:xfrm>
          <a:prstGeom prst="rect">
            <a:avLst/>
          </a:prstGeom>
        </p:spPr>
        <p:txBody>
          <a:bodyPr>
            <a:normAutofit/>
          </a:bodyPr>
          <a:lstStyle>
            <a:lvl1pPr marL="0" indent="0">
              <a:buNone/>
              <a:defRPr sz="1400">
                <a:solidFill>
                  <a:schemeClr val="bg1">
                    <a:lumMod val="50000"/>
                  </a:schemeClr>
                </a:solidFill>
              </a:defRPr>
            </a:lvl1pPr>
          </a:lstStyle>
          <a:p>
            <a:pPr lvl="0"/>
            <a:r>
              <a:rPr lang="en-US"/>
              <a:t>Agenda item 4</a:t>
            </a:r>
          </a:p>
        </p:txBody>
      </p:sp>
      <p:sp>
        <p:nvSpPr>
          <p:cNvPr id="47" name="Content Placeholder 11">
            <a:extLst>
              <a:ext uri="{FF2B5EF4-FFF2-40B4-BE49-F238E27FC236}">
                <a16:creationId xmlns:a16="http://schemas.microsoft.com/office/drawing/2014/main" id="{FBA24696-66EA-D1CE-2C39-C4F477808061}"/>
              </a:ext>
            </a:extLst>
          </p:cNvPr>
          <p:cNvSpPr>
            <a:spLocks noGrp="1"/>
          </p:cNvSpPr>
          <p:nvPr>
            <p:ph sz="quarter" idx="39"/>
          </p:nvPr>
        </p:nvSpPr>
        <p:spPr>
          <a:xfrm>
            <a:off x="3330328" y="5207816"/>
            <a:ext cx="2286000" cy="9144"/>
          </a:xfrm>
          <a:prstGeom prst="rect">
            <a:avLst/>
          </a:prstGeom>
          <a:solidFill>
            <a:schemeClr val="accent1"/>
          </a:solidFill>
          <a:ln w="0">
            <a:noFill/>
          </a:ln>
        </p:spPr>
        <p:txBody>
          <a:bodyPr>
            <a:noAutofit/>
          </a:bodyPr>
          <a:lstStyle>
            <a:lvl1pPr marL="0" indent="0">
              <a:buNone/>
              <a:defRPr sz="100">
                <a:noFill/>
              </a:defRPr>
            </a:lvl1pPr>
          </a:lstStyle>
          <a:p>
            <a:pPr lvl="0"/>
            <a:endParaRPr lang="en-US"/>
          </a:p>
        </p:txBody>
      </p:sp>
      <p:sp>
        <p:nvSpPr>
          <p:cNvPr id="51" name="Content Placeholder 96">
            <a:extLst>
              <a:ext uri="{FF2B5EF4-FFF2-40B4-BE49-F238E27FC236}">
                <a16:creationId xmlns:a16="http://schemas.microsoft.com/office/drawing/2014/main" id="{5501C2A1-8D94-B3D2-4EAF-3FF1C258AE1F}"/>
              </a:ext>
            </a:extLst>
          </p:cNvPr>
          <p:cNvSpPr>
            <a:spLocks noGrp="1"/>
          </p:cNvSpPr>
          <p:nvPr>
            <p:ph sz="quarter" idx="40" hasCustomPrompt="1"/>
          </p:nvPr>
        </p:nvSpPr>
        <p:spPr>
          <a:xfrm>
            <a:off x="6270575" y="3432102"/>
            <a:ext cx="559039" cy="338554"/>
          </a:xfrm>
          <a:prstGeom prst="rect">
            <a:avLst/>
          </a:prstGeom>
        </p:spPr>
        <p:txBody>
          <a:bodyPr>
            <a:noAutofit/>
          </a:bodyPr>
          <a:lstStyle>
            <a:lvl1pPr marL="0" indent="0">
              <a:buNone/>
              <a:defRPr sz="2000" b="1" i="0">
                <a:latin typeface="Segoe UI Semibold" panose="020B0502040204020203" pitchFamily="34" charset="0"/>
                <a:cs typeface="Segoe UI Semibold" panose="020B0502040204020203" pitchFamily="34" charset="0"/>
              </a:defRPr>
            </a:lvl1pPr>
          </a:lstStyle>
          <a:p>
            <a:pPr lvl="0"/>
            <a:r>
              <a:rPr lang="en-US"/>
              <a:t>07</a:t>
            </a:r>
          </a:p>
        </p:txBody>
      </p:sp>
      <p:sp>
        <p:nvSpPr>
          <p:cNvPr id="52" name="Text Placeholder 102">
            <a:extLst>
              <a:ext uri="{FF2B5EF4-FFF2-40B4-BE49-F238E27FC236}">
                <a16:creationId xmlns:a16="http://schemas.microsoft.com/office/drawing/2014/main" id="{1A7E364D-244B-1175-2641-CBB84A1FC874}"/>
              </a:ext>
            </a:extLst>
          </p:cNvPr>
          <p:cNvSpPr>
            <a:spLocks noGrp="1"/>
          </p:cNvSpPr>
          <p:nvPr>
            <p:ph type="body" sz="quarter" idx="41" hasCustomPrompt="1"/>
          </p:nvPr>
        </p:nvSpPr>
        <p:spPr>
          <a:xfrm>
            <a:off x="6270575" y="3860550"/>
            <a:ext cx="2258469" cy="491539"/>
          </a:xfrm>
          <a:prstGeom prst="rect">
            <a:avLst/>
          </a:prstGeom>
        </p:spPr>
        <p:txBody>
          <a:bodyPr>
            <a:normAutofit/>
          </a:bodyPr>
          <a:lstStyle>
            <a:lvl1pPr marL="0" indent="0">
              <a:buNone/>
              <a:defRPr sz="1400">
                <a:solidFill>
                  <a:schemeClr val="bg1">
                    <a:lumMod val="50000"/>
                  </a:schemeClr>
                </a:solidFill>
              </a:defRPr>
            </a:lvl1pPr>
          </a:lstStyle>
          <a:p>
            <a:pPr lvl="0"/>
            <a:r>
              <a:rPr lang="en-US"/>
              <a:t>Agenda item 7</a:t>
            </a:r>
          </a:p>
        </p:txBody>
      </p:sp>
      <p:sp>
        <p:nvSpPr>
          <p:cNvPr id="53" name="Content Placeholder 11">
            <a:extLst>
              <a:ext uri="{FF2B5EF4-FFF2-40B4-BE49-F238E27FC236}">
                <a16:creationId xmlns:a16="http://schemas.microsoft.com/office/drawing/2014/main" id="{B3BCD9ED-0597-534C-2DDB-31BE4D63BADB}"/>
              </a:ext>
            </a:extLst>
          </p:cNvPr>
          <p:cNvSpPr>
            <a:spLocks noGrp="1"/>
          </p:cNvSpPr>
          <p:nvPr>
            <p:ph sz="quarter" idx="42"/>
          </p:nvPr>
        </p:nvSpPr>
        <p:spPr>
          <a:xfrm>
            <a:off x="6333243" y="3802962"/>
            <a:ext cx="2286000" cy="9144"/>
          </a:xfrm>
          <a:prstGeom prst="rect">
            <a:avLst/>
          </a:prstGeom>
          <a:solidFill>
            <a:schemeClr val="accent1"/>
          </a:solidFill>
          <a:ln w="0">
            <a:noFill/>
          </a:ln>
        </p:spPr>
        <p:txBody>
          <a:bodyPr>
            <a:noAutofit/>
          </a:bodyPr>
          <a:lstStyle>
            <a:lvl1pPr marL="0" indent="0">
              <a:buNone/>
              <a:defRPr sz="100">
                <a:noFill/>
              </a:defRPr>
            </a:lvl1pPr>
          </a:lstStyle>
          <a:p>
            <a:pPr lvl="0"/>
            <a:endParaRPr lang="en-US"/>
          </a:p>
        </p:txBody>
      </p:sp>
    </p:spTree>
    <p:extLst>
      <p:ext uri="{BB962C8B-B14F-4D97-AF65-F5344CB8AC3E}">
        <p14:creationId xmlns:p14="http://schemas.microsoft.com/office/powerpoint/2010/main" val="3713149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shot &amp;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p:nvPr>
        </p:nvSpPr>
        <p:spPr>
          <a:xfrm>
            <a:off x="588263" y="585788"/>
            <a:ext cx="3182027" cy="3118624"/>
          </a:xfrm>
        </p:spPr>
        <p:txBody>
          <a:bodyPr anchor="t">
            <a:noAutofit/>
          </a:bodyPr>
          <a:lstStyle>
            <a:lvl1pPr>
              <a:defRPr>
                <a:solidFill>
                  <a:schemeClr val="bg2"/>
                </a:solidFill>
              </a:defRPr>
            </a:lvl1pPr>
          </a:lstStyle>
          <a:p>
            <a:endParaRPr lang="en-US" dirty="0"/>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5524500"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5524499"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5524599"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5524598"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5524599"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5524598"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pic>
        <p:nvPicPr>
          <p:cNvPr id="7" name="Picture 6" descr="Background pattern&#10;&#10;Description automatically generated">
            <a:extLst>
              <a:ext uri="{FF2B5EF4-FFF2-40B4-BE49-F238E27FC236}">
                <a16:creationId xmlns:a16="http://schemas.microsoft.com/office/drawing/2014/main" id="{35F1A2FB-52C7-514B-29DB-A62250BC6596}"/>
              </a:ext>
            </a:extLst>
          </p:cNvPr>
          <p:cNvPicPr>
            <a:picLocks noChangeAspect="1"/>
          </p:cNvPicPr>
          <p:nvPr userDrawn="1"/>
        </p:nvPicPr>
        <p:blipFill>
          <a:blip r:embed="rId2">
            <a:alphaModFix amt="45000"/>
          </a:blip>
          <a:stretch>
            <a:fillRect/>
          </a:stretch>
        </p:blipFill>
        <p:spPr>
          <a:xfrm rot="10800000">
            <a:off x="0" y="518160"/>
            <a:ext cx="12192000" cy="6339840"/>
          </a:xfrm>
          <a:prstGeom prst="rect">
            <a:avLst/>
          </a:prstGeom>
        </p:spPr>
      </p:pic>
    </p:spTree>
    <p:extLst>
      <p:ext uri="{BB962C8B-B14F-4D97-AF65-F5344CB8AC3E}">
        <p14:creationId xmlns:p14="http://schemas.microsoft.com/office/powerpoint/2010/main" val="2254058193"/>
      </p:ext>
    </p:extLst>
  </p:cSld>
  <p:clrMapOvr>
    <a:masterClrMapping/>
  </p:clrMapOvr>
  <p:transition>
    <p:fade/>
  </p:transition>
  <p:extLst>
    <p:ext uri="{DCECCB84-F9BA-43D5-87BE-67443E8EF086}">
      <p15:sldGuideLst xmlns:p15="http://schemas.microsoft.com/office/powerpoint/2012/main">
        <p15:guide id="13" pos="2736">
          <p15:clr>
            <a:srgbClr val="5ACBF0"/>
          </p15:clr>
        </p15:guide>
        <p15:guide id="30" pos="2376">
          <p15:clr>
            <a:srgbClr val="5ACBF0"/>
          </p15:clr>
        </p15:guide>
        <p15:guide id="31" pos="3120">
          <p15:clr>
            <a:srgbClr val="5ACBF0"/>
          </p15:clr>
        </p15:guide>
        <p15:guide id="32" pos="5473">
          <p15:clr>
            <a:srgbClr val="FBAE40"/>
          </p15:clr>
        </p15:guide>
        <p15:guide id="33" pos="3480">
          <p15:clr>
            <a:srgbClr val="9FCC3B"/>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mpty">
    <p:bg>
      <p:bgPr>
        <a:solidFill>
          <a:schemeClr val="tx1"/>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1025EDE9-3B05-7230-5E33-33D3F2B4E520}"/>
              </a:ext>
            </a:extLst>
          </p:cNvPr>
          <p:cNvPicPr>
            <a:picLocks noChangeAspect="1"/>
          </p:cNvPicPr>
          <p:nvPr userDrawn="1"/>
        </p:nvPicPr>
        <p:blipFill>
          <a:blip r:embed="rId2">
            <a:alphaModFix amt="45000"/>
          </a:blip>
          <a:stretch>
            <a:fillRect/>
          </a:stretch>
        </p:blipFill>
        <p:spPr>
          <a:xfrm rot="10800000">
            <a:off x="0" y="518160"/>
            <a:ext cx="12192000" cy="6339840"/>
          </a:xfrm>
          <a:prstGeom prst="rect">
            <a:avLst/>
          </a:prstGeom>
        </p:spPr>
      </p:pic>
    </p:spTree>
    <p:extLst>
      <p:ext uri="{BB962C8B-B14F-4D97-AF65-F5344CB8AC3E}">
        <p14:creationId xmlns:p14="http://schemas.microsoft.com/office/powerpoint/2010/main" val="128568092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ubtitle Text">
    <p:spTree>
      <p:nvGrpSpPr>
        <p:cNvPr id="1" name=""/>
        <p:cNvGrpSpPr/>
        <p:nvPr/>
      </p:nvGrpSpPr>
      <p:grpSpPr>
        <a:xfrm>
          <a:off x="0" y="0"/>
          <a:ext cx="0" cy="0"/>
          <a:chOff x="0" y="0"/>
          <a:chExt cx="0" cy="0"/>
        </a:xfrm>
      </p:grpSpPr>
      <p:pic>
        <p:nvPicPr>
          <p:cNvPr id="3" name="Picture 2" descr="Background pattern&#10;&#10;Description automatically generated">
            <a:extLst>
              <a:ext uri="{FF2B5EF4-FFF2-40B4-BE49-F238E27FC236}">
                <a16:creationId xmlns:a16="http://schemas.microsoft.com/office/drawing/2014/main" id="{6D893611-BD85-480C-3307-88C22046EE14}"/>
              </a:ext>
            </a:extLst>
          </p:cNvPr>
          <p:cNvPicPr>
            <a:picLocks noChangeAspect="1"/>
          </p:cNvPicPr>
          <p:nvPr userDrawn="1"/>
        </p:nvPicPr>
        <p:blipFill>
          <a:blip r:embed="rId2">
            <a:alphaModFix amt="45000"/>
          </a:blip>
          <a:stretch>
            <a:fillRect/>
          </a:stretch>
        </p:blipFill>
        <p:spPr>
          <a:xfrm rot="10800000">
            <a:off x="0" y="518160"/>
            <a:ext cx="12192000" cy="6339840"/>
          </a:xfrm>
          <a:prstGeom prst="rect">
            <a:avLst/>
          </a:prstGeom>
        </p:spPr>
      </p:pic>
      <p:sp>
        <p:nvSpPr>
          <p:cNvPr id="2" name="Title 1">
            <a:extLst>
              <a:ext uri="{FF2B5EF4-FFF2-40B4-BE49-F238E27FC236}">
                <a16:creationId xmlns:a16="http://schemas.microsoft.com/office/drawing/2014/main" id="{9BE14B64-BED5-27DA-763A-C408D5CFAD91}"/>
              </a:ext>
            </a:extLst>
          </p:cNvPr>
          <p:cNvSpPr>
            <a:spLocks noGrp="1"/>
          </p:cNvSpPr>
          <p:nvPr>
            <p:ph type="title"/>
          </p:nvPr>
        </p:nvSpPr>
        <p:spPr>
          <a:xfrm>
            <a:off x="586740" y="518159"/>
            <a:ext cx="11018520" cy="553998"/>
          </a:xfrm>
        </p:spPr>
        <p:txBody>
          <a:bodyPr/>
          <a:lstStyle>
            <a:lvl1pPr algn="ctr">
              <a:defRPr/>
            </a:lvl1pPr>
          </a:lstStyle>
          <a:p>
            <a:r>
              <a:rPr lang="en-US" dirty="0"/>
              <a:t>Click to edit Master title style</a:t>
            </a:r>
            <a:endParaRPr lang="en-IE" dirty="0"/>
          </a:p>
        </p:txBody>
      </p:sp>
      <p:sp>
        <p:nvSpPr>
          <p:cNvPr id="4" name="TextBox 3">
            <a:extLst>
              <a:ext uri="{FF2B5EF4-FFF2-40B4-BE49-F238E27FC236}">
                <a16:creationId xmlns:a16="http://schemas.microsoft.com/office/drawing/2014/main" id="{70DA6618-077C-7030-6091-38630FB7657F}"/>
              </a:ext>
            </a:extLst>
          </p:cNvPr>
          <p:cNvSpPr txBox="1"/>
          <p:nvPr userDrawn="1"/>
        </p:nvSpPr>
        <p:spPr>
          <a:xfrm>
            <a:off x="582614" y="2729751"/>
            <a:ext cx="3230312" cy="400110"/>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rPr>
              <a:t>Text</a:t>
            </a:r>
          </a:p>
        </p:txBody>
      </p:sp>
      <p:cxnSp>
        <p:nvCxnSpPr>
          <p:cNvPr id="6" name="Straight Connector 5">
            <a:extLst>
              <a:ext uri="{FF2B5EF4-FFF2-40B4-BE49-F238E27FC236}">
                <a16:creationId xmlns:a16="http://schemas.microsoft.com/office/drawing/2014/main" id="{587CACC7-307C-9E4A-0599-4A15D90046B9}"/>
              </a:ext>
            </a:extLst>
          </p:cNvPr>
          <p:cNvCxnSpPr>
            <a:cxnSpLocks/>
          </p:cNvCxnSpPr>
          <p:nvPr userDrawn="1"/>
        </p:nvCxnSpPr>
        <p:spPr>
          <a:xfrm>
            <a:off x="647929" y="2586044"/>
            <a:ext cx="3226253" cy="0"/>
          </a:xfrm>
          <a:prstGeom prst="line">
            <a:avLst/>
          </a:prstGeom>
          <a:noFill/>
          <a:ln w="9525" cap="flat" cmpd="sng" algn="ctr">
            <a:solidFill>
              <a:srgbClr val="FFFFFF">
                <a:lumMod val="85000"/>
              </a:srgbClr>
            </a:solidFill>
            <a:prstDash val="solid"/>
            <a:headEnd type="none" w="lg" len="med"/>
            <a:tailEnd type="none" w="lg" len="med"/>
          </a:ln>
          <a:effectLst/>
        </p:spPr>
      </p:cxnSp>
      <p:sp>
        <p:nvSpPr>
          <p:cNvPr id="5" name="TextBox 4">
            <a:extLst>
              <a:ext uri="{FF2B5EF4-FFF2-40B4-BE49-F238E27FC236}">
                <a16:creationId xmlns:a16="http://schemas.microsoft.com/office/drawing/2014/main" id="{20E72290-E585-5A05-D228-C616B642AB1C}"/>
              </a:ext>
            </a:extLst>
          </p:cNvPr>
          <p:cNvSpPr txBox="1"/>
          <p:nvPr userDrawn="1"/>
        </p:nvSpPr>
        <p:spPr>
          <a:xfrm>
            <a:off x="582614" y="1734451"/>
            <a:ext cx="3291568" cy="400110"/>
          </a:xfrm>
          <a:prstGeom prst="rect">
            <a:avLst/>
          </a:prstGeom>
          <a:noFill/>
        </p:spPr>
        <p:txBody>
          <a:bodyPr wrap="square" rtlCol="0">
            <a:spAutoFit/>
          </a:bodyPr>
          <a:lstStyle/>
          <a:p>
            <a:pPr defTabSz="914400">
              <a:defRPr/>
            </a:pPr>
            <a:r>
              <a:rPr lang="en-US" sz="2000" dirty="0" err="1">
                <a:solidFill>
                  <a:srgbClr val="0078D4"/>
                </a:solidFill>
                <a:latin typeface="Segoe UI Semibold"/>
              </a:rPr>
              <a:t>SubTitle</a:t>
            </a:r>
            <a:endParaRPr lang="en-US" sz="2000" dirty="0">
              <a:solidFill>
                <a:srgbClr val="0078D4"/>
              </a:solidFill>
              <a:latin typeface="Segoe UI Semibold"/>
            </a:endParaRPr>
          </a:p>
        </p:txBody>
      </p:sp>
    </p:spTree>
    <p:extLst>
      <p:ext uri="{BB962C8B-B14F-4D97-AF65-F5344CB8AC3E}">
        <p14:creationId xmlns:p14="http://schemas.microsoft.com/office/powerpoint/2010/main" val="391481146"/>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Video">
    <p:bg>
      <p:bgPr>
        <a:solidFill>
          <a:schemeClr val="tx1"/>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1025EDE9-3B05-7230-5E33-33D3F2B4E520}"/>
              </a:ext>
            </a:extLst>
          </p:cNvPr>
          <p:cNvPicPr>
            <a:picLocks noChangeAspect="1"/>
          </p:cNvPicPr>
          <p:nvPr userDrawn="1"/>
        </p:nvPicPr>
        <p:blipFill>
          <a:blip r:embed="rId2">
            <a:alphaModFix amt="45000"/>
          </a:blip>
          <a:stretch>
            <a:fillRect/>
          </a:stretch>
        </p:blipFill>
        <p:spPr>
          <a:xfrm rot="10800000">
            <a:off x="0" y="518160"/>
            <a:ext cx="12192000" cy="6339840"/>
          </a:xfrm>
          <a:prstGeom prst="rect">
            <a:avLst/>
          </a:prstGeom>
        </p:spPr>
      </p:pic>
      <p:sp>
        <p:nvSpPr>
          <p:cNvPr id="3" name="Media Placeholder 2">
            <a:extLst>
              <a:ext uri="{FF2B5EF4-FFF2-40B4-BE49-F238E27FC236}">
                <a16:creationId xmlns:a16="http://schemas.microsoft.com/office/drawing/2014/main" id="{DA1B8345-15BE-7B3E-6C43-E7C4C6CA82A4}"/>
              </a:ext>
            </a:extLst>
          </p:cNvPr>
          <p:cNvSpPr>
            <a:spLocks noGrp="1"/>
          </p:cNvSpPr>
          <p:nvPr>
            <p:ph type="media" sz="quarter" idx="10"/>
          </p:nvPr>
        </p:nvSpPr>
        <p:spPr>
          <a:xfrm>
            <a:off x="293687" y="292099"/>
            <a:ext cx="11604625" cy="6272214"/>
          </a:xfrm>
          <a:prstGeom prst="roundRect">
            <a:avLst>
              <a:gd name="adj" fmla="val 1853"/>
            </a:avLst>
          </a:prstGeom>
          <a:ln>
            <a:solidFill>
              <a:srgbClr val="D2D2D2"/>
            </a:solidFill>
          </a:ln>
          <a:effectLst>
            <a:outerShdw blurRad="50800" dist="38100" dir="2700000" algn="tl" rotWithShape="0">
              <a:prstClr val="black">
                <a:alpha val="40000"/>
              </a:prstClr>
            </a:outerShdw>
          </a:effectLst>
        </p:spPr>
        <p:txBody>
          <a:bodyPr/>
          <a:lstStyle/>
          <a:p>
            <a:endParaRPr lang="en-US"/>
          </a:p>
        </p:txBody>
      </p:sp>
    </p:spTree>
    <p:extLst>
      <p:ext uri="{BB962C8B-B14F-4D97-AF65-F5344CB8AC3E}">
        <p14:creationId xmlns:p14="http://schemas.microsoft.com/office/powerpoint/2010/main" val="41174915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ideo with title">
    <p:bg>
      <p:bgPr>
        <a:solidFill>
          <a:schemeClr val="tx1"/>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1025EDE9-3B05-7230-5E33-33D3F2B4E520}"/>
              </a:ext>
            </a:extLst>
          </p:cNvPr>
          <p:cNvPicPr>
            <a:picLocks noChangeAspect="1"/>
          </p:cNvPicPr>
          <p:nvPr userDrawn="1"/>
        </p:nvPicPr>
        <p:blipFill>
          <a:blip r:embed="rId2">
            <a:alphaModFix amt="45000"/>
          </a:blip>
          <a:stretch>
            <a:fillRect/>
          </a:stretch>
        </p:blipFill>
        <p:spPr>
          <a:xfrm rot="10800000">
            <a:off x="0" y="518160"/>
            <a:ext cx="12192000" cy="6339840"/>
          </a:xfrm>
          <a:prstGeom prst="rect">
            <a:avLst/>
          </a:prstGeom>
        </p:spPr>
      </p:pic>
      <p:sp>
        <p:nvSpPr>
          <p:cNvPr id="3" name="Media Placeholder 2">
            <a:extLst>
              <a:ext uri="{FF2B5EF4-FFF2-40B4-BE49-F238E27FC236}">
                <a16:creationId xmlns:a16="http://schemas.microsoft.com/office/drawing/2014/main" id="{DA1B8345-15BE-7B3E-6C43-E7C4C6CA82A4}"/>
              </a:ext>
            </a:extLst>
          </p:cNvPr>
          <p:cNvSpPr>
            <a:spLocks noGrp="1"/>
          </p:cNvSpPr>
          <p:nvPr>
            <p:ph type="media" sz="quarter" idx="10"/>
          </p:nvPr>
        </p:nvSpPr>
        <p:spPr>
          <a:xfrm>
            <a:off x="293687" y="1010265"/>
            <a:ext cx="11604625" cy="5554048"/>
          </a:xfrm>
          <a:prstGeom prst="roundRect">
            <a:avLst>
              <a:gd name="adj" fmla="val 1853"/>
            </a:avLst>
          </a:prstGeom>
          <a:ln>
            <a:solidFill>
              <a:srgbClr val="D2D2D2"/>
            </a:solidFill>
          </a:ln>
          <a:effectLst>
            <a:outerShdw blurRad="50800" dist="38100" dir="2700000" algn="tl" rotWithShape="0">
              <a:prstClr val="black">
                <a:alpha val="40000"/>
              </a:prstClr>
            </a:outerShdw>
          </a:effectLst>
        </p:spPr>
        <p:txBody>
          <a:bodyPr/>
          <a:lstStyle/>
          <a:p>
            <a:endParaRPr lang="en-US"/>
          </a:p>
        </p:txBody>
      </p:sp>
      <p:sp>
        <p:nvSpPr>
          <p:cNvPr id="5" name="Text Placeholder 4">
            <a:extLst>
              <a:ext uri="{FF2B5EF4-FFF2-40B4-BE49-F238E27FC236}">
                <a16:creationId xmlns:a16="http://schemas.microsoft.com/office/drawing/2014/main" id="{D74728CA-8266-227B-79FB-2A9DBB53165E}"/>
              </a:ext>
            </a:extLst>
          </p:cNvPr>
          <p:cNvSpPr>
            <a:spLocks noGrp="1"/>
          </p:cNvSpPr>
          <p:nvPr>
            <p:ph type="body" sz="quarter" idx="11"/>
          </p:nvPr>
        </p:nvSpPr>
        <p:spPr>
          <a:xfrm>
            <a:off x="293686" y="286673"/>
            <a:ext cx="11604625" cy="430887"/>
          </a:xfrm>
        </p:spPr>
        <p:txBody>
          <a:bodyPr/>
          <a:lstStyle>
            <a:lvl1pPr marL="0" indent="0" algn="ctr">
              <a:buNone/>
              <a:defRPr sz="2800">
                <a:latin typeface="+mj-lt"/>
              </a:defRPr>
            </a:lvl1pPr>
            <a:lvl2pPr algn="ctr">
              <a:defRPr sz="2000">
                <a:latin typeface="+mj-lt"/>
              </a:defRPr>
            </a:lvl2pPr>
            <a:lvl3pPr algn="ctr">
              <a:defRPr sz="1600">
                <a:latin typeface="+mj-lt"/>
              </a:defRPr>
            </a:lvl3pPr>
            <a:lvl4pPr algn="ctr">
              <a:defRPr sz="1400">
                <a:latin typeface="+mj-lt"/>
              </a:defRPr>
            </a:lvl4pPr>
            <a:lvl5pPr algn="ctr">
              <a:defRPr sz="1400">
                <a:latin typeface="+mj-lt"/>
              </a:defRPr>
            </a:lvl5pPr>
          </a:lstStyle>
          <a:p>
            <a:pPr lvl="0"/>
            <a:r>
              <a:rPr lang="en-US"/>
              <a:t>Click to edit Master text styles</a:t>
            </a:r>
          </a:p>
        </p:txBody>
      </p:sp>
    </p:spTree>
    <p:extLst>
      <p:ext uri="{BB962C8B-B14F-4D97-AF65-F5344CB8AC3E}">
        <p14:creationId xmlns:p14="http://schemas.microsoft.com/office/powerpoint/2010/main" val="95252392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creenshot with title">
    <p:bg>
      <p:bgPr>
        <a:solidFill>
          <a:schemeClr val="tx1"/>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1025EDE9-3B05-7230-5E33-33D3F2B4E520}"/>
              </a:ext>
            </a:extLst>
          </p:cNvPr>
          <p:cNvPicPr>
            <a:picLocks noChangeAspect="1"/>
          </p:cNvPicPr>
          <p:nvPr userDrawn="1"/>
        </p:nvPicPr>
        <p:blipFill>
          <a:blip r:embed="rId2">
            <a:alphaModFix amt="45000"/>
          </a:blip>
          <a:stretch>
            <a:fillRect/>
          </a:stretch>
        </p:blipFill>
        <p:spPr>
          <a:xfrm rot="10800000">
            <a:off x="0" y="518160"/>
            <a:ext cx="12192000" cy="6339840"/>
          </a:xfrm>
          <a:prstGeom prst="rect">
            <a:avLst/>
          </a:prstGeom>
        </p:spPr>
      </p:pic>
      <p:sp>
        <p:nvSpPr>
          <p:cNvPr id="5" name="Text Placeholder 4">
            <a:extLst>
              <a:ext uri="{FF2B5EF4-FFF2-40B4-BE49-F238E27FC236}">
                <a16:creationId xmlns:a16="http://schemas.microsoft.com/office/drawing/2014/main" id="{D74728CA-8266-227B-79FB-2A9DBB53165E}"/>
              </a:ext>
            </a:extLst>
          </p:cNvPr>
          <p:cNvSpPr>
            <a:spLocks noGrp="1"/>
          </p:cNvSpPr>
          <p:nvPr>
            <p:ph type="body" sz="quarter" idx="11"/>
          </p:nvPr>
        </p:nvSpPr>
        <p:spPr>
          <a:xfrm>
            <a:off x="293686" y="286673"/>
            <a:ext cx="11604625" cy="430887"/>
          </a:xfrm>
        </p:spPr>
        <p:txBody>
          <a:bodyPr/>
          <a:lstStyle>
            <a:lvl1pPr marL="0" indent="0" algn="ctr">
              <a:buNone/>
              <a:defRPr sz="2800">
                <a:latin typeface="+mj-lt"/>
              </a:defRPr>
            </a:lvl1pPr>
            <a:lvl2pPr algn="ctr">
              <a:defRPr sz="2000">
                <a:latin typeface="+mj-lt"/>
              </a:defRPr>
            </a:lvl2pPr>
            <a:lvl3pPr algn="ctr">
              <a:defRPr sz="1600">
                <a:latin typeface="+mj-lt"/>
              </a:defRPr>
            </a:lvl3pPr>
            <a:lvl4pPr algn="ctr">
              <a:defRPr sz="1400">
                <a:latin typeface="+mj-lt"/>
              </a:defRPr>
            </a:lvl4pPr>
            <a:lvl5pPr algn="ctr">
              <a:defRPr sz="1400">
                <a:latin typeface="+mj-lt"/>
              </a:defRPr>
            </a:lvl5pPr>
          </a:lstStyle>
          <a:p>
            <a:pPr lvl="0"/>
            <a:r>
              <a:rPr lang="en-US"/>
              <a:t>Click to edit Master text styles</a:t>
            </a:r>
          </a:p>
        </p:txBody>
      </p:sp>
      <p:sp>
        <p:nvSpPr>
          <p:cNvPr id="6" name="Picture Placeholder 5">
            <a:extLst>
              <a:ext uri="{FF2B5EF4-FFF2-40B4-BE49-F238E27FC236}">
                <a16:creationId xmlns:a16="http://schemas.microsoft.com/office/drawing/2014/main" id="{41755C41-B570-F939-9D61-4B4C162C2AA2}"/>
              </a:ext>
            </a:extLst>
          </p:cNvPr>
          <p:cNvSpPr>
            <a:spLocks noGrp="1"/>
          </p:cNvSpPr>
          <p:nvPr>
            <p:ph type="pic" sz="quarter" idx="12"/>
          </p:nvPr>
        </p:nvSpPr>
        <p:spPr>
          <a:xfrm>
            <a:off x="293688" y="860093"/>
            <a:ext cx="11604625" cy="5711234"/>
          </a:xfrm>
          <a:ln>
            <a:solidFill>
              <a:srgbClr val="D2D2D2"/>
            </a:solidFill>
          </a:ln>
          <a:effectLst>
            <a:outerShdw blurRad="50800" dist="38100" dir="2700000" algn="tl" rotWithShape="0">
              <a:prstClr val="black">
                <a:alpha val="40000"/>
              </a:prstClr>
            </a:outerShdw>
          </a:effectLst>
        </p:spPr>
        <p:txBody>
          <a:bodyPr vert="horz" wrap="square" lIns="0" tIns="0" rIns="0" bIns="0" rtlCol="0">
            <a:spAutoFit/>
          </a:bodyPr>
          <a:lstStyle>
            <a:lvl1pPr algn="ctr">
              <a:defRPr lang="en-US"/>
            </a:lvl1pPr>
          </a:lstStyle>
          <a:p>
            <a:pPr lvl="0"/>
            <a:endParaRPr lang="en-US"/>
          </a:p>
        </p:txBody>
      </p:sp>
    </p:spTree>
    <p:extLst>
      <p:ext uri="{BB962C8B-B14F-4D97-AF65-F5344CB8AC3E}">
        <p14:creationId xmlns:p14="http://schemas.microsoft.com/office/powerpoint/2010/main" val="235165960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nd slide - logo">
    <p:bg>
      <p:bgPr>
        <a:solidFill>
          <a:srgbClr val="000000"/>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4048C3FC-34AD-17F7-0924-ACEE088E2A3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r="31016"/>
          <a:stretch/>
        </p:blipFill>
        <p:spPr>
          <a:xfrm>
            <a:off x="4505891" y="3024187"/>
            <a:ext cx="3180218" cy="809625"/>
          </a:xfrm>
          <a:prstGeom prst="rect">
            <a:avLst/>
          </a:prstGeom>
        </p:spPr>
      </p:pic>
    </p:spTree>
    <p:extLst>
      <p:ext uri="{BB962C8B-B14F-4D97-AF65-F5344CB8AC3E}">
        <p14:creationId xmlns:p14="http://schemas.microsoft.com/office/powerpoint/2010/main" val="3444285949"/>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B526-8E01-CB66-B211-F0C3A0A6E1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3E90B2-09D8-C3A1-A114-2D20C6FEAA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D778D81-9C43-C6BE-9CE7-D147C3808BFE}"/>
              </a:ext>
            </a:extLst>
          </p:cNvPr>
          <p:cNvSpPr>
            <a:spLocks noGrp="1"/>
          </p:cNvSpPr>
          <p:nvPr>
            <p:ph type="dt" sz="half" idx="10"/>
          </p:nvPr>
        </p:nvSpPr>
        <p:spPr/>
        <p:txBody>
          <a:bodyPr/>
          <a:lstStyle/>
          <a:p>
            <a:fld id="{E7886C13-79A7-4B70-9273-2128DE104E75}" type="datetimeFigureOut">
              <a:rPr lang="en-US" smtClean="0"/>
              <a:t>1/29/2024</a:t>
            </a:fld>
            <a:endParaRPr lang="en-US"/>
          </a:p>
        </p:txBody>
      </p:sp>
      <p:sp>
        <p:nvSpPr>
          <p:cNvPr id="5" name="Footer Placeholder 4">
            <a:extLst>
              <a:ext uri="{FF2B5EF4-FFF2-40B4-BE49-F238E27FC236}">
                <a16:creationId xmlns:a16="http://schemas.microsoft.com/office/drawing/2014/main" id="{FCB37810-186E-7B46-0B61-266AB2928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03D418-2CC5-D3A2-C308-8E76D1B43E5A}"/>
              </a:ext>
            </a:extLst>
          </p:cNvPr>
          <p:cNvSpPr>
            <a:spLocks noGrp="1"/>
          </p:cNvSpPr>
          <p:nvPr>
            <p:ph type="sldNum" sz="quarter" idx="12"/>
          </p:nvPr>
        </p:nvSpPr>
        <p:spPr/>
        <p:txBody>
          <a:bodyPr/>
          <a:lstStyle/>
          <a:p>
            <a:fld id="{EE0AB990-07BD-4568-A9F9-432A10659ACB}" type="slidenum">
              <a:rPr lang="en-US" smtClean="0"/>
              <a:t>‹#›</a:t>
            </a:fld>
            <a:endParaRPr lang="en-US"/>
          </a:p>
        </p:txBody>
      </p:sp>
    </p:spTree>
    <p:extLst>
      <p:ext uri="{BB962C8B-B14F-4D97-AF65-F5344CB8AC3E}">
        <p14:creationId xmlns:p14="http://schemas.microsoft.com/office/powerpoint/2010/main" val="1314556320"/>
      </p:ext>
    </p:extLst>
  </p:cSld>
  <p:clrMapOvr>
    <a:masterClrMapping/>
  </p:clrMapOvr>
  <p:extLst>
    <p:ext uri="{DCECCB84-F9BA-43D5-87BE-67443E8EF086}">
      <p15:sldGuideLst xmlns:p15="http://schemas.microsoft.com/office/powerpoint/2012/main">
        <p15:guide id="1" orient="horz" pos="2160">
          <p15:clr>
            <a:srgbClr val="FBAE40"/>
          </p15:clr>
        </p15:guide>
        <p15:guide id="2" orient="horz" pos="2256">
          <p15:clr>
            <a:srgbClr val="FBAE40"/>
          </p15:clr>
        </p15:guide>
        <p15:guide id="3" pos="3840">
          <p15:clr>
            <a:srgbClr val="FBAE40"/>
          </p15:clr>
        </p15:guide>
        <p15:guide id="4" orient="horz" pos="3744">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18580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72" r:id="rId4"/>
    <p:sldLayoutId id="2147483664" r:id="rId5"/>
    <p:sldLayoutId id="2147483665" r:id="rId6"/>
    <p:sldLayoutId id="2147483666" r:id="rId7"/>
    <p:sldLayoutId id="2147483667" r:id="rId8"/>
    <p:sldLayoutId id="2147483668" r:id="rId9"/>
    <p:sldLayoutId id="2147483669" r:id="rId10"/>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rgbClr val="117865"/>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rgbClr val="000000"/>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rgbClr val="000000"/>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rgbClr val="000000"/>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000000"/>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orient="horz" pos="3600">
          <p15:clr>
            <a:srgbClr val="5ACBF0"/>
          </p15:clr>
        </p15:guide>
        <p15:guide id="32" pos="3840">
          <p15:clr>
            <a:srgbClr val="F26B43"/>
          </p15:clr>
        </p15:guide>
        <p15:guide id="33" orient="horz" pos="21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9.xml"/><Relationship Id="rId1" Type="http://schemas.openxmlformats.org/officeDocument/2006/relationships/themeOverride" Target="../theme/themeOverride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8.png"/><Relationship Id="rId3" Type="http://schemas.openxmlformats.org/officeDocument/2006/relationships/image" Target="../media/image8.emf"/><Relationship Id="rId7" Type="http://schemas.openxmlformats.org/officeDocument/2006/relationships/image" Target="../media/image12.svg"/><Relationship Id="rId12"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1.png"/><Relationship Id="rId11" Type="http://schemas.openxmlformats.org/officeDocument/2006/relationships/image" Target="../media/image16.svg"/><Relationship Id="rId5" Type="http://schemas.openxmlformats.org/officeDocument/2006/relationships/image" Target="../media/image10.sv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svg"/><Relationship Id="rId14" Type="http://schemas.openxmlformats.org/officeDocument/2006/relationships/image" Target="../media/image19.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049DBB29-B933-EE3E-082C-3F8D8D33B7B3}"/>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Text Box 1">
            <a:extLst>
              <a:ext uri="{FF2B5EF4-FFF2-40B4-BE49-F238E27FC236}">
                <a16:creationId xmlns:a16="http://schemas.microsoft.com/office/drawing/2014/main" id="{E2B3EC10-28A2-5250-5384-C2F7094C36F9}"/>
              </a:ext>
            </a:extLst>
          </p:cNvPr>
          <p:cNvSpPr txBox="1">
            <a:spLocks/>
          </p:cNvSpPr>
          <p:nvPr/>
        </p:nvSpPr>
        <p:spPr>
          <a:xfrm>
            <a:off x="586640" y="2868590"/>
            <a:ext cx="6461313" cy="1367041"/>
          </a:xfrm>
          <a:prstGeom prst="rect">
            <a:avLst/>
          </a:prstGeom>
        </p:spPr>
        <p:txBody>
          <a:bodyPr rot="0" spcFirstLastPara="0" vertOverflow="overflow" horzOverflow="overflow" vert="horz" wrap="square" lIns="0" tIns="195580" rIns="0" bIns="0" numCol="1" spcCol="0" rtlCol="0" fromWordArt="0" anchor="t" anchorCtr="0" forceAA="0" compatLnSpc="1">
            <a:prstTxWarp prst="textNoShape">
              <a:avLst/>
            </a:prstTxWarp>
            <a:spAutoFit/>
          </a:bodyPr>
          <a:lstStyle/>
          <a:p>
            <a:pPr marL="0" marR="5080" lvl="0" indent="0" algn="l" defTabSz="914400" rtl="0" eaLnBrk="1" fontAlgn="auto" latinLnBrk="0" hangingPunct="1">
              <a:lnSpc>
                <a:spcPct val="100000"/>
              </a:lnSpc>
              <a:spcBef>
                <a:spcPts val="0"/>
              </a:spcBef>
              <a:spcAft>
                <a:spcPts val="0"/>
              </a:spcAft>
              <a:buClrTx/>
              <a:buSzTx/>
              <a:buFontTx/>
              <a:buNone/>
              <a:tabLst/>
              <a:defRPr/>
            </a:pPr>
            <a:r>
              <a:rPr kumimoji="0" lang="en-US" sz="3800" b="1" i="0" u="none" strike="noStrike" kern="1200" cap="none" spc="0" normalizeH="0" baseline="0" noProof="0" dirty="0">
                <a:ln>
                  <a:noFill/>
                </a:ln>
                <a:solidFill>
                  <a:srgbClr val="2E2F2E"/>
                </a:solidFill>
                <a:effectLst/>
                <a:uLnTx/>
                <a:uFillTx/>
                <a:latin typeface="Segoe UI Semibold" panose="020B0702040204020203" pitchFamily="34" charset="0"/>
                <a:ea typeface="+mn-ea"/>
                <a:cs typeface="Segoe UI Semibold" panose="020B0702040204020203" pitchFamily="34" charset="0"/>
              </a:rPr>
              <a:t>Microsoft Fabric Medallion architecture demo</a:t>
            </a:r>
            <a:endParaRPr kumimoji="0" lang="en-US" sz="2200" b="0" i="0" u="none" strike="noStrike" kern="1200" cap="none" spc="0" normalizeH="0" baseline="0" noProof="0" dirty="0">
              <a:ln>
                <a:noFill/>
              </a:ln>
              <a:solidFill>
                <a:srgbClr val="1F937E"/>
              </a:solidFill>
              <a:effectLst/>
              <a:uLnTx/>
              <a:uFillTx/>
              <a:latin typeface="Segoe UI Light" panose="020B0502040204020203" pitchFamily="34" charset="0"/>
              <a:ea typeface="+mn-ea"/>
              <a:cs typeface="Segoe UI Light" panose="020B0502040204020203" pitchFamily="34" charset="0"/>
            </a:endParaRPr>
          </a:p>
        </p:txBody>
      </p:sp>
      <p:pic>
        <p:nvPicPr>
          <p:cNvPr id="3" name="Graphic 2">
            <a:extLst>
              <a:ext uri="{FF2B5EF4-FFF2-40B4-BE49-F238E27FC236}">
                <a16:creationId xmlns:a16="http://schemas.microsoft.com/office/drawing/2014/main" id="{C32B11BD-444A-539C-A8A3-B36B83C8C835}"/>
              </a:ext>
            </a:extLst>
          </p:cNvPr>
          <p:cNvPicPr>
            <a:picLocks noChangeAspect="1"/>
          </p:cNvPicPr>
          <p:nvPr/>
        </p:nvPicPr>
        <p:blipFill rotWithShape="1">
          <a:blip r:embed="rId5">
            <a:extLst>
              <a:ext uri="{96DAC541-7B7A-43D3-8B79-37D633B846F1}">
                <asvg:svgBlip xmlns:asvg="http://schemas.microsoft.com/office/drawing/2016/SVG/main" r:embed="rId6"/>
              </a:ext>
            </a:extLst>
          </a:blip>
          <a:srcRect r="30345"/>
          <a:stretch/>
        </p:blipFill>
        <p:spPr>
          <a:xfrm>
            <a:off x="456081" y="454660"/>
            <a:ext cx="1403675" cy="353904"/>
          </a:xfrm>
          <a:prstGeom prst="rect">
            <a:avLst/>
          </a:prstGeom>
        </p:spPr>
      </p:pic>
    </p:spTree>
    <p:extLst>
      <p:ext uri="{BB962C8B-B14F-4D97-AF65-F5344CB8AC3E}">
        <p14:creationId xmlns:p14="http://schemas.microsoft.com/office/powerpoint/2010/main" val="2815990210"/>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B551E36-B27B-38F1-A41A-505E5B30E8C1}"/>
              </a:ext>
            </a:extLst>
          </p:cNvPr>
          <p:cNvSpPr txBox="1">
            <a:spLocks/>
          </p:cNvSpPr>
          <p:nvPr/>
        </p:nvSpPr>
        <p:spPr>
          <a:xfrm>
            <a:off x="1838885" y="3248822"/>
            <a:ext cx="5201536"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rgbClr val="000000"/>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000000"/>
                </a:solidFill>
                <a:effectLst/>
                <a:uLnTx/>
                <a:uFillTx/>
                <a:latin typeface="Segoe UI Semibold"/>
                <a:ea typeface="+mn-ea"/>
                <a:cs typeface="Segoe UI" panose="020B0502040204020203" pitchFamily="34" charset="0"/>
              </a:rPr>
              <a:t>Enable Fabric</a:t>
            </a:r>
          </a:p>
        </p:txBody>
      </p:sp>
      <p:sp>
        <p:nvSpPr>
          <p:cNvPr id="6" name="Oval 5">
            <a:extLst>
              <a:ext uri="{FF2B5EF4-FFF2-40B4-BE49-F238E27FC236}">
                <a16:creationId xmlns:a16="http://schemas.microsoft.com/office/drawing/2014/main" id="{7CECCC3E-5BCE-F7DE-77F1-F58F21F2B42E}"/>
              </a:ext>
            </a:extLst>
          </p:cNvPr>
          <p:cNvSpPr/>
          <p:nvPr/>
        </p:nvSpPr>
        <p:spPr bwMode="auto">
          <a:xfrm>
            <a:off x="584200" y="2954316"/>
            <a:ext cx="958377" cy="958377"/>
          </a:xfrm>
          <a:prstGeom prst="ellipse">
            <a:avLst/>
          </a:prstGeom>
          <a:gradFill>
            <a:gsLst>
              <a:gs pos="60000">
                <a:srgbClr val="038C76"/>
              </a:gs>
              <a:gs pos="0">
                <a:srgbClr val="117865">
                  <a:shade val="67500"/>
                  <a:satMod val="115000"/>
                </a:srgbClr>
              </a:gs>
              <a:gs pos="100000">
                <a:srgbClr val="00AE94"/>
              </a:gs>
            </a:gsLst>
            <a:lin ang="18900000" scaled="1"/>
          </a:gradFill>
          <a:ln w="9525" cap="flat" cmpd="sng" algn="ctr">
            <a:noFill/>
            <a:prstDash val="solid"/>
            <a:headEnd type="none" w="med" len="med"/>
            <a:tailEnd type="none" w="med" len="med"/>
          </a:ln>
          <a:effectLst>
            <a:outerShdw blurRad="203200" dist="38100" dir="2700000" algn="tl"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7" name="Graphic 27">
            <a:extLst>
              <a:ext uri="{FF2B5EF4-FFF2-40B4-BE49-F238E27FC236}">
                <a16:creationId xmlns:a16="http://schemas.microsoft.com/office/drawing/2014/main" id="{E57B9E8A-E662-3E65-0D72-255E803971EA}"/>
              </a:ext>
            </a:extLst>
          </p:cNvPr>
          <p:cNvSpPr/>
          <p:nvPr/>
        </p:nvSpPr>
        <p:spPr>
          <a:xfrm>
            <a:off x="864978" y="3326772"/>
            <a:ext cx="411149" cy="301920"/>
          </a:xfrm>
          <a:custGeom>
            <a:avLst/>
            <a:gdLst>
              <a:gd name="connsiteX0" fmla="*/ 0 w 266700"/>
              <a:gd name="connsiteY0" fmla="*/ 28575 h 190500"/>
              <a:gd name="connsiteX1" fmla="*/ 28575 w 266700"/>
              <a:gd name="connsiteY1" fmla="*/ 0 h 190500"/>
              <a:gd name="connsiteX2" fmla="*/ 57150 w 266700"/>
              <a:gd name="connsiteY2" fmla="*/ 28575 h 190500"/>
              <a:gd name="connsiteX3" fmla="*/ 209550 w 266700"/>
              <a:gd name="connsiteY3" fmla="*/ 28575 h 190500"/>
              <a:gd name="connsiteX4" fmla="*/ 238125 w 266700"/>
              <a:gd name="connsiteY4" fmla="*/ 0 h 190500"/>
              <a:gd name="connsiteX5" fmla="*/ 266700 w 266700"/>
              <a:gd name="connsiteY5" fmla="*/ 28575 h 190500"/>
              <a:gd name="connsiteX6" fmla="*/ 266700 w 266700"/>
              <a:gd name="connsiteY6" fmla="*/ 161925 h 190500"/>
              <a:gd name="connsiteX7" fmla="*/ 238125 w 266700"/>
              <a:gd name="connsiteY7" fmla="*/ 190500 h 190500"/>
              <a:gd name="connsiteX8" fmla="*/ 209550 w 266700"/>
              <a:gd name="connsiteY8" fmla="*/ 161925 h 190500"/>
              <a:gd name="connsiteX9" fmla="*/ 57150 w 266700"/>
              <a:gd name="connsiteY9" fmla="*/ 161925 h 190500"/>
              <a:gd name="connsiteX10" fmla="*/ 28575 w 266700"/>
              <a:gd name="connsiteY10" fmla="*/ 190500 h 190500"/>
              <a:gd name="connsiteX11" fmla="*/ 0 w 266700"/>
              <a:gd name="connsiteY11" fmla="*/ 161925 h 190500"/>
              <a:gd name="connsiteX12" fmla="*/ 0 w 266700"/>
              <a:gd name="connsiteY12" fmla="*/ 28575 h 190500"/>
              <a:gd name="connsiteX13" fmla="*/ 38100 w 266700"/>
              <a:gd name="connsiteY13" fmla="*/ 28575 h 190500"/>
              <a:gd name="connsiteX14" fmla="*/ 28575 w 266700"/>
              <a:gd name="connsiteY14" fmla="*/ 19050 h 190500"/>
              <a:gd name="connsiteX15" fmla="*/ 19050 w 266700"/>
              <a:gd name="connsiteY15" fmla="*/ 28575 h 190500"/>
              <a:gd name="connsiteX16" fmla="*/ 19050 w 266700"/>
              <a:gd name="connsiteY16" fmla="*/ 161925 h 190500"/>
              <a:gd name="connsiteX17" fmla="*/ 28575 w 266700"/>
              <a:gd name="connsiteY17" fmla="*/ 171450 h 190500"/>
              <a:gd name="connsiteX18" fmla="*/ 38100 w 266700"/>
              <a:gd name="connsiteY18" fmla="*/ 161925 h 190500"/>
              <a:gd name="connsiteX19" fmla="*/ 38100 w 266700"/>
              <a:gd name="connsiteY19" fmla="*/ 28575 h 190500"/>
              <a:gd name="connsiteX20" fmla="*/ 57150 w 266700"/>
              <a:gd name="connsiteY20" fmla="*/ 142875 h 190500"/>
              <a:gd name="connsiteX21" fmla="*/ 209550 w 266700"/>
              <a:gd name="connsiteY21" fmla="*/ 142875 h 190500"/>
              <a:gd name="connsiteX22" fmla="*/ 209550 w 266700"/>
              <a:gd name="connsiteY22" fmla="*/ 47625 h 190500"/>
              <a:gd name="connsiteX23" fmla="*/ 57150 w 266700"/>
              <a:gd name="connsiteY23" fmla="*/ 47625 h 190500"/>
              <a:gd name="connsiteX24" fmla="*/ 57150 w 266700"/>
              <a:gd name="connsiteY24" fmla="*/ 142875 h 190500"/>
              <a:gd name="connsiteX25" fmla="*/ 247650 w 266700"/>
              <a:gd name="connsiteY25" fmla="*/ 28575 h 190500"/>
              <a:gd name="connsiteX26" fmla="*/ 238125 w 266700"/>
              <a:gd name="connsiteY26" fmla="*/ 19050 h 190500"/>
              <a:gd name="connsiteX27" fmla="*/ 228600 w 266700"/>
              <a:gd name="connsiteY27" fmla="*/ 28575 h 190500"/>
              <a:gd name="connsiteX28" fmla="*/ 228600 w 266700"/>
              <a:gd name="connsiteY28" fmla="*/ 161925 h 190500"/>
              <a:gd name="connsiteX29" fmla="*/ 238125 w 266700"/>
              <a:gd name="connsiteY29" fmla="*/ 171450 h 190500"/>
              <a:gd name="connsiteX30" fmla="*/ 247650 w 266700"/>
              <a:gd name="connsiteY30" fmla="*/ 161925 h 190500"/>
              <a:gd name="connsiteX31" fmla="*/ 247650 w 266700"/>
              <a:gd name="connsiteY31" fmla="*/ 2857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66700" h="190500">
                <a:moveTo>
                  <a:pt x="0" y="28575"/>
                </a:moveTo>
                <a:cubicBezTo>
                  <a:pt x="0" y="12794"/>
                  <a:pt x="12794" y="0"/>
                  <a:pt x="28575" y="0"/>
                </a:cubicBezTo>
                <a:cubicBezTo>
                  <a:pt x="44356" y="0"/>
                  <a:pt x="57150" y="12794"/>
                  <a:pt x="57150" y="28575"/>
                </a:cubicBezTo>
                <a:lnTo>
                  <a:pt x="209550" y="28575"/>
                </a:lnTo>
                <a:cubicBezTo>
                  <a:pt x="209550" y="12794"/>
                  <a:pt x="222343" y="0"/>
                  <a:pt x="238125" y="0"/>
                </a:cubicBezTo>
                <a:cubicBezTo>
                  <a:pt x="253907" y="0"/>
                  <a:pt x="266700" y="12794"/>
                  <a:pt x="266700" y="28575"/>
                </a:cubicBezTo>
                <a:lnTo>
                  <a:pt x="266700" y="161925"/>
                </a:lnTo>
                <a:cubicBezTo>
                  <a:pt x="266700" y="177707"/>
                  <a:pt x="253907" y="190500"/>
                  <a:pt x="238125" y="190500"/>
                </a:cubicBezTo>
                <a:cubicBezTo>
                  <a:pt x="222343" y="190500"/>
                  <a:pt x="209550" y="177707"/>
                  <a:pt x="209550" y="161925"/>
                </a:cubicBezTo>
                <a:lnTo>
                  <a:pt x="57150" y="161925"/>
                </a:lnTo>
                <a:cubicBezTo>
                  <a:pt x="57150" y="177707"/>
                  <a:pt x="44356" y="190500"/>
                  <a:pt x="28575" y="190500"/>
                </a:cubicBezTo>
                <a:cubicBezTo>
                  <a:pt x="12794" y="190500"/>
                  <a:pt x="0" y="177707"/>
                  <a:pt x="0" y="161925"/>
                </a:cubicBezTo>
                <a:lnTo>
                  <a:pt x="0" y="28575"/>
                </a:lnTo>
                <a:close/>
                <a:moveTo>
                  <a:pt x="38100" y="28575"/>
                </a:moveTo>
                <a:cubicBezTo>
                  <a:pt x="38100" y="23315"/>
                  <a:pt x="33835" y="19050"/>
                  <a:pt x="28575" y="19050"/>
                </a:cubicBezTo>
                <a:cubicBezTo>
                  <a:pt x="23314" y="19050"/>
                  <a:pt x="19050" y="23315"/>
                  <a:pt x="19050" y="28575"/>
                </a:cubicBezTo>
                <a:lnTo>
                  <a:pt x="19050" y="161925"/>
                </a:lnTo>
                <a:cubicBezTo>
                  <a:pt x="19050" y="167186"/>
                  <a:pt x="23315" y="171450"/>
                  <a:pt x="28575" y="171450"/>
                </a:cubicBezTo>
                <a:cubicBezTo>
                  <a:pt x="33836" y="171450"/>
                  <a:pt x="38100" y="167186"/>
                  <a:pt x="38100" y="161925"/>
                </a:cubicBezTo>
                <a:lnTo>
                  <a:pt x="38100" y="28575"/>
                </a:lnTo>
                <a:close/>
                <a:moveTo>
                  <a:pt x="57150" y="142875"/>
                </a:moveTo>
                <a:lnTo>
                  <a:pt x="209550" y="142875"/>
                </a:lnTo>
                <a:lnTo>
                  <a:pt x="209550" y="47625"/>
                </a:lnTo>
                <a:lnTo>
                  <a:pt x="57150" y="47625"/>
                </a:lnTo>
                <a:lnTo>
                  <a:pt x="57150" y="142875"/>
                </a:lnTo>
                <a:close/>
                <a:moveTo>
                  <a:pt x="247650" y="28575"/>
                </a:moveTo>
                <a:cubicBezTo>
                  <a:pt x="247650" y="23315"/>
                  <a:pt x="243386" y="19050"/>
                  <a:pt x="238125" y="19050"/>
                </a:cubicBezTo>
                <a:cubicBezTo>
                  <a:pt x="232864" y="19050"/>
                  <a:pt x="228600" y="23315"/>
                  <a:pt x="228600" y="28575"/>
                </a:cubicBezTo>
                <a:lnTo>
                  <a:pt x="228600" y="161925"/>
                </a:lnTo>
                <a:cubicBezTo>
                  <a:pt x="228600" y="167186"/>
                  <a:pt x="232864" y="171450"/>
                  <a:pt x="238125" y="171450"/>
                </a:cubicBezTo>
                <a:cubicBezTo>
                  <a:pt x="243386" y="171450"/>
                  <a:pt x="247650" y="167186"/>
                  <a:pt x="247650" y="161925"/>
                </a:cubicBezTo>
                <a:lnTo>
                  <a:pt x="247650" y="28575"/>
                </a:lnTo>
                <a:close/>
              </a:path>
            </a:pathLst>
          </a:custGeom>
          <a:solidFill>
            <a:srgbClr val="F3F3F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A446F"/>
              </a:solidFill>
              <a:effectLst/>
              <a:uLnTx/>
              <a:uFillTx/>
              <a:latin typeface="Segoe UI"/>
              <a:ea typeface="+mn-ea"/>
              <a:cs typeface="+mn-cs"/>
            </a:endParaRPr>
          </a:p>
        </p:txBody>
      </p:sp>
    </p:spTree>
    <p:extLst>
      <p:ext uri="{BB962C8B-B14F-4D97-AF65-F5344CB8AC3E}">
        <p14:creationId xmlns:p14="http://schemas.microsoft.com/office/powerpoint/2010/main" val="7970894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6">
            <a:extLst>
              <a:ext uri="{FF2B5EF4-FFF2-40B4-BE49-F238E27FC236}">
                <a16:creationId xmlns:a16="http://schemas.microsoft.com/office/drawing/2014/main" id="{D40FBD0C-436A-0C30-ED05-FCA2AD3EDFD4}"/>
              </a:ext>
            </a:extLst>
          </p:cNvPr>
          <p:cNvSpPr txBox="1">
            <a:spLocks/>
          </p:cNvSpPr>
          <p:nvPr/>
        </p:nvSpPr>
        <p:spPr>
          <a:xfrm>
            <a:off x="582613" y="400366"/>
            <a:ext cx="11026774" cy="553998"/>
          </a:xfrm>
          <a:prstGeom prst="rect">
            <a:avLst/>
          </a:prstGeom>
        </p:spPr>
        <p:txBody>
          <a:bodyPr vert="horz" wrap="square" lIns="0" tIns="0" rIns="0" bIns="0" rtlCol="0" anchor="t">
            <a:spAutoFit/>
          </a:bodyPr>
          <a:lstStyle>
            <a:lvl1pPr algn="ctr"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117865"/>
                </a:solidFill>
                <a:effectLst/>
                <a:uLnTx/>
                <a:uFillTx/>
                <a:latin typeface="Segoe UI Semibold"/>
                <a:ea typeface="+mn-ea"/>
                <a:cs typeface="Segoe UI" pitchFamily="34" charset="0"/>
              </a:rPr>
              <a:t>Fabric</a:t>
            </a:r>
          </a:p>
        </p:txBody>
      </p:sp>
      <p:sp>
        <p:nvSpPr>
          <p:cNvPr id="5" name="TextBox 4">
            <a:extLst>
              <a:ext uri="{FF2B5EF4-FFF2-40B4-BE49-F238E27FC236}">
                <a16:creationId xmlns:a16="http://schemas.microsoft.com/office/drawing/2014/main" id="{8AD5586A-222F-083F-1EFD-019DAACF6E19}"/>
              </a:ext>
            </a:extLst>
          </p:cNvPr>
          <p:cNvSpPr txBox="1"/>
          <p:nvPr/>
        </p:nvSpPr>
        <p:spPr>
          <a:xfrm>
            <a:off x="582613" y="2710854"/>
            <a:ext cx="3699165" cy="1359346"/>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sz="1600">
                <a:latin typeface="Segoe UI" panose="020B0502040204020203" pitchFamily="34" charset="0"/>
                <a:cs typeface="Segoe UI" panose="020B0502040204020203" pitchFamily="34" charset="0"/>
              </a:defRPr>
            </a:lvl1pPr>
          </a:lstStyle>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endParaRPr kumimoji="0" lang="en-US" sz="16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600" b="0" i="0" u="none" strike="noStrike" kern="0" cap="none" spc="0" normalizeH="0" baseline="0" noProof="0" dirty="0">
                <a:ln>
                  <a:noFill/>
                </a:ln>
                <a:solidFill>
                  <a:srgbClr val="0078D4"/>
                </a:solidFill>
                <a:effectLst/>
                <a:uLnTx/>
                <a:uFillTx/>
                <a:latin typeface="Segoe UI Semibold"/>
                <a:cs typeface="Segoe UI" panose="020B0502040204020203" pitchFamily="34" charset="0"/>
              </a:rPr>
              <a:t>Administrator settings</a:t>
            </a:r>
            <a:endParaRPr lang="en-US" kern="0" dirty="0">
              <a:solidFill>
                <a:srgbClr val="000000"/>
              </a:solidFill>
            </a:endParaRPr>
          </a:p>
          <a:p>
            <a:pPr marL="0" marR="0" lvl="0" indent="0" defTabSz="91440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16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Enable Fabric functionality for all users or per security group</a:t>
            </a:r>
          </a:p>
        </p:txBody>
      </p:sp>
      <p:pic>
        <p:nvPicPr>
          <p:cNvPr id="6" name="Picture 5">
            <a:extLst>
              <a:ext uri="{FF2B5EF4-FFF2-40B4-BE49-F238E27FC236}">
                <a16:creationId xmlns:a16="http://schemas.microsoft.com/office/drawing/2014/main" id="{DFE3D9AA-EFCD-D8C1-728E-F5FFFADDAFE5}"/>
              </a:ext>
            </a:extLst>
          </p:cNvPr>
          <p:cNvPicPr>
            <a:picLocks noChangeAspect="1"/>
          </p:cNvPicPr>
          <p:nvPr/>
        </p:nvPicPr>
        <p:blipFill>
          <a:blip r:embed="rId3"/>
          <a:stretch>
            <a:fillRect/>
          </a:stretch>
        </p:blipFill>
        <p:spPr>
          <a:xfrm>
            <a:off x="4809543" y="1087349"/>
            <a:ext cx="6554405" cy="514531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170587776"/>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BA52A1-3FFC-81F7-937E-014F2A1FF97C}"/>
              </a:ext>
            </a:extLst>
          </p:cNvPr>
          <p:cNvPicPr>
            <a:picLocks noChangeAspect="1"/>
          </p:cNvPicPr>
          <p:nvPr/>
        </p:nvPicPr>
        <p:blipFill>
          <a:blip r:embed="rId3"/>
          <a:stretch>
            <a:fillRect/>
          </a:stretch>
        </p:blipFill>
        <p:spPr>
          <a:xfrm>
            <a:off x="4005942" y="1674712"/>
            <a:ext cx="7959109" cy="4726088"/>
          </a:xfrm>
          <a:prstGeom prst="rect">
            <a:avLst/>
          </a:prstGeom>
          <a:effectLst>
            <a:outerShdw blurRad="50800" dist="38100" dir="2700000" algn="tl" rotWithShape="0">
              <a:prstClr val="black">
                <a:alpha val="40000"/>
              </a:prstClr>
            </a:outerShdw>
          </a:effectLst>
        </p:spPr>
      </p:pic>
      <p:sp>
        <p:nvSpPr>
          <p:cNvPr id="4" name="Title 6">
            <a:extLst>
              <a:ext uri="{FF2B5EF4-FFF2-40B4-BE49-F238E27FC236}">
                <a16:creationId xmlns:a16="http://schemas.microsoft.com/office/drawing/2014/main" id="{D40FBD0C-436A-0C30-ED05-FCA2AD3EDFD4}"/>
              </a:ext>
            </a:extLst>
          </p:cNvPr>
          <p:cNvSpPr txBox="1">
            <a:spLocks/>
          </p:cNvSpPr>
          <p:nvPr/>
        </p:nvSpPr>
        <p:spPr>
          <a:xfrm>
            <a:off x="582613" y="758934"/>
            <a:ext cx="11026774" cy="553998"/>
          </a:xfrm>
          <a:prstGeom prst="rect">
            <a:avLst/>
          </a:prstGeom>
        </p:spPr>
        <p:txBody>
          <a:bodyPr vert="horz" wrap="square" lIns="0" tIns="0" rIns="0" bIns="0" rtlCol="0" anchor="t">
            <a:spAutoFit/>
          </a:bodyPr>
          <a:lstStyle>
            <a:lvl1pPr algn="ctr"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lang="en-GB" dirty="0">
                <a:solidFill>
                  <a:srgbClr val="117865"/>
                </a:solidFill>
                <a:latin typeface="Segoe UI Semibold"/>
              </a:rPr>
              <a:t>Fabric</a:t>
            </a:r>
            <a:endParaRPr kumimoji="0" lang="en-US" sz="3600" b="0" i="0" u="none" strike="noStrike" kern="1200" cap="none" spc="-50" normalizeH="0" baseline="0" noProof="0" dirty="0">
              <a:ln w="3175">
                <a:noFill/>
              </a:ln>
              <a:solidFill>
                <a:srgbClr val="117865"/>
              </a:solidFill>
              <a:effectLst/>
              <a:uLnTx/>
              <a:uFillTx/>
              <a:latin typeface="Segoe UI Semibold"/>
              <a:ea typeface="+mn-ea"/>
              <a:cs typeface="Segoe UI" pitchFamily="34" charset="0"/>
            </a:endParaRPr>
          </a:p>
        </p:txBody>
      </p:sp>
      <p:sp>
        <p:nvSpPr>
          <p:cNvPr id="5" name="TextBox 4">
            <a:extLst>
              <a:ext uri="{FF2B5EF4-FFF2-40B4-BE49-F238E27FC236}">
                <a16:creationId xmlns:a16="http://schemas.microsoft.com/office/drawing/2014/main" id="{8AD5586A-222F-083F-1EFD-019DAACF6E19}"/>
              </a:ext>
            </a:extLst>
          </p:cNvPr>
          <p:cNvSpPr txBox="1"/>
          <p:nvPr/>
        </p:nvSpPr>
        <p:spPr>
          <a:xfrm>
            <a:off x="226949" y="2873217"/>
            <a:ext cx="3699165" cy="1436291"/>
          </a:xfrm>
          <a:prstGeom prst="rect">
            <a:avLst/>
          </a:prstGeom>
          <a:noFill/>
        </p:spPr>
        <p:txBody>
          <a:bodyPr wrap="square" rtlCol="0">
            <a:spAutoFit/>
          </a:bodyPr>
          <a:lstStyle>
            <a:defPPr>
              <a:defRPr lang="en-US"/>
            </a:defPPr>
            <a:lvl1pPr marL="342900" indent="-342900">
              <a:buFont typeface="Arial" panose="020B0604020202020204" pitchFamily="34" charset="0"/>
              <a:buChar char="•"/>
              <a:defRPr sz="1600">
                <a:latin typeface="Segoe UI" panose="020B0502040204020203" pitchFamily="34" charset="0"/>
                <a:cs typeface="Segoe UI" panose="020B0502040204020203" pitchFamily="34" charset="0"/>
              </a:defRPr>
            </a:lvl1pPr>
          </a:lstStyle>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endParaRPr kumimoji="0" lang="en-US" sz="16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a:p>
            <a:pPr marL="0" marR="0" lvl="0" indent="0" defTabSz="914400" eaLnBrk="1" fontAlgn="auto" latinLnBrk="0" hangingPunct="1">
              <a:lnSpc>
                <a:spcPct val="100000"/>
              </a:lnSpc>
              <a:spcBef>
                <a:spcPts val="1600"/>
              </a:spcBef>
              <a:spcAft>
                <a:spcPts val="0"/>
              </a:spcAft>
              <a:buClrTx/>
              <a:buSzTx/>
              <a:buFont typeface="Arial" panose="020B0604020202020204" pitchFamily="34" charset="0"/>
              <a:buNone/>
              <a:tabLst/>
              <a:defRPr/>
            </a:pPr>
            <a:r>
              <a:rPr kumimoji="0" lang="en-US" sz="1600" b="0" i="0" u="none" strike="noStrike" kern="0" cap="none" spc="0" normalizeH="0" baseline="0" noProof="0" dirty="0">
                <a:ln>
                  <a:noFill/>
                </a:ln>
                <a:solidFill>
                  <a:srgbClr val="0078D4"/>
                </a:solidFill>
                <a:effectLst/>
                <a:uLnTx/>
                <a:uFillTx/>
                <a:latin typeface="Segoe UI Semibold"/>
                <a:cs typeface="Segoe UI" panose="020B0502040204020203" pitchFamily="34" charset="0"/>
              </a:rPr>
              <a:t>User Sign Up experience</a:t>
            </a:r>
            <a:endParaRPr lang="en-US" kern="0" dirty="0">
              <a:solidFill>
                <a:srgbClr val="000000"/>
              </a:solidFill>
            </a:endParaRPr>
          </a:p>
          <a:p>
            <a:pPr marL="0" marR="0" lvl="0" indent="0" defTabSz="914400" eaLnBrk="1" fontAlgn="auto" latinLnBrk="0" hangingPunct="1">
              <a:lnSpc>
                <a:spcPct val="100000"/>
              </a:lnSpc>
              <a:spcBef>
                <a:spcPts val="600"/>
              </a:spcBef>
              <a:spcAft>
                <a:spcPts val="0"/>
              </a:spcAft>
              <a:buClrTx/>
              <a:buSzTx/>
              <a:buFont typeface="Arial" panose="020B0604020202020204" pitchFamily="34" charset="0"/>
              <a:buNone/>
              <a:tabLst/>
              <a:defRPr/>
            </a:pPr>
            <a:r>
              <a:rPr kumimoji="0" lang="en-US" sz="16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rPr>
              <a:t>Navigate to </a:t>
            </a:r>
          </a:p>
          <a:p>
            <a:pPr marL="0" marR="0" lvl="0" indent="0" defTabSz="914400" eaLnBrk="1" fontAlgn="auto" latinLnBrk="0" hangingPunct="1">
              <a:lnSpc>
                <a:spcPct val="100000"/>
              </a:lnSpc>
              <a:spcBef>
                <a:spcPts val="600"/>
              </a:spcBef>
              <a:spcAft>
                <a:spcPts val="0"/>
              </a:spcAft>
              <a:buClrTx/>
              <a:buSzTx/>
              <a:buFont typeface="Arial" panose="020B0604020202020204" pitchFamily="34" charset="0"/>
              <a:buNone/>
              <a:tabLst/>
              <a:defRPr/>
            </a:pPr>
            <a:r>
              <a:rPr lang="en-US" kern="0" dirty="0">
                <a:solidFill>
                  <a:srgbClr val="000000"/>
                </a:solidFill>
              </a:rPr>
              <a:t>https://app.powerbi.com</a:t>
            </a:r>
            <a:endParaRPr kumimoji="0" lang="en-US" sz="1600" b="0" i="0" u="none" strike="noStrike" kern="0" cap="none" spc="0" normalizeH="0" baseline="0" noProof="0" dirty="0">
              <a:ln>
                <a:noFill/>
              </a:ln>
              <a:solidFill>
                <a:srgbClr val="000000"/>
              </a:solidFill>
              <a:effectLst/>
              <a:uLnTx/>
              <a:uFillTx/>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03027884"/>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B551E36-B27B-38F1-A41A-505E5B30E8C1}"/>
              </a:ext>
            </a:extLst>
          </p:cNvPr>
          <p:cNvSpPr txBox="1">
            <a:spLocks/>
          </p:cNvSpPr>
          <p:nvPr/>
        </p:nvSpPr>
        <p:spPr>
          <a:xfrm>
            <a:off x="1838885" y="3248822"/>
            <a:ext cx="5201536"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rgbClr val="000000"/>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Other resources</a:t>
            </a:r>
          </a:p>
        </p:txBody>
      </p:sp>
      <p:sp>
        <p:nvSpPr>
          <p:cNvPr id="6" name="Oval 5">
            <a:extLst>
              <a:ext uri="{FF2B5EF4-FFF2-40B4-BE49-F238E27FC236}">
                <a16:creationId xmlns:a16="http://schemas.microsoft.com/office/drawing/2014/main" id="{7CECCC3E-5BCE-F7DE-77F1-F58F21F2B42E}"/>
              </a:ext>
            </a:extLst>
          </p:cNvPr>
          <p:cNvSpPr/>
          <p:nvPr/>
        </p:nvSpPr>
        <p:spPr bwMode="auto">
          <a:xfrm>
            <a:off x="584200" y="2954316"/>
            <a:ext cx="958377" cy="958377"/>
          </a:xfrm>
          <a:prstGeom prst="ellipse">
            <a:avLst/>
          </a:prstGeom>
          <a:gradFill>
            <a:gsLst>
              <a:gs pos="60000">
                <a:srgbClr val="038C76"/>
              </a:gs>
              <a:gs pos="0">
                <a:srgbClr val="117865">
                  <a:shade val="67500"/>
                  <a:satMod val="115000"/>
                </a:srgbClr>
              </a:gs>
              <a:gs pos="100000">
                <a:srgbClr val="00AE94"/>
              </a:gs>
            </a:gsLst>
            <a:lin ang="18900000" scaled="1"/>
          </a:gradFill>
          <a:ln w="9525" cap="flat" cmpd="sng" algn="ctr">
            <a:noFill/>
            <a:prstDash val="solid"/>
            <a:headEnd type="none" w="med" len="med"/>
            <a:tailEnd type="none" w="med" len="med"/>
          </a:ln>
          <a:effectLst>
            <a:outerShdw blurRad="203200" dist="38100" dir="2700000" algn="tl"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7" name="Graphic 27">
            <a:extLst>
              <a:ext uri="{FF2B5EF4-FFF2-40B4-BE49-F238E27FC236}">
                <a16:creationId xmlns:a16="http://schemas.microsoft.com/office/drawing/2014/main" id="{E57B9E8A-E662-3E65-0D72-255E803971EA}"/>
              </a:ext>
            </a:extLst>
          </p:cNvPr>
          <p:cNvSpPr/>
          <p:nvPr/>
        </p:nvSpPr>
        <p:spPr>
          <a:xfrm>
            <a:off x="864978" y="3326772"/>
            <a:ext cx="411149" cy="301920"/>
          </a:xfrm>
          <a:custGeom>
            <a:avLst/>
            <a:gdLst>
              <a:gd name="connsiteX0" fmla="*/ 0 w 266700"/>
              <a:gd name="connsiteY0" fmla="*/ 28575 h 190500"/>
              <a:gd name="connsiteX1" fmla="*/ 28575 w 266700"/>
              <a:gd name="connsiteY1" fmla="*/ 0 h 190500"/>
              <a:gd name="connsiteX2" fmla="*/ 57150 w 266700"/>
              <a:gd name="connsiteY2" fmla="*/ 28575 h 190500"/>
              <a:gd name="connsiteX3" fmla="*/ 209550 w 266700"/>
              <a:gd name="connsiteY3" fmla="*/ 28575 h 190500"/>
              <a:gd name="connsiteX4" fmla="*/ 238125 w 266700"/>
              <a:gd name="connsiteY4" fmla="*/ 0 h 190500"/>
              <a:gd name="connsiteX5" fmla="*/ 266700 w 266700"/>
              <a:gd name="connsiteY5" fmla="*/ 28575 h 190500"/>
              <a:gd name="connsiteX6" fmla="*/ 266700 w 266700"/>
              <a:gd name="connsiteY6" fmla="*/ 161925 h 190500"/>
              <a:gd name="connsiteX7" fmla="*/ 238125 w 266700"/>
              <a:gd name="connsiteY7" fmla="*/ 190500 h 190500"/>
              <a:gd name="connsiteX8" fmla="*/ 209550 w 266700"/>
              <a:gd name="connsiteY8" fmla="*/ 161925 h 190500"/>
              <a:gd name="connsiteX9" fmla="*/ 57150 w 266700"/>
              <a:gd name="connsiteY9" fmla="*/ 161925 h 190500"/>
              <a:gd name="connsiteX10" fmla="*/ 28575 w 266700"/>
              <a:gd name="connsiteY10" fmla="*/ 190500 h 190500"/>
              <a:gd name="connsiteX11" fmla="*/ 0 w 266700"/>
              <a:gd name="connsiteY11" fmla="*/ 161925 h 190500"/>
              <a:gd name="connsiteX12" fmla="*/ 0 w 266700"/>
              <a:gd name="connsiteY12" fmla="*/ 28575 h 190500"/>
              <a:gd name="connsiteX13" fmla="*/ 38100 w 266700"/>
              <a:gd name="connsiteY13" fmla="*/ 28575 h 190500"/>
              <a:gd name="connsiteX14" fmla="*/ 28575 w 266700"/>
              <a:gd name="connsiteY14" fmla="*/ 19050 h 190500"/>
              <a:gd name="connsiteX15" fmla="*/ 19050 w 266700"/>
              <a:gd name="connsiteY15" fmla="*/ 28575 h 190500"/>
              <a:gd name="connsiteX16" fmla="*/ 19050 w 266700"/>
              <a:gd name="connsiteY16" fmla="*/ 161925 h 190500"/>
              <a:gd name="connsiteX17" fmla="*/ 28575 w 266700"/>
              <a:gd name="connsiteY17" fmla="*/ 171450 h 190500"/>
              <a:gd name="connsiteX18" fmla="*/ 38100 w 266700"/>
              <a:gd name="connsiteY18" fmla="*/ 161925 h 190500"/>
              <a:gd name="connsiteX19" fmla="*/ 38100 w 266700"/>
              <a:gd name="connsiteY19" fmla="*/ 28575 h 190500"/>
              <a:gd name="connsiteX20" fmla="*/ 57150 w 266700"/>
              <a:gd name="connsiteY20" fmla="*/ 142875 h 190500"/>
              <a:gd name="connsiteX21" fmla="*/ 209550 w 266700"/>
              <a:gd name="connsiteY21" fmla="*/ 142875 h 190500"/>
              <a:gd name="connsiteX22" fmla="*/ 209550 w 266700"/>
              <a:gd name="connsiteY22" fmla="*/ 47625 h 190500"/>
              <a:gd name="connsiteX23" fmla="*/ 57150 w 266700"/>
              <a:gd name="connsiteY23" fmla="*/ 47625 h 190500"/>
              <a:gd name="connsiteX24" fmla="*/ 57150 w 266700"/>
              <a:gd name="connsiteY24" fmla="*/ 142875 h 190500"/>
              <a:gd name="connsiteX25" fmla="*/ 247650 w 266700"/>
              <a:gd name="connsiteY25" fmla="*/ 28575 h 190500"/>
              <a:gd name="connsiteX26" fmla="*/ 238125 w 266700"/>
              <a:gd name="connsiteY26" fmla="*/ 19050 h 190500"/>
              <a:gd name="connsiteX27" fmla="*/ 228600 w 266700"/>
              <a:gd name="connsiteY27" fmla="*/ 28575 h 190500"/>
              <a:gd name="connsiteX28" fmla="*/ 228600 w 266700"/>
              <a:gd name="connsiteY28" fmla="*/ 161925 h 190500"/>
              <a:gd name="connsiteX29" fmla="*/ 238125 w 266700"/>
              <a:gd name="connsiteY29" fmla="*/ 171450 h 190500"/>
              <a:gd name="connsiteX30" fmla="*/ 247650 w 266700"/>
              <a:gd name="connsiteY30" fmla="*/ 161925 h 190500"/>
              <a:gd name="connsiteX31" fmla="*/ 247650 w 266700"/>
              <a:gd name="connsiteY31" fmla="*/ 2857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66700" h="190500">
                <a:moveTo>
                  <a:pt x="0" y="28575"/>
                </a:moveTo>
                <a:cubicBezTo>
                  <a:pt x="0" y="12794"/>
                  <a:pt x="12794" y="0"/>
                  <a:pt x="28575" y="0"/>
                </a:cubicBezTo>
                <a:cubicBezTo>
                  <a:pt x="44356" y="0"/>
                  <a:pt x="57150" y="12794"/>
                  <a:pt x="57150" y="28575"/>
                </a:cubicBezTo>
                <a:lnTo>
                  <a:pt x="209550" y="28575"/>
                </a:lnTo>
                <a:cubicBezTo>
                  <a:pt x="209550" y="12794"/>
                  <a:pt x="222343" y="0"/>
                  <a:pt x="238125" y="0"/>
                </a:cubicBezTo>
                <a:cubicBezTo>
                  <a:pt x="253907" y="0"/>
                  <a:pt x="266700" y="12794"/>
                  <a:pt x="266700" y="28575"/>
                </a:cubicBezTo>
                <a:lnTo>
                  <a:pt x="266700" y="161925"/>
                </a:lnTo>
                <a:cubicBezTo>
                  <a:pt x="266700" y="177707"/>
                  <a:pt x="253907" y="190500"/>
                  <a:pt x="238125" y="190500"/>
                </a:cubicBezTo>
                <a:cubicBezTo>
                  <a:pt x="222343" y="190500"/>
                  <a:pt x="209550" y="177707"/>
                  <a:pt x="209550" y="161925"/>
                </a:cubicBezTo>
                <a:lnTo>
                  <a:pt x="57150" y="161925"/>
                </a:lnTo>
                <a:cubicBezTo>
                  <a:pt x="57150" y="177707"/>
                  <a:pt x="44356" y="190500"/>
                  <a:pt x="28575" y="190500"/>
                </a:cubicBezTo>
                <a:cubicBezTo>
                  <a:pt x="12794" y="190500"/>
                  <a:pt x="0" y="177707"/>
                  <a:pt x="0" y="161925"/>
                </a:cubicBezTo>
                <a:lnTo>
                  <a:pt x="0" y="28575"/>
                </a:lnTo>
                <a:close/>
                <a:moveTo>
                  <a:pt x="38100" y="28575"/>
                </a:moveTo>
                <a:cubicBezTo>
                  <a:pt x="38100" y="23315"/>
                  <a:pt x="33835" y="19050"/>
                  <a:pt x="28575" y="19050"/>
                </a:cubicBezTo>
                <a:cubicBezTo>
                  <a:pt x="23314" y="19050"/>
                  <a:pt x="19050" y="23315"/>
                  <a:pt x="19050" y="28575"/>
                </a:cubicBezTo>
                <a:lnTo>
                  <a:pt x="19050" y="161925"/>
                </a:lnTo>
                <a:cubicBezTo>
                  <a:pt x="19050" y="167186"/>
                  <a:pt x="23315" y="171450"/>
                  <a:pt x="28575" y="171450"/>
                </a:cubicBezTo>
                <a:cubicBezTo>
                  <a:pt x="33836" y="171450"/>
                  <a:pt x="38100" y="167186"/>
                  <a:pt x="38100" y="161925"/>
                </a:cubicBezTo>
                <a:lnTo>
                  <a:pt x="38100" y="28575"/>
                </a:lnTo>
                <a:close/>
                <a:moveTo>
                  <a:pt x="57150" y="142875"/>
                </a:moveTo>
                <a:lnTo>
                  <a:pt x="209550" y="142875"/>
                </a:lnTo>
                <a:lnTo>
                  <a:pt x="209550" y="47625"/>
                </a:lnTo>
                <a:lnTo>
                  <a:pt x="57150" y="47625"/>
                </a:lnTo>
                <a:lnTo>
                  <a:pt x="57150" y="142875"/>
                </a:lnTo>
                <a:close/>
                <a:moveTo>
                  <a:pt x="247650" y="28575"/>
                </a:moveTo>
                <a:cubicBezTo>
                  <a:pt x="247650" y="23315"/>
                  <a:pt x="243386" y="19050"/>
                  <a:pt x="238125" y="19050"/>
                </a:cubicBezTo>
                <a:cubicBezTo>
                  <a:pt x="232864" y="19050"/>
                  <a:pt x="228600" y="23315"/>
                  <a:pt x="228600" y="28575"/>
                </a:cubicBezTo>
                <a:lnTo>
                  <a:pt x="228600" y="161925"/>
                </a:lnTo>
                <a:cubicBezTo>
                  <a:pt x="228600" y="167186"/>
                  <a:pt x="232864" y="171450"/>
                  <a:pt x="238125" y="171450"/>
                </a:cubicBezTo>
                <a:cubicBezTo>
                  <a:pt x="243386" y="171450"/>
                  <a:pt x="247650" y="167186"/>
                  <a:pt x="247650" y="161925"/>
                </a:cubicBezTo>
                <a:lnTo>
                  <a:pt x="247650" y="28575"/>
                </a:lnTo>
                <a:close/>
              </a:path>
            </a:pathLst>
          </a:custGeom>
          <a:solidFill>
            <a:srgbClr val="F3F3F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A446F"/>
              </a:solidFill>
              <a:effectLst/>
              <a:uLnTx/>
              <a:uFillTx/>
              <a:latin typeface="Segoe UI"/>
              <a:ea typeface="+mn-ea"/>
              <a:cs typeface="+mn-cs"/>
            </a:endParaRPr>
          </a:p>
        </p:txBody>
      </p:sp>
    </p:spTree>
    <p:extLst>
      <p:ext uri="{BB962C8B-B14F-4D97-AF65-F5344CB8AC3E}">
        <p14:creationId xmlns:p14="http://schemas.microsoft.com/office/powerpoint/2010/main" val="1358692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BE2B9B-989D-DCDE-51F7-384B2F97D15A}"/>
              </a:ext>
            </a:extLst>
          </p:cNvPr>
          <p:cNvSpPr txBox="1"/>
          <p:nvPr/>
        </p:nvSpPr>
        <p:spPr>
          <a:xfrm>
            <a:off x="587828" y="2162628"/>
            <a:ext cx="8265886" cy="923330"/>
          </a:xfrm>
          <a:prstGeom prst="rect">
            <a:avLst/>
          </a:prstGeom>
          <a:noFill/>
        </p:spPr>
        <p:txBody>
          <a:bodyPr wrap="square" lIns="0" tIns="0" rIns="0" bIns="0" rtlCol="0">
            <a:spAutoFit/>
          </a:bodyPr>
          <a:lstStyle/>
          <a:p>
            <a:pPr algn="l"/>
            <a:r>
              <a:rPr lang="en-IE" sz="2000" dirty="0">
                <a:solidFill>
                  <a:srgbClr val="000000"/>
                </a:solidFill>
              </a:rPr>
              <a:t>Aka.ms/</a:t>
            </a:r>
            <a:r>
              <a:rPr lang="en-IE" sz="2000" dirty="0" err="1">
                <a:solidFill>
                  <a:srgbClr val="000000"/>
                </a:solidFill>
              </a:rPr>
              <a:t>FabricLicensing</a:t>
            </a:r>
            <a:endParaRPr lang="en-IE" sz="2000" dirty="0">
              <a:solidFill>
                <a:srgbClr val="000000"/>
              </a:solidFill>
            </a:endParaRPr>
          </a:p>
          <a:p>
            <a:pPr algn="l"/>
            <a:endParaRPr lang="en-IE" sz="2000" dirty="0">
              <a:solidFill>
                <a:srgbClr val="000000"/>
              </a:solidFill>
            </a:endParaRPr>
          </a:p>
          <a:p>
            <a:pPr algn="l"/>
            <a:endParaRPr lang="en-IE" sz="2000" dirty="0">
              <a:solidFill>
                <a:srgbClr val="000000"/>
              </a:solidFill>
            </a:endParaRPr>
          </a:p>
        </p:txBody>
      </p:sp>
      <p:sp>
        <p:nvSpPr>
          <p:cNvPr id="3" name="Title 6">
            <a:extLst>
              <a:ext uri="{FF2B5EF4-FFF2-40B4-BE49-F238E27FC236}">
                <a16:creationId xmlns:a16="http://schemas.microsoft.com/office/drawing/2014/main" id="{91B7870C-6E44-C358-9E79-B6466D0E4DB8}"/>
              </a:ext>
            </a:extLst>
          </p:cNvPr>
          <p:cNvSpPr txBox="1">
            <a:spLocks/>
          </p:cNvSpPr>
          <p:nvPr/>
        </p:nvSpPr>
        <p:spPr>
          <a:xfrm>
            <a:off x="582613" y="758934"/>
            <a:ext cx="11026774" cy="553998"/>
          </a:xfrm>
          <a:prstGeom prst="rect">
            <a:avLst/>
          </a:prstGeom>
        </p:spPr>
        <p:txBody>
          <a:bodyPr vert="horz" wrap="square" lIns="0" tIns="0" rIns="0" bIns="0" rtlCol="0" anchor="t">
            <a:spAutoFit/>
          </a:bodyPr>
          <a:lstStyle>
            <a:lvl1pPr algn="ctr"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117865"/>
                </a:solidFill>
                <a:effectLst/>
                <a:uLnTx/>
                <a:uFillTx/>
                <a:latin typeface="Segoe UI Semibold"/>
                <a:ea typeface="+mn-ea"/>
                <a:cs typeface="Segoe UI" pitchFamily="34" charset="0"/>
              </a:rPr>
              <a:t>Microsoft Fabric</a:t>
            </a:r>
            <a:r>
              <a:rPr kumimoji="0" lang="ru-RU" sz="3600" b="0" i="0" u="none" strike="noStrike" kern="1200" cap="none" spc="-50" normalizeH="0" baseline="0" noProof="0" dirty="0">
                <a:ln w="3175">
                  <a:noFill/>
                </a:ln>
                <a:solidFill>
                  <a:srgbClr val="117865"/>
                </a:solidFill>
                <a:effectLst/>
                <a:uLnTx/>
                <a:uFillTx/>
                <a:latin typeface="Segoe UI Semibold"/>
                <a:ea typeface="+mn-ea"/>
                <a:cs typeface="Segoe UI" pitchFamily="34" charset="0"/>
              </a:rPr>
              <a:t> </a:t>
            </a:r>
            <a:r>
              <a:rPr kumimoji="0" lang="en-IE" sz="3600" b="0" i="0" u="none" strike="noStrike" kern="1200" cap="none" spc="-50" normalizeH="0" baseline="0" noProof="0" dirty="0">
                <a:ln w="3175">
                  <a:noFill/>
                </a:ln>
                <a:solidFill>
                  <a:srgbClr val="117865"/>
                </a:solidFill>
                <a:effectLst/>
                <a:uLnTx/>
                <a:uFillTx/>
                <a:latin typeface="Segoe UI Semibold"/>
                <a:ea typeface="+mn-ea"/>
                <a:cs typeface="Segoe UI" pitchFamily="34" charset="0"/>
              </a:rPr>
              <a:t>Pricing</a:t>
            </a:r>
            <a:endParaRPr kumimoji="0" lang="en-US" sz="3600" b="0" i="0" u="none" strike="noStrike" kern="1200" cap="none" spc="-50" normalizeH="0" baseline="0" noProof="0" dirty="0">
              <a:ln w="3175">
                <a:noFill/>
              </a:ln>
              <a:solidFill>
                <a:srgbClr val="117865"/>
              </a:solidFill>
              <a:effectLst/>
              <a:uLnTx/>
              <a:uFillTx/>
              <a:latin typeface="Segoe UI Semibold"/>
              <a:ea typeface="+mn-ea"/>
              <a:cs typeface="Segoe UI" pitchFamily="34" charset="0"/>
            </a:endParaRPr>
          </a:p>
        </p:txBody>
      </p:sp>
    </p:spTree>
    <p:extLst>
      <p:ext uri="{BB962C8B-B14F-4D97-AF65-F5344CB8AC3E}">
        <p14:creationId xmlns:p14="http://schemas.microsoft.com/office/powerpoint/2010/main" val="242666779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319B2EC-B08E-4E61-1CD0-A2E208C6C618}"/>
              </a:ext>
            </a:extLst>
          </p:cNvPr>
          <p:cNvSpPr>
            <a:spLocks noGrp="1"/>
          </p:cNvSpPr>
          <p:nvPr>
            <p:ph type="body" sz="quarter" idx="11"/>
          </p:nvPr>
        </p:nvSpPr>
        <p:spPr/>
        <p:txBody>
          <a:bodyPr/>
          <a:lstStyle/>
          <a:p>
            <a:endParaRPr lang="en-IE"/>
          </a:p>
        </p:txBody>
      </p:sp>
      <p:sp>
        <p:nvSpPr>
          <p:cNvPr id="3" name="Picture Placeholder 2">
            <a:extLst>
              <a:ext uri="{FF2B5EF4-FFF2-40B4-BE49-F238E27FC236}">
                <a16:creationId xmlns:a16="http://schemas.microsoft.com/office/drawing/2014/main" id="{5B9D698B-ADC6-616C-25E2-1CE4FAB1C436}"/>
              </a:ext>
            </a:extLst>
          </p:cNvPr>
          <p:cNvSpPr>
            <a:spLocks noGrp="1"/>
          </p:cNvSpPr>
          <p:nvPr>
            <p:ph type="pic" sz="quarter" idx="12"/>
          </p:nvPr>
        </p:nvSpPr>
        <p:spPr/>
        <p:txBody>
          <a:bodyPr/>
          <a:lstStyle/>
          <a:p>
            <a:endParaRPr lang="en-IE"/>
          </a:p>
        </p:txBody>
      </p:sp>
    </p:spTree>
    <p:extLst>
      <p:ext uri="{BB962C8B-B14F-4D97-AF65-F5344CB8AC3E}">
        <p14:creationId xmlns:p14="http://schemas.microsoft.com/office/powerpoint/2010/main" val="51977740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0DA64211-5A42-88DF-CB54-EB845FDE417E}"/>
              </a:ext>
            </a:extLst>
          </p:cNvPr>
          <p:cNvSpPr>
            <a:spLocks noGrp="1"/>
          </p:cNvSpPr>
          <p:nvPr>
            <p:ph type="pic" sz="quarter" idx="4294967295"/>
          </p:nvPr>
        </p:nvSpPr>
        <p:spPr>
          <a:xfrm>
            <a:off x="370115" y="2043339"/>
            <a:ext cx="10784113" cy="3533275"/>
          </a:xfrm>
        </p:spPr>
        <p:txBody>
          <a:bodyPr/>
          <a:lstStyle/>
          <a:p>
            <a:pPr marL="0" indent="0" algn="l">
              <a:buNone/>
            </a:pPr>
            <a:r>
              <a:rPr lang="en-IE" dirty="0"/>
              <a:t>Fabric – Quick Overview</a:t>
            </a:r>
          </a:p>
          <a:p>
            <a:pPr marL="0" indent="0" algn="l">
              <a:buNone/>
            </a:pPr>
            <a:r>
              <a:rPr lang="en-IE" dirty="0"/>
              <a:t>Medallion architecture</a:t>
            </a:r>
          </a:p>
          <a:p>
            <a:pPr marL="0" indent="0" algn="l">
              <a:buNone/>
            </a:pPr>
            <a:r>
              <a:rPr lang="en-IE" dirty="0"/>
              <a:t>Demo </a:t>
            </a:r>
          </a:p>
          <a:p>
            <a:pPr marL="0" indent="0" algn="l">
              <a:buNone/>
            </a:pPr>
            <a:r>
              <a:rPr lang="en-IE" dirty="0"/>
              <a:t>	Setting the stage: NYC Taxi company</a:t>
            </a:r>
          </a:p>
          <a:p>
            <a:pPr marL="0" indent="0" algn="l">
              <a:buNone/>
            </a:pPr>
            <a:r>
              <a:rPr lang="en-IE" dirty="0"/>
              <a:t>	Define metrics for a business question</a:t>
            </a:r>
          </a:p>
          <a:p>
            <a:pPr marL="0" indent="0" algn="l">
              <a:buNone/>
            </a:pPr>
            <a:r>
              <a:rPr lang="en-IE" dirty="0"/>
              <a:t>	Deploy Bronze, Silver and Gold data layers</a:t>
            </a:r>
          </a:p>
          <a:p>
            <a:pPr marL="0" indent="0" algn="l">
              <a:buNone/>
            </a:pPr>
            <a:r>
              <a:rPr lang="en-IE" dirty="0"/>
              <a:t>	Build PowerBI report providing insights</a:t>
            </a:r>
          </a:p>
        </p:txBody>
      </p:sp>
      <p:sp>
        <p:nvSpPr>
          <p:cNvPr id="6" name="Title 6">
            <a:extLst>
              <a:ext uri="{FF2B5EF4-FFF2-40B4-BE49-F238E27FC236}">
                <a16:creationId xmlns:a16="http://schemas.microsoft.com/office/drawing/2014/main" id="{4C976160-C032-0BF5-7695-3191E8798512}"/>
              </a:ext>
            </a:extLst>
          </p:cNvPr>
          <p:cNvSpPr txBox="1">
            <a:spLocks/>
          </p:cNvSpPr>
          <p:nvPr/>
        </p:nvSpPr>
        <p:spPr>
          <a:xfrm>
            <a:off x="582613" y="504376"/>
            <a:ext cx="11026774" cy="553998"/>
          </a:xfrm>
          <a:prstGeom prst="rect">
            <a:avLst/>
          </a:prstGeom>
        </p:spPr>
        <p:txBody>
          <a:bodyPr vert="horz" wrap="square" lIns="0" tIns="0" rIns="0" bIns="0" rtlCol="0" anchor="t">
            <a:spAutoFit/>
          </a:bodyPr>
          <a:lstStyle>
            <a:lvl1pPr algn="ctr"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117865"/>
                </a:solidFill>
                <a:effectLst/>
                <a:uLnTx/>
                <a:uFillTx/>
                <a:latin typeface="Segoe UI Semibold"/>
                <a:ea typeface="+mn-ea"/>
                <a:cs typeface="Segoe UI" pitchFamily="34" charset="0"/>
              </a:rPr>
              <a:t>Agenda</a:t>
            </a:r>
          </a:p>
        </p:txBody>
      </p:sp>
    </p:spTree>
    <p:extLst>
      <p:ext uri="{BB962C8B-B14F-4D97-AF65-F5344CB8AC3E}">
        <p14:creationId xmlns:p14="http://schemas.microsoft.com/office/powerpoint/2010/main" val="18057413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A21FE26-EB4D-E8DF-B7A7-3AA4923AD665}"/>
              </a:ext>
            </a:extLst>
          </p:cNvPr>
          <p:cNvPicPr>
            <a:picLocks noChangeAspect="1"/>
          </p:cNvPicPr>
          <p:nvPr/>
        </p:nvPicPr>
        <p:blipFill>
          <a:blip r:embed="rId3"/>
          <a:stretch>
            <a:fillRect/>
          </a:stretch>
        </p:blipFill>
        <p:spPr>
          <a:xfrm>
            <a:off x="6286889" y="2447232"/>
            <a:ext cx="415636" cy="415636"/>
          </a:xfrm>
          <a:prstGeom prst="rect">
            <a:avLst/>
          </a:prstGeom>
        </p:spPr>
      </p:pic>
      <p:pic>
        <p:nvPicPr>
          <p:cNvPr id="3" name="Graphic 2">
            <a:extLst>
              <a:ext uri="{FF2B5EF4-FFF2-40B4-BE49-F238E27FC236}">
                <a16:creationId xmlns:a16="http://schemas.microsoft.com/office/drawing/2014/main" id="{C1A38F74-F339-CC92-8860-01BA36559F3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80692" y="2447232"/>
            <a:ext cx="415636" cy="415636"/>
          </a:xfrm>
          <a:prstGeom prst="rect">
            <a:avLst/>
          </a:prstGeom>
        </p:spPr>
      </p:pic>
      <p:pic>
        <p:nvPicPr>
          <p:cNvPr id="4" name="Graphic 3">
            <a:extLst>
              <a:ext uri="{FF2B5EF4-FFF2-40B4-BE49-F238E27FC236}">
                <a16:creationId xmlns:a16="http://schemas.microsoft.com/office/drawing/2014/main" id="{99A59EE9-5369-B06D-3B71-7C4125224B4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838972" y="2428339"/>
            <a:ext cx="453422" cy="453422"/>
          </a:xfrm>
          <a:prstGeom prst="rect">
            <a:avLst/>
          </a:prstGeom>
        </p:spPr>
      </p:pic>
      <p:pic>
        <p:nvPicPr>
          <p:cNvPr id="5" name="chart" descr="chart">
            <a:extLst>
              <a:ext uri="{FF2B5EF4-FFF2-40B4-BE49-F238E27FC236}">
                <a16:creationId xmlns:a16="http://schemas.microsoft.com/office/drawing/2014/main" id="{09F95A76-CE27-5926-F0E1-076753795CE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13778" y="2428340"/>
            <a:ext cx="453422" cy="453420"/>
          </a:xfrm>
          <a:prstGeom prst="rect">
            <a:avLst/>
          </a:prstGeom>
        </p:spPr>
      </p:pic>
      <p:pic>
        <p:nvPicPr>
          <p:cNvPr id="6" name="Graphic 5">
            <a:extLst>
              <a:ext uri="{FF2B5EF4-FFF2-40B4-BE49-F238E27FC236}">
                <a16:creationId xmlns:a16="http://schemas.microsoft.com/office/drawing/2014/main" id="{18EB978B-5AFC-72CA-064E-DB66D049C9F5}"/>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303759" y="2395972"/>
            <a:ext cx="518156" cy="518156"/>
          </a:xfrm>
          <a:prstGeom prst="rect">
            <a:avLst/>
          </a:prstGeom>
        </p:spPr>
      </p:pic>
      <p:pic>
        <p:nvPicPr>
          <p:cNvPr id="7" name="!!datascienceicon">
            <a:extLst>
              <a:ext uri="{FF2B5EF4-FFF2-40B4-BE49-F238E27FC236}">
                <a16:creationId xmlns:a16="http://schemas.microsoft.com/office/drawing/2014/main" id="{6927D8C8-231C-F063-9E36-8B62B2F6CDB4}"/>
              </a:ext>
            </a:extLst>
          </p:cNvPr>
          <p:cNvPicPr>
            <a:picLocks noChangeAspect="1"/>
          </p:cNvPicPr>
          <p:nvPr/>
        </p:nvPicPr>
        <p:blipFill rotWithShape="1">
          <a:blip r:embed="rId12">
            <a:extLst>
              <a:ext uri="{28A0092B-C50C-407E-A947-70E740481C1C}">
                <a14:useLocalDpi xmlns:a14="http://schemas.microsoft.com/office/drawing/2010/main" val="0"/>
              </a:ext>
            </a:extLst>
          </a:blip>
          <a:srcRect l="-6889" b="-12271"/>
          <a:stretch/>
        </p:blipFill>
        <p:spPr>
          <a:xfrm>
            <a:off x="7506034" y="2401699"/>
            <a:ext cx="463239" cy="506703"/>
          </a:xfrm>
          <a:prstGeom prst="rect">
            <a:avLst/>
          </a:prstGeom>
          <a:ln w="10108" cap="flat">
            <a:noFill/>
            <a:prstDash val="solid"/>
            <a:miter/>
          </a:ln>
        </p:spPr>
      </p:pic>
      <p:pic>
        <p:nvPicPr>
          <p:cNvPr id="8" name="Picture 7">
            <a:extLst>
              <a:ext uri="{FF2B5EF4-FFF2-40B4-BE49-F238E27FC236}">
                <a16:creationId xmlns:a16="http://schemas.microsoft.com/office/drawing/2014/main" id="{102ADCC1-99E5-615E-0A03-A0DBA322C640}"/>
              </a:ext>
            </a:extLst>
          </p:cNvPr>
          <p:cNvPicPr>
            <a:picLocks noChangeAspect="1"/>
          </p:cNvPicPr>
          <p:nvPr/>
        </p:nvPicPr>
        <p:blipFill>
          <a:blip r:embed="rId13">
            <a:extLst>
              <a:ext uri="{28A0092B-C50C-407E-A947-70E740481C1C}">
                <a14:useLocalDpi xmlns:a14="http://schemas.microsoft.com/office/drawing/2010/main" val="0"/>
              </a:ext>
            </a:extLst>
          </a:blip>
          <a:srcRect/>
          <a:stretch/>
        </p:blipFill>
        <p:spPr>
          <a:xfrm>
            <a:off x="2498611" y="2430024"/>
            <a:ext cx="547890" cy="450053"/>
          </a:xfrm>
          <a:prstGeom prst="rect">
            <a:avLst/>
          </a:prstGeom>
        </p:spPr>
      </p:pic>
      <p:sp>
        <p:nvSpPr>
          <p:cNvPr id="9" name="TextBox 8">
            <a:extLst>
              <a:ext uri="{FF2B5EF4-FFF2-40B4-BE49-F238E27FC236}">
                <a16:creationId xmlns:a16="http://schemas.microsoft.com/office/drawing/2014/main" id="{077C4CF5-978D-EC08-05FF-9CD6CF1C7F0F}"/>
              </a:ext>
            </a:extLst>
          </p:cNvPr>
          <p:cNvSpPr txBox="1"/>
          <p:nvPr/>
        </p:nvSpPr>
        <p:spPr>
          <a:xfrm>
            <a:off x="1039354" y="3063971"/>
            <a:ext cx="1098313" cy="553998"/>
          </a:xfrm>
          <a:prstGeom prst="rect">
            <a:avLst/>
          </a:prstGeom>
          <a:no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000" cap="none" spc="-50" normalizeH="0" baseline="0" noProof="0">
                <a:ln>
                  <a:noFill/>
                </a:ln>
                <a:solidFill>
                  <a:srgbClr val="000000"/>
                </a:solidFill>
                <a:effectLst/>
                <a:uLnTx/>
                <a:uFillTx/>
                <a:latin typeface="Segoe UI Semibold"/>
                <a:ea typeface="+mn-ea"/>
                <a:cs typeface="+mn-cs"/>
              </a:rPr>
              <a:t>Data</a:t>
            </a:r>
            <a:br>
              <a:rPr kumimoji="0" lang="en-US" sz="1800" b="1" i="0" u="none" strike="noStrike" kern="1000" cap="none" spc="-50" normalizeH="0" baseline="0" noProof="0">
                <a:ln>
                  <a:noFill/>
                </a:ln>
                <a:solidFill>
                  <a:srgbClr val="000000"/>
                </a:solidFill>
                <a:effectLst/>
                <a:uLnTx/>
                <a:uFillTx/>
                <a:latin typeface="Segoe UI Semibold"/>
                <a:ea typeface="+mn-ea"/>
                <a:cs typeface="+mn-cs"/>
              </a:rPr>
            </a:br>
            <a:r>
              <a:rPr kumimoji="0" lang="en-US" sz="1800" b="1" i="0" u="none" strike="noStrike" kern="1000" cap="none" spc="-50" normalizeH="0" baseline="0" noProof="0">
                <a:ln>
                  <a:noFill/>
                </a:ln>
                <a:solidFill>
                  <a:srgbClr val="000000"/>
                </a:solidFill>
                <a:effectLst/>
                <a:uLnTx/>
                <a:uFillTx/>
                <a:latin typeface="Segoe UI Semibold"/>
                <a:ea typeface="+mn-ea"/>
                <a:cs typeface="+mn-cs"/>
              </a:rPr>
              <a:t>Integration</a:t>
            </a:r>
          </a:p>
        </p:txBody>
      </p:sp>
      <p:sp>
        <p:nvSpPr>
          <p:cNvPr id="10" name="TextBox 9">
            <a:extLst>
              <a:ext uri="{FF2B5EF4-FFF2-40B4-BE49-F238E27FC236}">
                <a16:creationId xmlns:a16="http://schemas.microsoft.com/office/drawing/2014/main" id="{6BC76538-743E-0B21-2492-745FFF2ABD54}"/>
              </a:ext>
            </a:extLst>
          </p:cNvPr>
          <p:cNvSpPr txBox="1"/>
          <p:nvPr/>
        </p:nvSpPr>
        <p:spPr>
          <a:xfrm>
            <a:off x="4509313" y="3063971"/>
            <a:ext cx="1112741" cy="553998"/>
          </a:xfrm>
          <a:prstGeom prst="rect">
            <a:avLst/>
          </a:prstGeom>
          <a:no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000" cap="none" spc="-50" normalizeH="0" baseline="0" noProof="0">
                <a:ln>
                  <a:noFill/>
                </a:ln>
                <a:solidFill>
                  <a:srgbClr val="000000"/>
                </a:solidFill>
                <a:effectLst/>
                <a:uLnTx/>
                <a:uFillTx/>
                <a:latin typeface="Segoe UI Semibold"/>
                <a:ea typeface="+mn-ea"/>
                <a:cs typeface="+mn-cs"/>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000" cap="none" spc="-50" normalizeH="0" baseline="0" noProof="0">
                <a:ln>
                  <a:noFill/>
                </a:ln>
                <a:solidFill>
                  <a:srgbClr val="000000"/>
                </a:solidFill>
                <a:effectLst/>
                <a:uLnTx/>
                <a:uFillTx/>
                <a:latin typeface="Segoe UI Semibold"/>
                <a:ea typeface="+mn-ea"/>
                <a:cs typeface="+mn-cs"/>
              </a:rPr>
              <a:t>Warehouse</a:t>
            </a:r>
          </a:p>
        </p:txBody>
      </p:sp>
      <p:sp>
        <p:nvSpPr>
          <p:cNvPr id="11" name="TextBox 10">
            <a:extLst>
              <a:ext uri="{FF2B5EF4-FFF2-40B4-BE49-F238E27FC236}">
                <a16:creationId xmlns:a16="http://schemas.microsoft.com/office/drawing/2014/main" id="{EFC7E14E-C871-2ACA-B818-68885BB9D460}"/>
              </a:ext>
            </a:extLst>
          </p:cNvPr>
          <p:cNvSpPr txBox="1"/>
          <p:nvPr/>
        </p:nvSpPr>
        <p:spPr>
          <a:xfrm>
            <a:off x="5982998" y="3063971"/>
            <a:ext cx="1023418" cy="553998"/>
          </a:xfrm>
          <a:prstGeom prst="rect">
            <a:avLst/>
          </a:prstGeom>
          <a:noFill/>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000" cap="none" spc="-50" normalizeH="0" baseline="0" noProof="0">
                <a:ln>
                  <a:noFill/>
                </a:ln>
                <a:solidFill>
                  <a:srgbClr val="000000"/>
                </a:solidFill>
                <a:effectLst/>
                <a:uLnTx/>
                <a:uFillTx/>
                <a:latin typeface="Segoe UI Semibold"/>
                <a:ea typeface="+mn-ea"/>
                <a:cs typeface="+mn-cs"/>
              </a:rPr>
              <a:t>Real Time Analytics</a:t>
            </a:r>
          </a:p>
        </p:txBody>
      </p:sp>
      <p:sp>
        <p:nvSpPr>
          <p:cNvPr id="12" name="TextBox 11">
            <a:extLst>
              <a:ext uri="{FF2B5EF4-FFF2-40B4-BE49-F238E27FC236}">
                <a16:creationId xmlns:a16="http://schemas.microsoft.com/office/drawing/2014/main" id="{35C1B70A-B827-2F93-F49F-F27479EC3AC6}"/>
              </a:ext>
            </a:extLst>
          </p:cNvPr>
          <p:cNvSpPr txBox="1"/>
          <p:nvPr/>
        </p:nvSpPr>
        <p:spPr>
          <a:xfrm>
            <a:off x="8468891" y="3063971"/>
            <a:ext cx="1143197" cy="553998"/>
          </a:xfrm>
          <a:prstGeom prst="rect">
            <a:avLst/>
          </a:prstGeom>
          <a:no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000" cap="none" spc="-50" normalizeH="0" baseline="0" noProof="0">
                <a:ln>
                  <a:noFill/>
                </a:ln>
                <a:solidFill>
                  <a:srgbClr val="000000"/>
                </a:solidFill>
                <a:effectLst/>
                <a:uLnTx/>
                <a:uFillTx/>
                <a:latin typeface="Segoe UI Semibold"/>
                <a:ea typeface="+mn-ea"/>
                <a:cs typeface="+mn-cs"/>
              </a:rPr>
              <a:t>Business</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000" cap="none" spc="-50" normalizeH="0" baseline="0" noProof="0">
                <a:ln>
                  <a:noFill/>
                </a:ln>
                <a:solidFill>
                  <a:srgbClr val="000000"/>
                </a:solidFill>
                <a:effectLst/>
                <a:uLnTx/>
                <a:uFillTx/>
                <a:latin typeface="Segoe UI Semibold"/>
                <a:ea typeface="+mn-ea"/>
                <a:cs typeface="+mn-cs"/>
              </a:rPr>
              <a:t>Intelligence</a:t>
            </a:r>
          </a:p>
        </p:txBody>
      </p:sp>
      <p:sp>
        <p:nvSpPr>
          <p:cNvPr id="13" name="TextBox 12">
            <a:extLst>
              <a:ext uri="{FF2B5EF4-FFF2-40B4-BE49-F238E27FC236}">
                <a16:creationId xmlns:a16="http://schemas.microsoft.com/office/drawing/2014/main" id="{209E9101-E85F-4604-84AC-DD95DBC18A56}"/>
              </a:ext>
            </a:extLst>
          </p:cNvPr>
          <p:cNvSpPr txBox="1"/>
          <p:nvPr/>
        </p:nvSpPr>
        <p:spPr>
          <a:xfrm>
            <a:off x="7367360" y="3063971"/>
            <a:ext cx="740587" cy="553998"/>
          </a:xfrm>
          <a:prstGeom prst="rect">
            <a:avLst/>
          </a:prstGeom>
          <a:no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000" cap="none" spc="-50" normalizeH="0" baseline="0" noProof="0">
                <a:ln>
                  <a:noFill/>
                </a:ln>
                <a:solidFill>
                  <a:srgbClr val="000000"/>
                </a:solidFill>
                <a:effectLst/>
                <a:uLnTx/>
                <a:uFillTx/>
                <a:latin typeface="Segoe UI Semibold"/>
                <a:ea typeface="+mn-ea"/>
                <a:cs typeface="+mn-cs"/>
              </a:rPr>
              <a:t>Data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000" cap="none" spc="-50" normalizeH="0" baseline="0" noProof="0">
                <a:ln>
                  <a:noFill/>
                </a:ln>
                <a:solidFill>
                  <a:srgbClr val="000000"/>
                </a:solidFill>
                <a:effectLst/>
                <a:uLnTx/>
                <a:uFillTx/>
                <a:latin typeface="Segoe UI Semibold"/>
                <a:ea typeface="+mn-ea"/>
                <a:cs typeface="+mn-cs"/>
              </a:rPr>
              <a:t>Science</a:t>
            </a:r>
          </a:p>
        </p:txBody>
      </p:sp>
      <p:sp>
        <p:nvSpPr>
          <p:cNvPr id="14" name="!!datalake">
            <a:extLst>
              <a:ext uri="{FF2B5EF4-FFF2-40B4-BE49-F238E27FC236}">
                <a16:creationId xmlns:a16="http://schemas.microsoft.com/office/drawing/2014/main" id="{3D8905DC-5510-BB61-CAC4-AAF9F6428754}"/>
              </a:ext>
            </a:extLst>
          </p:cNvPr>
          <p:cNvSpPr txBox="1"/>
          <p:nvPr/>
        </p:nvSpPr>
        <p:spPr>
          <a:xfrm>
            <a:off x="2512069" y="3063971"/>
            <a:ext cx="520975" cy="553998"/>
          </a:xfrm>
          <a:prstGeom prst="rect">
            <a:avLst/>
          </a:prstGeom>
          <a:noFill/>
        </p:spPr>
        <p:txBody>
          <a:bodyPr wrap="none" lIns="0" tIns="0" rIns="0" bIns="0">
            <a:spAutoFit/>
          </a:bodyPr>
          <a:lstStyle>
            <a:defPPr>
              <a:defRPr lang="en-US"/>
            </a:defPPr>
            <a:lvl1pPr algn="ctr">
              <a:defRPr sz="2400" b="1" kern="1000" spc="-50">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000" cap="none" spc="-50" normalizeH="0" baseline="0" noProof="0">
                <a:ln>
                  <a:noFill/>
                </a:ln>
                <a:solidFill>
                  <a:srgbClr val="000000"/>
                </a:solidFill>
                <a:effectLst/>
                <a:uLnTx/>
                <a:uFillTx/>
                <a:latin typeface="Segoe UI Semibold"/>
                <a:ea typeface="+mn-ea"/>
                <a:cs typeface="+mn-cs"/>
              </a:rPr>
              <a:t>Data </a:t>
            </a:r>
            <a:br>
              <a:rPr kumimoji="0" lang="en-US" sz="1800" b="1" i="0" u="none" strike="noStrike" kern="1000" cap="none" spc="-50" normalizeH="0" baseline="0" noProof="0">
                <a:ln>
                  <a:noFill/>
                </a:ln>
                <a:solidFill>
                  <a:srgbClr val="000000"/>
                </a:solidFill>
                <a:effectLst/>
                <a:uLnTx/>
                <a:uFillTx/>
                <a:latin typeface="Segoe UI Semibold"/>
                <a:ea typeface="+mn-ea"/>
                <a:cs typeface="+mn-cs"/>
              </a:rPr>
            </a:br>
            <a:r>
              <a:rPr kumimoji="0" lang="en-US" sz="1800" b="1" i="0" u="none" strike="noStrike" kern="1000" cap="none" spc="-50" normalizeH="0" baseline="0" noProof="0">
                <a:ln>
                  <a:noFill/>
                </a:ln>
                <a:solidFill>
                  <a:srgbClr val="000000"/>
                </a:solidFill>
                <a:effectLst/>
                <a:uLnTx/>
                <a:uFillTx/>
                <a:latin typeface="Segoe UI Semibold"/>
                <a:ea typeface="+mn-ea"/>
                <a:cs typeface="+mn-cs"/>
              </a:rPr>
              <a:t>Lake</a:t>
            </a:r>
          </a:p>
        </p:txBody>
      </p:sp>
      <p:sp>
        <p:nvSpPr>
          <p:cNvPr id="15" name="TextBox 14">
            <a:extLst>
              <a:ext uri="{FF2B5EF4-FFF2-40B4-BE49-F238E27FC236}">
                <a16:creationId xmlns:a16="http://schemas.microsoft.com/office/drawing/2014/main" id="{C5A8A612-722A-8F08-7435-5F5D764AC181}"/>
              </a:ext>
            </a:extLst>
          </p:cNvPr>
          <p:cNvSpPr txBox="1"/>
          <p:nvPr/>
        </p:nvSpPr>
        <p:spPr>
          <a:xfrm>
            <a:off x="9973029" y="3063971"/>
            <a:ext cx="1179617" cy="276999"/>
          </a:xfrm>
          <a:prstGeom prst="rect">
            <a:avLst/>
          </a:prstGeom>
          <a:noFill/>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000" cap="none" spc="-50" normalizeH="0" baseline="0" noProof="0">
                <a:ln>
                  <a:noFill/>
                </a:ln>
                <a:solidFill>
                  <a:srgbClr val="000000"/>
                </a:solidFill>
                <a:effectLst/>
                <a:uLnTx/>
                <a:uFillTx/>
                <a:latin typeface="Segoe UI Semibold"/>
                <a:ea typeface="+mn-ea"/>
                <a:cs typeface="+mn-cs"/>
              </a:rPr>
              <a:t>Governance</a:t>
            </a:r>
          </a:p>
        </p:txBody>
      </p:sp>
      <p:sp>
        <p:nvSpPr>
          <p:cNvPr id="16" name="TextBox 15">
            <a:extLst>
              <a:ext uri="{FF2B5EF4-FFF2-40B4-BE49-F238E27FC236}">
                <a16:creationId xmlns:a16="http://schemas.microsoft.com/office/drawing/2014/main" id="{038F87D6-A6CD-A896-9CC1-BF3AED6E41FB}"/>
              </a:ext>
            </a:extLst>
          </p:cNvPr>
          <p:cNvSpPr txBox="1"/>
          <p:nvPr/>
        </p:nvSpPr>
        <p:spPr>
          <a:xfrm>
            <a:off x="3380530" y="3063971"/>
            <a:ext cx="767839" cy="553998"/>
          </a:xfrm>
          <a:prstGeom prst="rect">
            <a:avLst/>
          </a:prstGeom>
          <a:noFill/>
        </p:spPr>
        <p:txBody>
          <a:bodyPr wrap="none" lIns="0" tIns="0" rIns="0" bIns="0">
            <a:spAutoFit/>
          </a:bodyPr>
          <a:lstStyle>
            <a:defPPr>
              <a:defRPr lang="en-US"/>
            </a:defPPr>
            <a:lvl1pPr algn="ctr">
              <a:defRPr sz="2400" b="1" kern="1000" spc="-50">
                <a:latin typeface="+mj-lt"/>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000" cap="none" spc="-50" normalizeH="0" baseline="0" noProof="0">
                <a:ln>
                  <a:noFill/>
                </a:ln>
                <a:solidFill>
                  <a:srgbClr val="000000"/>
                </a:solidFill>
                <a:effectLst/>
                <a:uLnTx/>
                <a:uFillTx/>
                <a:latin typeface="Segoe UI Semibold"/>
                <a:ea typeface="+mn-ea"/>
                <a:cs typeface="+mn-cs"/>
              </a:rPr>
              <a:t>Spark</a:t>
            </a:r>
            <a:br>
              <a:rPr kumimoji="0" lang="en-US" sz="1800" b="1" i="0" u="none" strike="noStrike" kern="1000" cap="none" spc="-50" normalizeH="0" baseline="0" noProof="0">
                <a:ln>
                  <a:noFill/>
                </a:ln>
                <a:solidFill>
                  <a:srgbClr val="000000"/>
                </a:solidFill>
                <a:effectLst/>
                <a:uLnTx/>
                <a:uFillTx/>
                <a:latin typeface="Segoe UI Semibold"/>
                <a:ea typeface="+mn-ea"/>
                <a:cs typeface="+mn-cs"/>
              </a:rPr>
            </a:br>
            <a:r>
              <a:rPr kumimoji="0" lang="en-US" sz="1800" b="1" i="0" u="none" strike="noStrike" kern="1000" cap="none" spc="-50" normalizeH="0" baseline="0" noProof="0">
                <a:ln>
                  <a:noFill/>
                </a:ln>
                <a:solidFill>
                  <a:srgbClr val="000000"/>
                </a:solidFill>
                <a:effectLst/>
                <a:uLnTx/>
                <a:uFillTx/>
                <a:latin typeface="Segoe UI Semibold"/>
                <a:ea typeface="+mn-ea"/>
                <a:cs typeface="+mn-cs"/>
              </a:rPr>
              <a:t>Engines</a:t>
            </a:r>
          </a:p>
        </p:txBody>
      </p:sp>
      <p:pic>
        <p:nvPicPr>
          <p:cNvPr id="17" name="Picture 16">
            <a:extLst>
              <a:ext uri="{FF2B5EF4-FFF2-40B4-BE49-F238E27FC236}">
                <a16:creationId xmlns:a16="http://schemas.microsoft.com/office/drawing/2014/main" id="{A5C4A91F-C4D1-E7CD-0DF3-CD74778CB476}"/>
              </a:ext>
            </a:extLst>
          </p:cNvPr>
          <p:cNvPicPr>
            <a:picLocks noChangeAspect="1"/>
          </p:cNvPicPr>
          <p:nvPr/>
        </p:nvPicPr>
        <p:blipFill>
          <a:blip r:embed="rId14"/>
          <a:stretch>
            <a:fillRect/>
          </a:stretch>
        </p:blipFill>
        <p:spPr>
          <a:xfrm>
            <a:off x="3400072" y="2465371"/>
            <a:ext cx="730124" cy="379359"/>
          </a:xfrm>
          <a:prstGeom prst="rect">
            <a:avLst/>
          </a:prstGeom>
        </p:spPr>
      </p:pic>
      <p:sp>
        <p:nvSpPr>
          <p:cNvPr id="32" name="Title 6">
            <a:extLst>
              <a:ext uri="{FF2B5EF4-FFF2-40B4-BE49-F238E27FC236}">
                <a16:creationId xmlns:a16="http://schemas.microsoft.com/office/drawing/2014/main" id="{B8A5D919-2D60-FEA2-70C0-0EBA807805B1}"/>
              </a:ext>
            </a:extLst>
          </p:cNvPr>
          <p:cNvSpPr txBox="1">
            <a:spLocks/>
          </p:cNvSpPr>
          <p:nvPr/>
        </p:nvSpPr>
        <p:spPr>
          <a:xfrm>
            <a:off x="582614" y="1100020"/>
            <a:ext cx="11026774" cy="553998"/>
          </a:xfrm>
          <a:prstGeom prst="rect">
            <a:avLst/>
          </a:prstGeom>
        </p:spPr>
        <p:txBody>
          <a:bodyPr vert="horz" wrap="square" lIns="0" tIns="0" rIns="0" bIns="0" rtlCol="0" anchor="t">
            <a:spAutoFit/>
          </a:bodyPr>
          <a:lstStyle>
            <a:lvl1pPr algn="ctr"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117865"/>
                </a:solidFill>
                <a:effectLst/>
                <a:uLnTx/>
                <a:uFillTx/>
                <a:latin typeface="Segoe UI Semibold"/>
                <a:ea typeface="+mn-ea"/>
                <a:cs typeface="Segoe UI" pitchFamily="34" charset="0"/>
              </a:rPr>
              <a:t>Microsoft Fabric</a:t>
            </a:r>
          </a:p>
        </p:txBody>
      </p:sp>
      <p:grpSp>
        <p:nvGrpSpPr>
          <p:cNvPr id="33" name="Group 32">
            <a:extLst>
              <a:ext uri="{FF2B5EF4-FFF2-40B4-BE49-F238E27FC236}">
                <a16:creationId xmlns:a16="http://schemas.microsoft.com/office/drawing/2014/main" id="{DC227AC3-6165-B38C-F9F6-77C6CCA65C3E}"/>
              </a:ext>
            </a:extLst>
          </p:cNvPr>
          <p:cNvGrpSpPr/>
          <p:nvPr/>
        </p:nvGrpSpPr>
        <p:grpSpPr>
          <a:xfrm>
            <a:off x="0" y="0"/>
            <a:ext cx="12191999" cy="6858000"/>
            <a:chOff x="0" y="0"/>
            <a:chExt cx="12191999" cy="6858000"/>
          </a:xfrm>
        </p:grpSpPr>
        <p:sp>
          <p:nvSpPr>
            <p:cNvPr id="34" name="Rectangle 33">
              <a:extLst>
                <a:ext uri="{FF2B5EF4-FFF2-40B4-BE49-F238E27FC236}">
                  <a16:creationId xmlns:a16="http://schemas.microsoft.com/office/drawing/2014/main" id="{9F54BF00-A2C9-0653-8536-74015A6D90F4}"/>
                </a:ext>
              </a:extLst>
            </p:cNvPr>
            <p:cNvSpPr/>
            <p:nvPr/>
          </p:nvSpPr>
          <p:spPr bwMode="auto">
            <a:xfrm>
              <a:off x="0" y="0"/>
              <a:ext cx="975430" cy="6858000"/>
            </a:xfrm>
            <a:prstGeom prst="rect">
              <a:avLst/>
            </a:prstGeom>
            <a:gradFill flip="none" rotWithShape="1">
              <a:gsLst>
                <a:gs pos="51000">
                  <a:srgbClr val="FFFFFF"/>
                </a:gs>
                <a:gs pos="100000">
                  <a:srgbClr val="FFFFFF">
                    <a:alpha val="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mn-ea"/>
                <a:cs typeface="Segoe UI" pitchFamily="34" charset="0"/>
              </a:endParaRPr>
            </a:p>
          </p:txBody>
        </p:sp>
        <p:sp>
          <p:nvSpPr>
            <p:cNvPr id="35" name="Rectangle 34">
              <a:extLst>
                <a:ext uri="{FF2B5EF4-FFF2-40B4-BE49-F238E27FC236}">
                  <a16:creationId xmlns:a16="http://schemas.microsoft.com/office/drawing/2014/main" id="{40DA91E7-FCAA-B79B-612A-0D16782BBDAD}"/>
                </a:ext>
              </a:extLst>
            </p:cNvPr>
            <p:cNvSpPr/>
            <p:nvPr/>
          </p:nvSpPr>
          <p:spPr bwMode="auto">
            <a:xfrm flipH="1">
              <a:off x="11216569" y="0"/>
              <a:ext cx="975430" cy="6858000"/>
            </a:xfrm>
            <a:prstGeom prst="rect">
              <a:avLst/>
            </a:prstGeom>
            <a:gradFill flip="none" rotWithShape="1">
              <a:gsLst>
                <a:gs pos="51000">
                  <a:srgbClr val="FFFFFF"/>
                </a:gs>
                <a:gs pos="100000">
                  <a:srgbClr val="FFFFFF">
                    <a:alpha val="0"/>
                  </a:srgbClr>
                </a:gs>
              </a:gsLst>
              <a:lin ang="0" scaled="1"/>
              <a:tileRect/>
            </a:gra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rm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err="1">
                <a:ln>
                  <a:noFill/>
                </a:ln>
                <a:solidFill>
                  <a:srgbClr val="FFFFFF"/>
                </a:solidFill>
                <a:effectLst/>
                <a:uLnTx/>
                <a:uFillTx/>
                <a:latin typeface="Segoe UI"/>
                <a:ea typeface="+mn-ea"/>
                <a:cs typeface="Segoe UI" pitchFamily="34" charset="0"/>
              </a:endParaRPr>
            </a:p>
          </p:txBody>
        </p:sp>
      </p:grpSp>
      <p:sp>
        <p:nvSpPr>
          <p:cNvPr id="36" name="!!Line1">
            <a:extLst>
              <a:ext uri="{FF2B5EF4-FFF2-40B4-BE49-F238E27FC236}">
                <a16:creationId xmlns:a16="http://schemas.microsoft.com/office/drawing/2014/main" id="{9BAEE831-3918-6FD8-9825-D6CDA8CF457F}"/>
              </a:ext>
            </a:extLst>
          </p:cNvPr>
          <p:cNvSpPr/>
          <p:nvPr/>
        </p:nvSpPr>
        <p:spPr bwMode="auto">
          <a:xfrm rot="16200000">
            <a:off x="4916776" y="-2109122"/>
            <a:ext cx="2358448" cy="11026772"/>
          </a:xfrm>
          <a:prstGeom prst="roundRect">
            <a:avLst>
              <a:gd name="adj" fmla="val 23291"/>
            </a:avLst>
          </a:prstGeom>
          <a:noFill/>
          <a:ln w="9525" cap="flat" cmpd="sng" algn="ctr">
            <a:gradFill flip="none" rotWithShape="1">
              <a:gsLst>
                <a:gs pos="0">
                  <a:srgbClr val="0078D4"/>
                </a:gs>
                <a:gs pos="100000">
                  <a:srgbClr val="FFFFFF">
                    <a:alpha val="0"/>
                  </a:srgbClr>
                </a:gs>
                <a:gs pos="76000">
                  <a:srgbClr val="FFFFFF">
                    <a:alpha val="0"/>
                  </a:srgbClr>
                </a:gs>
              </a:gsLst>
              <a:lin ang="0" scaled="1"/>
              <a:tileRect/>
            </a:gradFill>
            <a:prstDash val="solid"/>
            <a:headEnd type="none" w="med" len="med"/>
            <a:tailEnd type="none" w="med" len="med"/>
          </a:ln>
          <a:effectLst/>
        </p:spPr>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7" name="TextBox 36">
            <a:extLst>
              <a:ext uri="{FF2B5EF4-FFF2-40B4-BE49-F238E27FC236}">
                <a16:creationId xmlns:a16="http://schemas.microsoft.com/office/drawing/2014/main" id="{345CF893-8573-E6A8-8A0A-9A2C33B921F2}"/>
              </a:ext>
            </a:extLst>
          </p:cNvPr>
          <p:cNvSpPr txBox="1"/>
          <p:nvPr/>
        </p:nvSpPr>
        <p:spPr>
          <a:xfrm>
            <a:off x="3649816" y="4240446"/>
            <a:ext cx="4892365" cy="553998"/>
          </a:xfrm>
          <a:prstGeom prst="rect">
            <a:avLst/>
          </a:prstGeom>
          <a:solidFill>
            <a:srgbClr val="FFFFFF"/>
          </a:solidFill>
        </p:spPr>
        <p:txBody>
          <a:bodyPr wrap="square" lIns="0" tIns="0" rIns="0" bIns="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0" cap="none" spc="0" normalizeH="0" baseline="0" noProof="0">
                <a:ln>
                  <a:noFill/>
                </a:ln>
                <a:solidFill>
                  <a:srgbClr val="0078D4"/>
                </a:solidFill>
                <a:effectLst/>
                <a:uLnTx/>
                <a:uFillTx/>
                <a:latin typeface="Segoe UI Semibold"/>
                <a:ea typeface="+mn-ea"/>
                <a:cs typeface="Segoe UI" panose="020B0502040204020203" pitchFamily="34" charset="0"/>
              </a:rPr>
              <a:t>Unified analytics fabric</a:t>
            </a:r>
          </a:p>
        </p:txBody>
      </p:sp>
      <p:sp>
        <p:nvSpPr>
          <p:cNvPr id="38" name="Text Placeholder 3">
            <a:extLst>
              <a:ext uri="{FF2B5EF4-FFF2-40B4-BE49-F238E27FC236}">
                <a16:creationId xmlns:a16="http://schemas.microsoft.com/office/drawing/2014/main" id="{96A1A514-0A8D-2637-6B7E-06FEE79E71A8}"/>
              </a:ext>
            </a:extLst>
          </p:cNvPr>
          <p:cNvSpPr txBox="1">
            <a:spLocks/>
          </p:cNvSpPr>
          <p:nvPr/>
        </p:nvSpPr>
        <p:spPr>
          <a:xfrm>
            <a:off x="552450" y="4892531"/>
            <a:ext cx="11087100" cy="764312"/>
          </a:xfrm>
          <a:prstGeom prst="rect">
            <a:avLst/>
          </a:prstGeom>
        </p:spPr>
        <p:txBody>
          <a:bodyPr vert="horz" wrap="square" lIns="0" tIns="0" rIns="0" bIns="0" rtlCol="0">
            <a:sp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0">
                      <a:schemeClr val="accent2"/>
                    </a:gs>
                    <a:gs pos="100000">
                      <a:schemeClr val="tx2"/>
                    </a:gs>
                  </a:gsLst>
                  <a:lin ang="2700000" scaled="0"/>
                </a:gradFill>
                <a:latin typeface="+mj-lt"/>
                <a:ea typeface="+mn-ea"/>
                <a:cs typeface="Segoe UI" panose="020B0502040204020203" pitchFamily="34" charset="0"/>
              </a:defRPr>
            </a:lvl1pPr>
            <a:lvl2pPr marL="2286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61988"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2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End-to-end analytics data fabric </a:t>
            </a:r>
          </a:p>
          <a:p>
            <a:pPr marL="0" marR="0" lvl="0" indent="0" algn="ctr" defTabSz="932742" rtl="0" eaLnBrk="1" fontAlgn="auto" latinLnBrk="0" hangingPunct="1">
              <a:lnSpc>
                <a:spcPct val="100000"/>
              </a:lnSpc>
              <a:spcBef>
                <a:spcPts val="20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From the data lake to the business user</a:t>
            </a:r>
          </a:p>
        </p:txBody>
      </p:sp>
    </p:spTree>
    <p:extLst>
      <p:ext uri="{BB962C8B-B14F-4D97-AF65-F5344CB8AC3E}">
        <p14:creationId xmlns:p14="http://schemas.microsoft.com/office/powerpoint/2010/main" val="1081323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42" presetClass="path" presetSubtype="0" decel="100000" fill="hold" grpId="1" nodeType="withEffect">
                                  <p:stCondLst>
                                    <p:cond delay="100"/>
                                  </p:stCondLst>
                                  <p:childTnLst>
                                    <p:animMotion origin="layout" path="M 0 -1.48148E-6 L 0 0.03472 " pathEditMode="relative" rAng="0" ptsTypes="AA">
                                      <p:cBhvr>
                                        <p:cTn id="9" dur="750" spd="-100000" fill="hold"/>
                                        <p:tgtEl>
                                          <p:spTgt spid="38"/>
                                        </p:tgtEl>
                                        <p:attrNameLst>
                                          <p:attrName>ppt_x</p:attrName>
                                          <p:attrName>ppt_y</p:attrName>
                                        </p:attrNameLst>
                                      </p:cBhvr>
                                      <p:rCtr x="0" y="1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itle 1">
            <a:extLst>
              <a:ext uri="{FF2B5EF4-FFF2-40B4-BE49-F238E27FC236}">
                <a16:creationId xmlns:a16="http://schemas.microsoft.com/office/drawing/2014/main" id="{91067CD4-1D0F-383D-AB19-7DA8BC7095FC}"/>
              </a:ext>
            </a:extLst>
          </p:cNvPr>
          <p:cNvSpPr txBox="1">
            <a:spLocks/>
          </p:cNvSpPr>
          <p:nvPr/>
        </p:nvSpPr>
        <p:spPr>
          <a:xfrm>
            <a:off x="582614" y="620490"/>
            <a:ext cx="11026774" cy="553998"/>
          </a:xfrm>
          <a:prstGeom prst="rect">
            <a:avLst/>
          </a:prstGeom>
        </p:spPr>
        <p:txBody>
          <a:bodyPr vert="horz" wrap="square" lIns="0" tIns="0" rIns="0" bIns="0" rtlCol="0" anchor="t">
            <a:spAutoFit/>
          </a:bodyPr>
          <a:lstStyle>
            <a:lvl1pPr algn="ctr"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117865"/>
                </a:solidFill>
                <a:effectLst/>
                <a:uLnTx/>
                <a:uFillTx/>
                <a:latin typeface="Segoe UI Semibold"/>
                <a:ea typeface="+mn-ea"/>
                <a:cs typeface="Segoe UI" pitchFamily="34" charset="0"/>
              </a:rPr>
              <a:t>Medallion Architecture</a:t>
            </a:r>
          </a:p>
        </p:txBody>
      </p:sp>
      <p:sp>
        <p:nvSpPr>
          <p:cNvPr id="38" name="Rectangle: Rounded Corners 5">
            <a:extLst>
              <a:ext uri="{FF2B5EF4-FFF2-40B4-BE49-F238E27FC236}">
                <a16:creationId xmlns:a16="http://schemas.microsoft.com/office/drawing/2014/main" id="{1727DAB0-156E-F82B-382C-5872B6435EB3}"/>
              </a:ext>
            </a:extLst>
          </p:cNvPr>
          <p:cNvSpPr/>
          <p:nvPr/>
        </p:nvSpPr>
        <p:spPr bwMode="auto">
          <a:xfrm>
            <a:off x="1966695" y="2475561"/>
            <a:ext cx="2631967" cy="3272239"/>
          </a:xfrm>
          <a:prstGeom prst="roundRect">
            <a:avLst>
              <a:gd name="adj" fmla="val 5521"/>
            </a:avLst>
          </a:prstGeom>
          <a:gradFill flip="none" rotWithShape="1">
            <a:gsLst>
              <a:gs pos="20000">
                <a:srgbClr val="243A5E"/>
              </a:gs>
              <a:gs pos="100000">
                <a:srgbClr val="0078D4"/>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Segoe UI"/>
              </a:rPr>
              <a:t>Bronze</a:t>
            </a:r>
          </a:p>
          <a:p>
            <a:pPr marL="0" marR="0" lvl="0" indent="0" algn="l" defTabSz="932472" rtl="0" eaLnBrk="1" fontAlgn="base" latinLnBrk="0" hangingPunct="1">
              <a:lnSpc>
                <a:spcPct val="100000"/>
              </a:lnSpc>
              <a:spcBef>
                <a:spcPts val="1200"/>
              </a:spcBef>
              <a:spcAft>
                <a:spcPct val="0"/>
              </a:spcAft>
              <a:buClrTx/>
              <a:buSzTx/>
              <a:buFontTx/>
              <a:buNone/>
              <a:tabLst/>
              <a:defRPr/>
            </a:pPr>
            <a:endParaRPr kumimoji="0" lang="en-US" sz="3200" b="1" i="0" u="none" strike="noStrike" kern="0" cap="none" spc="0" normalizeH="0" baseline="0" noProof="0" dirty="0">
              <a:ln>
                <a:noFill/>
              </a:ln>
              <a:solidFill>
                <a:srgbClr val="FFFFFF"/>
              </a:solidFill>
              <a:effectLst/>
              <a:uLnTx/>
              <a:uFillTx/>
              <a:latin typeface="Segoe UI"/>
              <a:ea typeface="+mn-ea"/>
              <a:cs typeface="Segoe UI" pitchFamily="34" charset="0"/>
            </a:endParaRPr>
          </a:p>
          <a:p>
            <a:pPr marL="0" marR="0" lvl="0" indent="0" algn="l" defTabSz="932472" rtl="0" eaLnBrk="1" fontAlgn="base" latinLnBrk="0" hangingPunct="1">
              <a:lnSpc>
                <a:spcPct val="100000"/>
              </a:lnSpc>
              <a:spcBef>
                <a:spcPts val="0"/>
              </a:spcBef>
              <a:spcAft>
                <a:spcPct val="0"/>
              </a:spcAft>
              <a:buClrTx/>
              <a:buSzTx/>
              <a:buFontTx/>
              <a:buNone/>
              <a:tabLst/>
              <a:defRPr/>
            </a:pPr>
            <a:r>
              <a:rPr kumimoji="0" lang="en-GB" sz="1400" b="0" i="0" u="none" strike="noStrike" kern="0" cap="none" spc="0" normalizeH="0" baseline="0" noProof="0" dirty="0">
                <a:ln>
                  <a:noFill/>
                </a:ln>
                <a:solidFill>
                  <a:srgbClr val="FFFFFF"/>
                </a:solidFill>
                <a:effectLst/>
                <a:uLnTx/>
                <a:uFillTx/>
                <a:latin typeface="Segoe UI Semibold"/>
                <a:ea typeface="+mn-ea"/>
                <a:cs typeface="Segoe UI" pitchFamily="34" charset="0"/>
              </a:rPr>
              <a:t>Ingest data in its most raw format to maintain the original state of the data. Contains a full, unprocessed history.</a:t>
            </a:r>
          </a:p>
          <a:p>
            <a:pPr marL="0" marR="0" lvl="0" indent="0" algn="l" defTabSz="932472" rtl="0" eaLnBrk="1" fontAlgn="base" latinLnBrk="0" hangingPunct="1">
              <a:lnSpc>
                <a:spcPct val="100000"/>
              </a:lnSpc>
              <a:spcBef>
                <a:spcPts val="0"/>
              </a:spcBef>
              <a:spcAft>
                <a:spcPct val="0"/>
              </a:spcAft>
              <a:buClrTx/>
              <a:buSzTx/>
              <a:buFontTx/>
              <a:buNone/>
              <a:tabLst/>
              <a:defRPr/>
            </a:pPr>
            <a:endParaRPr kumimoji="0" lang="en-US" sz="1400" b="0" i="0" u="none" strike="noStrike" kern="0" cap="none" spc="0" normalizeH="0" baseline="0" noProof="0" dirty="0">
              <a:ln>
                <a:noFill/>
              </a:ln>
              <a:solidFill>
                <a:srgbClr val="FFFFFF"/>
              </a:solidFill>
              <a:effectLst/>
              <a:uLnTx/>
              <a:uFillTx/>
              <a:latin typeface="Segoe UI Semibold"/>
              <a:ea typeface="+mn-ea"/>
              <a:cs typeface="Segoe UI" pitchFamily="34" charset="0"/>
            </a:endParaRPr>
          </a:p>
        </p:txBody>
      </p:sp>
      <p:sp>
        <p:nvSpPr>
          <p:cNvPr id="41" name="Text Placeholder 3">
            <a:extLst>
              <a:ext uri="{FF2B5EF4-FFF2-40B4-BE49-F238E27FC236}">
                <a16:creationId xmlns:a16="http://schemas.microsoft.com/office/drawing/2014/main" id="{A5380936-2D0C-0DB9-B3AE-CC1AC3E055F2}"/>
              </a:ext>
            </a:extLst>
          </p:cNvPr>
          <p:cNvSpPr txBox="1">
            <a:spLocks/>
          </p:cNvSpPr>
          <p:nvPr/>
        </p:nvSpPr>
        <p:spPr>
          <a:xfrm>
            <a:off x="552450" y="1344692"/>
            <a:ext cx="11087100" cy="369332"/>
          </a:xfrm>
          <a:prstGeom prst="rect">
            <a:avLst/>
          </a:prstGeom>
        </p:spPr>
        <p:txBody>
          <a:bodyPr vert="horz" wrap="square" lIns="0" tIns="0" rIns="0" bIns="0" rtlCol="0">
            <a:spAutoFit/>
          </a:bodyPr>
          <a:lstStyle>
            <a:lvl1pPr marL="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800" kern="1200" spc="0" baseline="0">
                <a:gradFill>
                  <a:gsLst>
                    <a:gs pos="0">
                      <a:schemeClr val="accent2"/>
                    </a:gs>
                    <a:gs pos="100000">
                      <a:schemeClr val="tx2"/>
                    </a:gs>
                  </a:gsLst>
                  <a:lin ang="2700000" scaled="0"/>
                </a:gradFill>
                <a:latin typeface="+mj-lt"/>
                <a:ea typeface="+mn-ea"/>
                <a:cs typeface="Segoe UI" panose="020B0502040204020203" pitchFamily="34" charset="0"/>
              </a:defRPr>
            </a:lvl1pPr>
            <a:lvl2pPr marL="2286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chemeClr val="tx1"/>
                </a:solidFill>
                <a:latin typeface="+mn-lt"/>
                <a:ea typeface="+mn-ea"/>
                <a:cs typeface="+mn-cs"/>
              </a:defRPr>
            </a:lvl2pPr>
            <a:lvl3pPr marL="457200"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chemeClr val="tx1"/>
                </a:solidFill>
                <a:latin typeface="+mn-lt"/>
                <a:ea typeface="+mn-ea"/>
                <a:cs typeface="+mn-cs"/>
              </a:defRPr>
            </a:lvl3pPr>
            <a:lvl4pPr marL="661988"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ctr"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ctr" defTabSz="932742" rtl="0" eaLnBrk="1" fontAlgn="auto" latinLnBrk="0" hangingPunct="1">
              <a:lnSpc>
                <a:spcPct val="100000"/>
              </a:lnSpc>
              <a:spcBef>
                <a:spcPts val="200"/>
              </a:spcBef>
              <a:spcAft>
                <a:spcPts val="0"/>
              </a:spcAft>
              <a:buClrTx/>
              <a:buSzPct val="90000"/>
              <a:buFont typeface="Wingdings" panose="05000000000000000000" pitchFamily="2" charset="2"/>
              <a:buNone/>
              <a:tabLst/>
              <a:defRPr/>
            </a:pPr>
            <a:r>
              <a:rPr lang="en-US" sz="2400" dirty="0">
                <a:gradFill flip="none" rotWithShape="1">
                  <a:gsLst>
                    <a:gs pos="20000">
                      <a:srgbClr val="243A5E"/>
                    </a:gs>
                    <a:gs pos="100000">
                      <a:srgbClr val="0078D4"/>
                    </a:gs>
                  </a:gsLst>
                  <a:lin ang="2700000" scaled="1"/>
                  <a:tileRect/>
                </a:gradFill>
                <a:latin typeface="Segoe UI Semibold"/>
              </a:rPr>
              <a:t>.</a:t>
            </a:r>
            <a:endParaRPr kumimoji="0" lang="en-US" sz="2400" b="0" i="0" u="none" strike="noStrike" kern="1200" cap="none" spc="0" normalizeH="0" baseline="0" noProof="0" dirty="0">
              <a:ln>
                <a:noFill/>
              </a:ln>
              <a:gradFill flip="none" rotWithShape="1">
                <a:gsLst>
                  <a:gs pos="20000">
                    <a:srgbClr val="243A5E"/>
                  </a:gs>
                  <a:gs pos="100000">
                    <a:srgbClr val="0078D4"/>
                  </a:gs>
                </a:gsLst>
                <a:lin ang="2700000" scaled="1"/>
                <a:tileRect/>
              </a:gradFill>
              <a:effectLst/>
              <a:uLnTx/>
              <a:uFillTx/>
              <a:latin typeface="Segoe UI Semibold"/>
              <a:ea typeface="+mn-ea"/>
              <a:cs typeface="Segoe UI" panose="020B0502040204020203" pitchFamily="34" charset="0"/>
            </a:endParaRPr>
          </a:p>
        </p:txBody>
      </p:sp>
      <p:grpSp>
        <p:nvGrpSpPr>
          <p:cNvPr id="42" name="!!B2">
            <a:extLst>
              <a:ext uri="{FF2B5EF4-FFF2-40B4-BE49-F238E27FC236}">
                <a16:creationId xmlns:a16="http://schemas.microsoft.com/office/drawing/2014/main" id="{27476FD2-BB8C-51A9-F85F-50A4C2C99E8A}"/>
              </a:ext>
            </a:extLst>
          </p:cNvPr>
          <p:cNvGrpSpPr/>
          <p:nvPr/>
        </p:nvGrpSpPr>
        <p:grpSpPr>
          <a:xfrm>
            <a:off x="4751805" y="2475561"/>
            <a:ext cx="2631967" cy="3272239"/>
            <a:chOff x="3387462" y="2461047"/>
            <a:chExt cx="2631967" cy="3272239"/>
          </a:xfrm>
        </p:grpSpPr>
        <p:sp>
          <p:nvSpPr>
            <p:cNvPr id="43" name="Rectangle: Rounded Corners 5">
              <a:extLst>
                <a:ext uri="{FF2B5EF4-FFF2-40B4-BE49-F238E27FC236}">
                  <a16:creationId xmlns:a16="http://schemas.microsoft.com/office/drawing/2014/main" id="{19119B37-A9DA-F384-3454-934AB43AC897}"/>
                </a:ext>
              </a:extLst>
            </p:cNvPr>
            <p:cNvSpPr/>
            <p:nvPr/>
          </p:nvSpPr>
          <p:spPr bwMode="auto">
            <a:xfrm>
              <a:off x="3387462" y="2461047"/>
              <a:ext cx="2631967" cy="3272239"/>
            </a:xfrm>
            <a:prstGeom prst="roundRect">
              <a:avLst>
                <a:gd name="adj" fmla="val 5521"/>
              </a:avLst>
            </a:prstGeom>
            <a:gradFill flip="none" rotWithShape="1">
              <a:gsLst>
                <a:gs pos="20000">
                  <a:srgbClr val="243A5E"/>
                </a:gs>
                <a:gs pos="100000">
                  <a:srgbClr val="0078D4"/>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ts val="120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Segoe UI"/>
                </a:rPr>
                <a:t>Silver</a:t>
              </a:r>
            </a:p>
            <a:p>
              <a:pPr marL="0" marR="0" lvl="0" indent="0" algn="l" defTabSz="932472" rtl="0" eaLnBrk="1" fontAlgn="base" latinLnBrk="0" hangingPunct="1">
                <a:lnSpc>
                  <a:spcPct val="100000"/>
                </a:lnSpc>
                <a:spcBef>
                  <a:spcPts val="1200"/>
                </a:spcBef>
                <a:spcAft>
                  <a:spcPct val="0"/>
                </a:spcAft>
                <a:buClrTx/>
                <a:buSzTx/>
                <a:buFontTx/>
                <a:buNone/>
                <a:tabLst/>
                <a:defRPr/>
              </a:pPr>
              <a:endParaRPr kumimoji="0" lang="en-US" sz="3200" b="0" i="0" u="none" strike="noStrike" kern="0" cap="none" spc="0" normalizeH="0" baseline="0" noProof="0" dirty="0">
                <a:ln>
                  <a:noFill/>
                </a:ln>
                <a:solidFill>
                  <a:srgbClr val="FFFFFF"/>
                </a:solidFill>
                <a:effectLst/>
                <a:uLnTx/>
                <a:uFillTx/>
                <a:latin typeface="Segoe UI Semibold"/>
                <a:ea typeface="+mn-ea"/>
                <a:cs typeface="Segoe UI"/>
              </a:endParaRPr>
            </a:p>
            <a:p>
              <a:pPr marL="0" marR="0" lvl="0" indent="0" algn="l" defTabSz="932472" rtl="0" eaLnBrk="1" fontAlgn="base" latinLnBrk="0" hangingPunct="1">
                <a:lnSpc>
                  <a:spcPct val="100000"/>
                </a:lnSpc>
                <a:spcBef>
                  <a:spcPts val="0"/>
                </a:spcBef>
                <a:spcAft>
                  <a:spcPct val="0"/>
                </a:spcAft>
                <a:buClrTx/>
                <a:buSzTx/>
                <a:buFontTx/>
                <a:buNone/>
                <a:tabLst/>
                <a:defRPr/>
              </a:pPr>
              <a:r>
                <a:rPr kumimoji="0" lang="en-GB" sz="1400" b="0" i="0" u="none" strike="noStrike" kern="0" cap="none" spc="0" normalizeH="0" baseline="0" noProof="0" dirty="0">
                  <a:ln>
                    <a:noFill/>
                  </a:ln>
                  <a:solidFill>
                    <a:srgbClr val="FFFFFF"/>
                  </a:solidFill>
                  <a:effectLst/>
                  <a:uLnTx/>
                  <a:uFillTx/>
                  <a:latin typeface="Segoe UI Semibold"/>
                  <a:ea typeface="+mn-ea"/>
                  <a:cs typeface="Segoe UI" pitchFamily="34" charset="0"/>
                </a:rPr>
                <a:t>A validated and enriched version of the data that can be trusted by downstream systems. Uses a standardized data format.</a:t>
              </a:r>
            </a:p>
          </p:txBody>
        </p:sp>
        <p:cxnSp>
          <p:nvCxnSpPr>
            <p:cNvPr id="44" name="Straight Connector 43">
              <a:extLst>
                <a:ext uri="{FF2B5EF4-FFF2-40B4-BE49-F238E27FC236}">
                  <a16:creationId xmlns:a16="http://schemas.microsoft.com/office/drawing/2014/main" id="{640266D7-B311-75E1-70BB-40766B028C19}"/>
                </a:ext>
              </a:extLst>
            </p:cNvPr>
            <p:cNvCxnSpPr>
              <a:cxnSpLocks/>
            </p:cNvCxnSpPr>
            <p:nvPr/>
          </p:nvCxnSpPr>
          <p:spPr>
            <a:xfrm>
              <a:off x="3596900" y="3155287"/>
              <a:ext cx="2204093" cy="0"/>
            </a:xfrm>
            <a:prstGeom prst="line">
              <a:avLst/>
            </a:prstGeom>
            <a:noFill/>
            <a:ln w="9525" cap="flat" cmpd="sng" algn="ctr">
              <a:solidFill>
                <a:srgbClr val="FFFFFF">
                  <a:alpha val="60000"/>
                </a:srgbClr>
              </a:solidFill>
              <a:prstDash val="solid"/>
              <a:headEnd type="none" w="lg" len="med"/>
              <a:tailEnd type="none" w="lg" len="med"/>
            </a:ln>
            <a:effectLst/>
          </p:spPr>
        </p:cxnSp>
      </p:grpSp>
      <p:sp>
        <p:nvSpPr>
          <p:cNvPr id="47" name="Rectangle: Rounded Corners 5">
            <a:extLst>
              <a:ext uri="{FF2B5EF4-FFF2-40B4-BE49-F238E27FC236}">
                <a16:creationId xmlns:a16="http://schemas.microsoft.com/office/drawing/2014/main" id="{7F33C8A9-8713-A623-8F8D-B84C4669F966}"/>
              </a:ext>
            </a:extLst>
          </p:cNvPr>
          <p:cNvSpPr/>
          <p:nvPr/>
        </p:nvSpPr>
        <p:spPr bwMode="auto">
          <a:xfrm>
            <a:off x="7536915" y="2475561"/>
            <a:ext cx="2631967" cy="3272239"/>
          </a:xfrm>
          <a:prstGeom prst="roundRect">
            <a:avLst>
              <a:gd name="adj" fmla="val 5521"/>
            </a:avLst>
          </a:prstGeom>
          <a:gradFill flip="none" rotWithShape="1">
            <a:gsLst>
              <a:gs pos="20000">
                <a:srgbClr val="243A5E"/>
              </a:gs>
              <a:gs pos="100000">
                <a:srgbClr val="0078D4"/>
              </a:gs>
            </a:gsLst>
            <a:lin ang="5400000" scaled="1"/>
            <a:tileRect/>
          </a:gradFill>
          <a:ln w="9525" cap="flat" cmpd="sng" algn="ctr">
            <a:noFill/>
            <a:prstDash val="solid"/>
            <a:headEnd type="none" w="med" len="med"/>
            <a:tailEnd type="none" w="med" len="med"/>
          </a:ln>
          <a:effectLst/>
        </p:spPr>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a:ln>
                  <a:noFill/>
                </a:ln>
                <a:solidFill>
                  <a:srgbClr val="FFFFFF"/>
                </a:solidFill>
                <a:effectLst/>
                <a:uLnTx/>
                <a:uFillTx/>
                <a:latin typeface="Segoe UI Semibold"/>
                <a:ea typeface="+mn-ea"/>
                <a:cs typeface="Segoe UI"/>
              </a:rPr>
              <a:t>Gold</a:t>
            </a:r>
          </a:p>
          <a:p>
            <a:pPr marL="0" marR="0" lvl="0" indent="0" algn="l" defTabSz="932472" rtl="0" eaLnBrk="1" fontAlgn="base" latinLnBrk="0" hangingPunct="1">
              <a:lnSpc>
                <a:spcPct val="100000"/>
              </a:lnSpc>
              <a:spcBef>
                <a:spcPts val="1200"/>
              </a:spcBef>
              <a:spcAft>
                <a:spcPct val="0"/>
              </a:spcAft>
              <a:buClrTx/>
              <a:buSzTx/>
              <a:buFontTx/>
              <a:buNone/>
              <a:tabLst/>
              <a:defRPr/>
            </a:pPr>
            <a:endParaRPr kumimoji="0" lang="en-US" sz="2000" b="0" i="0" u="none" strike="noStrike" kern="0" cap="none" spc="0" normalizeH="0" baseline="0" noProof="0" dirty="0">
              <a:ln>
                <a:noFill/>
              </a:ln>
              <a:solidFill>
                <a:srgbClr val="FFFFFF"/>
              </a:solidFill>
              <a:effectLst/>
              <a:uLnTx/>
              <a:uFillTx/>
              <a:latin typeface="Segoe UI Semibold"/>
              <a:ea typeface="+mn-ea"/>
              <a:cs typeface="Segoe UI"/>
            </a:endParaRPr>
          </a:p>
          <a:p>
            <a:pPr marL="0" marR="0" lvl="0" indent="0" algn="l" defTabSz="932472" rtl="0" eaLnBrk="1" fontAlgn="base" latinLnBrk="0" hangingPunct="1">
              <a:lnSpc>
                <a:spcPct val="100000"/>
              </a:lnSpc>
              <a:spcBef>
                <a:spcPts val="1200"/>
              </a:spcBef>
              <a:spcAft>
                <a:spcPct val="0"/>
              </a:spcAft>
              <a:buClrTx/>
              <a:buSzTx/>
              <a:buFontTx/>
              <a:buNone/>
              <a:tabLst/>
              <a:defRPr/>
            </a:pPr>
            <a:r>
              <a:rPr kumimoji="0" lang="en-GB" sz="1400" b="0" i="0" u="none" strike="noStrike" kern="0" cap="none" spc="0" normalizeH="0" baseline="0" noProof="0" dirty="0">
                <a:ln>
                  <a:noFill/>
                </a:ln>
                <a:solidFill>
                  <a:srgbClr val="FFFFFF"/>
                </a:solidFill>
                <a:effectLst/>
                <a:uLnTx/>
                <a:uFillTx/>
                <a:latin typeface="Segoe UI Semibold"/>
                <a:ea typeface="+mn-ea"/>
                <a:cs typeface="Segoe UI" pitchFamily="34" charset="0"/>
              </a:rPr>
              <a:t>Refined and aggregated data used to power purpose-built solutions like a data warehouse, API, or regularly generated report.</a:t>
            </a:r>
          </a:p>
        </p:txBody>
      </p:sp>
      <p:cxnSp>
        <p:nvCxnSpPr>
          <p:cNvPr id="2" name="Straight Connector 1">
            <a:extLst>
              <a:ext uri="{FF2B5EF4-FFF2-40B4-BE49-F238E27FC236}">
                <a16:creationId xmlns:a16="http://schemas.microsoft.com/office/drawing/2014/main" id="{9EFD3FB8-1DCA-3E00-16D2-E48A5446B7A1}"/>
              </a:ext>
            </a:extLst>
          </p:cNvPr>
          <p:cNvCxnSpPr>
            <a:cxnSpLocks/>
          </p:cNvCxnSpPr>
          <p:nvPr/>
        </p:nvCxnSpPr>
        <p:spPr>
          <a:xfrm>
            <a:off x="2174500" y="3169801"/>
            <a:ext cx="2204093" cy="0"/>
          </a:xfrm>
          <a:prstGeom prst="line">
            <a:avLst/>
          </a:prstGeom>
          <a:noFill/>
          <a:ln w="9525" cap="flat" cmpd="sng" algn="ctr">
            <a:solidFill>
              <a:srgbClr val="FFFFFF">
                <a:alpha val="60000"/>
              </a:srgbClr>
            </a:solidFill>
            <a:prstDash val="solid"/>
            <a:headEnd type="none" w="lg" len="med"/>
            <a:tailEnd type="none" w="lg" len="med"/>
          </a:ln>
          <a:effectLst/>
        </p:spPr>
      </p:cxnSp>
      <p:cxnSp>
        <p:nvCxnSpPr>
          <p:cNvPr id="3" name="Straight Connector 2">
            <a:extLst>
              <a:ext uri="{FF2B5EF4-FFF2-40B4-BE49-F238E27FC236}">
                <a16:creationId xmlns:a16="http://schemas.microsoft.com/office/drawing/2014/main" id="{7ABE4CA8-C024-1D85-71E0-BA2C6F352AE3}"/>
              </a:ext>
            </a:extLst>
          </p:cNvPr>
          <p:cNvCxnSpPr>
            <a:cxnSpLocks/>
          </p:cNvCxnSpPr>
          <p:nvPr/>
        </p:nvCxnSpPr>
        <p:spPr>
          <a:xfrm>
            <a:off x="7704443" y="3169801"/>
            <a:ext cx="2204093" cy="0"/>
          </a:xfrm>
          <a:prstGeom prst="line">
            <a:avLst/>
          </a:prstGeom>
          <a:noFill/>
          <a:ln w="9525" cap="flat" cmpd="sng" algn="ctr">
            <a:solidFill>
              <a:srgbClr val="FFFFFF">
                <a:alpha val="60000"/>
              </a:srgbClr>
            </a:solidFill>
            <a:prstDash val="solid"/>
            <a:headEnd type="none" w="lg" len="med"/>
            <a:tailEnd type="none" w="lg" len="med"/>
          </a:ln>
          <a:effectLst/>
        </p:spPr>
      </p:cxnSp>
    </p:spTree>
    <p:extLst>
      <p:ext uri="{BB962C8B-B14F-4D97-AF65-F5344CB8AC3E}">
        <p14:creationId xmlns:p14="http://schemas.microsoft.com/office/powerpoint/2010/main" val="42912360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42" presetClass="path" presetSubtype="0" decel="100000" fill="hold" nodeType="withEffect">
                                  <p:stCondLst>
                                    <p:cond delay="200"/>
                                  </p:stCondLst>
                                  <p:childTnLst>
                                    <p:animMotion origin="layout" path="M -3.95833E-6 4.07407E-6 L -3.95833E-6 0.03472 " pathEditMode="relative" rAng="0" ptsTypes="AA">
                                      <p:cBhvr>
                                        <p:cTn id="9" dur="750" spd="-100000" fill="hold"/>
                                        <p:tgtEl>
                                          <p:spTgt spid="42"/>
                                        </p:tgtEl>
                                        <p:attrNameLst>
                                          <p:attrName>ppt_x</p:attrName>
                                          <p:attrName>ppt_y</p:attrName>
                                        </p:attrNameLst>
                                      </p:cBhvr>
                                      <p:rCtr x="0" y="173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ABE2B9B-989D-DCDE-51F7-384B2F97D15A}"/>
              </a:ext>
            </a:extLst>
          </p:cNvPr>
          <p:cNvSpPr txBox="1"/>
          <p:nvPr/>
        </p:nvSpPr>
        <p:spPr>
          <a:xfrm>
            <a:off x="7235372" y="1741713"/>
            <a:ext cx="3570514"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E" sz="2000" b="0" i="0" u="none" strike="noStrike" kern="1200" cap="none" spc="0" normalizeH="0" baseline="0" noProof="0" dirty="0">
                <a:ln>
                  <a:noFill/>
                </a:ln>
                <a:solidFill>
                  <a:srgbClr val="000000"/>
                </a:solidFill>
                <a:effectLst/>
                <a:uLnTx/>
                <a:uFillTx/>
                <a:latin typeface="Segoe UI"/>
                <a:ea typeface="+mn-ea"/>
                <a:cs typeface="+mn-cs"/>
              </a:rPr>
              <a:t>\Files – place for Bronze layer</a:t>
            </a:r>
          </a:p>
          <a:p>
            <a:pPr marL="0" marR="0" lvl="0" indent="0" algn="l" defTabSz="914400" rtl="0" eaLnBrk="1" fontAlgn="auto" latinLnBrk="0" hangingPunct="1">
              <a:lnSpc>
                <a:spcPct val="100000"/>
              </a:lnSpc>
              <a:spcBef>
                <a:spcPts val="0"/>
              </a:spcBef>
              <a:spcAft>
                <a:spcPts val="0"/>
              </a:spcAft>
              <a:buClrTx/>
              <a:buSzTx/>
              <a:buFontTx/>
              <a:buNone/>
              <a:tabLst/>
              <a:defRPr/>
            </a:pPr>
            <a:r>
              <a:rPr lang="en-IE" sz="2000" dirty="0">
                <a:solidFill>
                  <a:srgbClr val="000000"/>
                </a:solidFill>
                <a:latin typeface="Segoe UI"/>
              </a:rPr>
              <a:t>\Tables – for Silver and Gold</a:t>
            </a:r>
            <a:endParaRPr kumimoji="0" lang="en-IE" sz="2000" b="0" i="0" u="none" strike="noStrike" kern="1200" cap="none" spc="0" normalizeH="0" baseline="0" noProof="0" dirty="0">
              <a:ln>
                <a:noFill/>
              </a:ln>
              <a:solidFill>
                <a:srgbClr val="000000"/>
              </a:solidFill>
              <a:effectLst/>
              <a:uLnTx/>
              <a:uFillTx/>
              <a:latin typeface="Segoe U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E" sz="20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Title 6">
            <a:extLst>
              <a:ext uri="{FF2B5EF4-FFF2-40B4-BE49-F238E27FC236}">
                <a16:creationId xmlns:a16="http://schemas.microsoft.com/office/drawing/2014/main" id="{91B7870C-6E44-C358-9E79-B6466D0E4DB8}"/>
              </a:ext>
            </a:extLst>
          </p:cNvPr>
          <p:cNvSpPr txBox="1">
            <a:spLocks/>
          </p:cNvSpPr>
          <p:nvPr/>
        </p:nvSpPr>
        <p:spPr>
          <a:xfrm>
            <a:off x="582613" y="758934"/>
            <a:ext cx="11026774" cy="553998"/>
          </a:xfrm>
          <a:prstGeom prst="rect">
            <a:avLst/>
          </a:prstGeom>
        </p:spPr>
        <p:txBody>
          <a:bodyPr vert="horz" wrap="square" lIns="0" tIns="0" rIns="0" bIns="0" rtlCol="0" anchor="t">
            <a:spAutoFit/>
          </a:bodyPr>
          <a:lstStyle>
            <a:lvl1pPr algn="ctr"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IE" sz="3600" b="0" i="0" u="none" strike="noStrike" kern="1200" cap="none" spc="-50" normalizeH="0" baseline="0" noProof="0" dirty="0">
                <a:ln w="3175">
                  <a:noFill/>
                </a:ln>
                <a:solidFill>
                  <a:srgbClr val="117865"/>
                </a:solidFill>
                <a:effectLst/>
                <a:uLnTx/>
                <a:uFillTx/>
                <a:latin typeface="Segoe UI Semibold"/>
                <a:ea typeface="+mn-ea"/>
                <a:cs typeface="Segoe UI" pitchFamily="34" charset="0"/>
              </a:rPr>
              <a:t>Bronze in Fabric</a:t>
            </a:r>
            <a:endParaRPr kumimoji="0" lang="en-US" sz="3600" b="0" i="0" u="none" strike="noStrike" kern="1200" cap="none" spc="-50" normalizeH="0" baseline="0" noProof="0" dirty="0">
              <a:ln w="3175">
                <a:noFill/>
              </a:ln>
              <a:solidFill>
                <a:srgbClr val="117865"/>
              </a:solidFill>
              <a:effectLst/>
              <a:uLnTx/>
              <a:uFillTx/>
              <a:latin typeface="Segoe UI Semibold"/>
              <a:ea typeface="+mn-ea"/>
              <a:cs typeface="Segoe UI" pitchFamily="34" charset="0"/>
            </a:endParaRPr>
          </a:p>
        </p:txBody>
      </p:sp>
      <p:pic>
        <p:nvPicPr>
          <p:cNvPr id="7" name="Picture 6">
            <a:extLst>
              <a:ext uri="{FF2B5EF4-FFF2-40B4-BE49-F238E27FC236}">
                <a16:creationId xmlns:a16="http://schemas.microsoft.com/office/drawing/2014/main" id="{13F17F59-7B8F-8C1C-7104-AF0870C1E6E8}"/>
              </a:ext>
            </a:extLst>
          </p:cNvPr>
          <p:cNvPicPr>
            <a:picLocks noChangeAspect="1"/>
          </p:cNvPicPr>
          <p:nvPr/>
        </p:nvPicPr>
        <p:blipFill>
          <a:blip r:embed="rId3"/>
          <a:stretch>
            <a:fillRect/>
          </a:stretch>
        </p:blipFill>
        <p:spPr>
          <a:xfrm>
            <a:off x="319315" y="1741713"/>
            <a:ext cx="6199875" cy="3947553"/>
          </a:xfrm>
          <a:prstGeom prst="rect">
            <a:avLst/>
          </a:prstGeom>
        </p:spPr>
      </p:pic>
    </p:spTree>
    <p:extLst>
      <p:ext uri="{BB962C8B-B14F-4D97-AF65-F5344CB8AC3E}">
        <p14:creationId xmlns:p14="http://schemas.microsoft.com/office/powerpoint/2010/main" val="25239898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DAC7A57F-E25E-10F7-F17F-6AF8DCB06F3A}"/>
              </a:ext>
            </a:extLst>
          </p:cNvPr>
          <p:cNvSpPr txBox="1">
            <a:spLocks/>
          </p:cNvSpPr>
          <p:nvPr/>
        </p:nvSpPr>
        <p:spPr>
          <a:xfrm>
            <a:off x="582613" y="758934"/>
            <a:ext cx="11026774" cy="553998"/>
          </a:xfrm>
          <a:prstGeom prst="rect">
            <a:avLst/>
          </a:prstGeom>
        </p:spPr>
        <p:txBody>
          <a:bodyPr vert="horz" wrap="square" lIns="0" tIns="0" rIns="0" bIns="0" rtlCol="0" anchor="t">
            <a:spAutoFit/>
          </a:bodyPr>
          <a:lstStyle>
            <a:lvl1pPr algn="ctr"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IE" sz="3600" b="0" i="0" u="none" strike="noStrike" kern="1200" cap="none" spc="-50" normalizeH="0" baseline="0" noProof="0" dirty="0">
                <a:ln w="3175">
                  <a:noFill/>
                </a:ln>
                <a:solidFill>
                  <a:srgbClr val="117865"/>
                </a:solidFill>
                <a:effectLst/>
                <a:uLnTx/>
                <a:uFillTx/>
                <a:latin typeface="Segoe UI Semibold"/>
                <a:ea typeface="+mn-ea"/>
                <a:cs typeface="Segoe UI" pitchFamily="34" charset="0"/>
              </a:rPr>
              <a:t>Datasets KPI and Metrics</a:t>
            </a:r>
            <a:endParaRPr kumimoji="0" lang="en-US" sz="3600" b="0" i="0" u="none" strike="noStrike" kern="1200" cap="none" spc="-50" normalizeH="0" baseline="0" noProof="0" dirty="0">
              <a:ln w="3175">
                <a:noFill/>
              </a:ln>
              <a:solidFill>
                <a:srgbClr val="117865"/>
              </a:solidFill>
              <a:effectLst/>
              <a:uLnTx/>
              <a:uFillTx/>
              <a:latin typeface="Segoe UI Semibold"/>
              <a:ea typeface="+mn-ea"/>
              <a:cs typeface="Segoe UI" pitchFamily="34" charset="0"/>
            </a:endParaRPr>
          </a:p>
        </p:txBody>
      </p:sp>
      <p:graphicFrame>
        <p:nvGraphicFramePr>
          <p:cNvPr id="3" name="Table 2">
            <a:extLst>
              <a:ext uri="{FF2B5EF4-FFF2-40B4-BE49-F238E27FC236}">
                <a16:creationId xmlns:a16="http://schemas.microsoft.com/office/drawing/2014/main" id="{620B4730-1E29-5A70-C075-01C6F48F85C9}"/>
              </a:ext>
            </a:extLst>
          </p:cNvPr>
          <p:cNvGraphicFramePr>
            <a:graphicFrameLocks noGrp="1"/>
          </p:cNvGraphicFramePr>
          <p:nvPr>
            <p:extLst>
              <p:ext uri="{D42A27DB-BD31-4B8C-83A1-F6EECF244321}">
                <p14:modId xmlns:p14="http://schemas.microsoft.com/office/powerpoint/2010/main" val="1891235515"/>
              </p:ext>
            </p:extLst>
          </p:nvPr>
        </p:nvGraphicFramePr>
        <p:xfrm>
          <a:off x="493486" y="1643610"/>
          <a:ext cx="11328400" cy="4793475"/>
        </p:xfrm>
        <a:graphic>
          <a:graphicData uri="http://schemas.openxmlformats.org/drawingml/2006/table">
            <a:tbl>
              <a:tblPr>
                <a:tableStyleId>{5C22544A-7EE6-4342-B048-85BDC9FD1C3A}</a:tableStyleId>
              </a:tblPr>
              <a:tblGrid>
                <a:gridCol w="1444171">
                  <a:extLst>
                    <a:ext uri="{9D8B030D-6E8A-4147-A177-3AD203B41FA5}">
                      <a16:colId xmlns:a16="http://schemas.microsoft.com/office/drawing/2014/main" val="2178521431"/>
                    </a:ext>
                  </a:extLst>
                </a:gridCol>
                <a:gridCol w="1204686">
                  <a:extLst>
                    <a:ext uri="{9D8B030D-6E8A-4147-A177-3AD203B41FA5}">
                      <a16:colId xmlns:a16="http://schemas.microsoft.com/office/drawing/2014/main" val="2347435805"/>
                    </a:ext>
                  </a:extLst>
                </a:gridCol>
                <a:gridCol w="3195293">
                  <a:extLst>
                    <a:ext uri="{9D8B030D-6E8A-4147-A177-3AD203B41FA5}">
                      <a16:colId xmlns:a16="http://schemas.microsoft.com/office/drawing/2014/main" val="3434536896"/>
                    </a:ext>
                  </a:extLst>
                </a:gridCol>
                <a:gridCol w="2039456">
                  <a:extLst>
                    <a:ext uri="{9D8B030D-6E8A-4147-A177-3AD203B41FA5}">
                      <a16:colId xmlns:a16="http://schemas.microsoft.com/office/drawing/2014/main" val="1847435326"/>
                    </a:ext>
                  </a:extLst>
                </a:gridCol>
                <a:gridCol w="1405338">
                  <a:extLst>
                    <a:ext uri="{9D8B030D-6E8A-4147-A177-3AD203B41FA5}">
                      <a16:colId xmlns:a16="http://schemas.microsoft.com/office/drawing/2014/main" val="747805217"/>
                    </a:ext>
                  </a:extLst>
                </a:gridCol>
                <a:gridCol w="2039456">
                  <a:extLst>
                    <a:ext uri="{9D8B030D-6E8A-4147-A177-3AD203B41FA5}">
                      <a16:colId xmlns:a16="http://schemas.microsoft.com/office/drawing/2014/main" val="4054405774"/>
                    </a:ext>
                  </a:extLst>
                </a:gridCol>
              </a:tblGrid>
              <a:tr h="507346">
                <a:tc>
                  <a:txBody>
                    <a:bodyPr/>
                    <a:lstStyle/>
                    <a:p>
                      <a:pPr algn="l" fontAlgn="t"/>
                      <a:r>
                        <a:rPr lang="en-IE" sz="1600" b="1" u="none" strike="noStrike" dirty="0">
                          <a:solidFill>
                            <a:schemeClr val="accent6">
                              <a:lumMod val="50000"/>
                            </a:schemeClr>
                          </a:solidFill>
                          <a:effectLst/>
                        </a:rPr>
                        <a:t>User/Audience</a:t>
                      </a:r>
                      <a:endParaRPr lang="en-IE" sz="1600" b="1" i="0" u="none" strike="noStrike" dirty="0">
                        <a:solidFill>
                          <a:schemeClr val="accent6">
                            <a:lumMod val="50000"/>
                          </a:schemeClr>
                        </a:solidFill>
                        <a:effectLst/>
                        <a:latin typeface="Calibri" panose="020F0502020204030204" pitchFamily="34" charset="0"/>
                      </a:endParaRPr>
                    </a:p>
                  </a:txBody>
                  <a:tcPr marL="3396" marR="3396" marT="3396"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t"/>
                      <a:r>
                        <a:rPr lang="en-IE" sz="1600" b="1" u="none" strike="noStrike">
                          <a:solidFill>
                            <a:schemeClr val="accent6">
                              <a:lumMod val="50000"/>
                            </a:schemeClr>
                          </a:solidFill>
                          <a:effectLst/>
                        </a:rPr>
                        <a:t>Dashboard/Area</a:t>
                      </a:r>
                      <a:endParaRPr lang="en-IE" sz="1600" b="1" i="0" u="none" strike="noStrike">
                        <a:solidFill>
                          <a:schemeClr val="accent6">
                            <a:lumMod val="50000"/>
                          </a:schemeClr>
                        </a:solidFill>
                        <a:effectLst/>
                        <a:latin typeface="Calibri" panose="020F0502020204030204" pitchFamily="34" charset="0"/>
                      </a:endParaRPr>
                    </a:p>
                  </a:txBody>
                  <a:tcPr marL="3396" marR="3396" marT="3396" marB="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t"/>
                      <a:r>
                        <a:rPr lang="en-IE" sz="1600" b="1" u="none" strike="noStrike">
                          <a:solidFill>
                            <a:schemeClr val="accent6">
                              <a:lumMod val="50000"/>
                            </a:schemeClr>
                          </a:solidFill>
                          <a:effectLst/>
                        </a:rPr>
                        <a:t>Key Questions</a:t>
                      </a:r>
                      <a:endParaRPr lang="en-IE" sz="1600" b="1" i="0" u="none" strike="noStrike">
                        <a:solidFill>
                          <a:schemeClr val="accent6">
                            <a:lumMod val="50000"/>
                          </a:schemeClr>
                        </a:solidFill>
                        <a:effectLst/>
                        <a:latin typeface="Calibri" panose="020F0502020204030204" pitchFamily="34" charset="0"/>
                      </a:endParaRPr>
                    </a:p>
                  </a:txBody>
                  <a:tcPr marL="3396" marR="3396" marT="33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t"/>
                      <a:r>
                        <a:rPr lang="en-IE" sz="1600" b="1" u="none" strike="noStrike">
                          <a:solidFill>
                            <a:schemeClr val="accent6">
                              <a:lumMod val="50000"/>
                            </a:schemeClr>
                          </a:solidFill>
                          <a:effectLst/>
                        </a:rPr>
                        <a:t>KPIs/Measures</a:t>
                      </a:r>
                      <a:endParaRPr lang="en-IE" sz="1600" b="1" i="0" u="none" strike="noStrike">
                        <a:solidFill>
                          <a:schemeClr val="accent6">
                            <a:lumMod val="50000"/>
                          </a:schemeClr>
                        </a:solidFill>
                        <a:effectLst/>
                        <a:latin typeface="Calibri" panose="020F0502020204030204" pitchFamily="34" charset="0"/>
                      </a:endParaRPr>
                    </a:p>
                  </a:txBody>
                  <a:tcPr marL="3396" marR="3396" marT="33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t"/>
                      <a:r>
                        <a:rPr lang="en-IE" sz="1600" b="1" u="none" strike="noStrike">
                          <a:solidFill>
                            <a:schemeClr val="accent6">
                              <a:lumMod val="50000"/>
                            </a:schemeClr>
                          </a:solidFill>
                          <a:effectLst/>
                        </a:rPr>
                        <a:t>View/Filter By</a:t>
                      </a:r>
                      <a:endParaRPr lang="en-IE" sz="1600" b="1" i="0" u="none" strike="noStrike">
                        <a:solidFill>
                          <a:schemeClr val="accent6">
                            <a:lumMod val="50000"/>
                          </a:schemeClr>
                        </a:solidFill>
                        <a:effectLst/>
                        <a:latin typeface="Calibri" panose="020F0502020204030204" pitchFamily="34" charset="0"/>
                      </a:endParaRPr>
                    </a:p>
                  </a:txBody>
                  <a:tcPr marL="3396" marR="3396" marT="33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tc>
                  <a:txBody>
                    <a:bodyPr/>
                    <a:lstStyle/>
                    <a:p>
                      <a:pPr algn="l" fontAlgn="t"/>
                      <a:r>
                        <a:rPr lang="en-IE" sz="1600" b="1" u="none" strike="noStrike" dirty="0">
                          <a:solidFill>
                            <a:schemeClr val="accent6">
                              <a:lumMod val="50000"/>
                            </a:schemeClr>
                          </a:solidFill>
                          <a:effectLst/>
                        </a:rPr>
                        <a:t>Data Sources Used</a:t>
                      </a:r>
                      <a:endParaRPr lang="en-IE" sz="1600" b="1" i="0" u="none" strike="noStrike" dirty="0">
                        <a:solidFill>
                          <a:schemeClr val="accent6">
                            <a:lumMod val="50000"/>
                          </a:schemeClr>
                        </a:solidFill>
                        <a:effectLst/>
                        <a:latin typeface="Calibri" panose="020F0502020204030204" pitchFamily="34" charset="0"/>
                      </a:endParaRPr>
                    </a:p>
                  </a:txBody>
                  <a:tcPr marL="3396" marR="3396" marT="33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4149070798"/>
                  </a:ext>
                </a:extLst>
              </a:tr>
              <a:tr h="4286129">
                <a:tc>
                  <a:txBody>
                    <a:bodyPr/>
                    <a:lstStyle/>
                    <a:p>
                      <a:pPr algn="l" fontAlgn="t"/>
                      <a:r>
                        <a:rPr lang="en-GB" sz="1600" u="none" strike="noStrike" dirty="0">
                          <a:solidFill>
                            <a:schemeClr val="accent6">
                              <a:lumMod val="50000"/>
                            </a:schemeClr>
                          </a:solidFill>
                          <a:effectLst/>
                        </a:rPr>
                        <a:t>Individuals considering applying for a NYC Taxi Medallion</a:t>
                      </a:r>
                      <a:endParaRPr lang="en-GB" sz="1600" b="0" i="0" u="none" strike="noStrike" dirty="0">
                        <a:solidFill>
                          <a:schemeClr val="accent6">
                            <a:lumMod val="50000"/>
                          </a:schemeClr>
                        </a:solidFill>
                        <a:effectLst/>
                        <a:latin typeface="Calibri" panose="020F0502020204030204" pitchFamily="34" charset="0"/>
                      </a:endParaRPr>
                    </a:p>
                  </a:txBody>
                  <a:tcPr marL="3396" marR="3396" marT="33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t"/>
                      <a:r>
                        <a:rPr lang="en-IE" sz="1600" u="none" strike="noStrike">
                          <a:solidFill>
                            <a:schemeClr val="accent6">
                              <a:lumMod val="50000"/>
                            </a:schemeClr>
                          </a:solidFill>
                          <a:effectLst/>
                        </a:rPr>
                        <a:t>Fare and Tip Overview</a:t>
                      </a:r>
                      <a:endParaRPr lang="en-IE" sz="1600" b="0" i="0" u="none" strike="noStrike">
                        <a:solidFill>
                          <a:schemeClr val="accent6">
                            <a:lumMod val="50000"/>
                          </a:schemeClr>
                        </a:solidFill>
                        <a:effectLst/>
                        <a:latin typeface="Calibri" panose="020F0502020204030204" pitchFamily="34" charset="0"/>
                      </a:endParaRPr>
                    </a:p>
                  </a:txBody>
                  <a:tcPr marL="3396" marR="3396" marT="33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t"/>
                      <a:r>
                        <a:rPr lang="en-GB" sz="1600" u="none" strike="noStrike" dirty="0">
                          <a:solidFill>
                            <a:schemeClr val="accent6">
                              <a:lumMod val="50000"/>
                            </a:schemeClr>
                          </a:solidFill>
                          <a:effectLst/>
                        </a:rPr>
                        <a:t>How many trips are done in average each date across/in each area of NYC?</a:t>
                      </a:r>
                      <a:br>
                        <a:rPr lang="en-GB" sz="1600" u="none" strike="noStrike" dirty="0">
                          <a:solidFill>
                            <a:schemeClr val="accent6">
                              <a:lumMod val="50000"/>
                            </a:schemeClr>
                          </a:solidFill>
                          <a:effectLst/>
                        </a:rPr>
                      </a:br>
                      <a:br>
                        <a:rPr lang="en-GB" sz="1600" u="none" strike="noStrike" dirty="0">
                          <a:solidFill>
                            <a:schemeClr val="accent6">
                              <a:lumMod val="50000"/>
                            </a:schemeClr>
                          </a:solidFill>
                          <a:effectLst/>
                        </a:rPr>
                      </a:br>
                      <a:r>
                        <a:rPr lang="en-GB" sz="1600" u="none" strike="noStrike" dirty="0">
                          <a:solidFill>
                            <a:schemeClr val="accent6">
                              <a:lumMod val="50000"/>
                            </a:schemeClr>
                          </a:solidFill>
                          <a:effectLst/>
                        </a:rPr>
                        <a:t>Which locations have the highest average fare/tip?</a:t>
                      </a:r>
                      <a:br>
                        <a:rPr lang="en-GB" sz="1600" u="none" strike="noStrike" dirty="0">
                          <a:solidFill>
                            <a:schemeClr val="accent6">
                              <a:lumMod val="50000"/>
                            </a:schemeClr>
                          </a:solidFill>
                          <a:effectLst/>
                        </a:rPr>
                      </a:br>
                      <a:br>
                        <a:rPr lang="en-GB" sz="1600" u="none" strike="noStrike" dirty="0">
                          <a:solidFill>
                            <a:schemeClr val="accent6">
                              <a:lumMod val="50000"/>
                            </a:schemeClr>
                          </a:solidFill>
                          <a:effectLst/>
                        </a:rPr>
                      </a:br>
                      <a:r>
                        <a:rPr lang="en-GB" sz="1600" u="none" strike="noStrike" dirty="0">
                          <a:solidFill>
                            <a:schemeClr val="accent6">
                              <a:lumMod val="50000"/>
                            </a:schemeClr>
                          </a:solidFill>
                          <a:effectLst/>
                        </a:rPr>
                        <a:t>Is it better to do lots of short trips or fewer long ones?</a:t>
                      </a:r>
                      <a:br>
                        <a:rPr lang="en-GB" sz="1600" u="none" strike="noStrike" dirty="0">
                          <a:solidFill>
                            <a:schemeClr val="accent6">
                              <a:lumMod val="50000"/>
                            </a:schemeClr>
                          </a:solidFill>
                          <a:effectLst/>
                        </a:rPr>
                      </a:br>
                      <a:br>
                        <a:rPr lang="en-GB" sz="1600" u="none" strike="noStrike" dirty="0">
                          <a:solidFill>
                            <a:schemeClr val="accent6">
                              <a:lumMod val="50000"/>
                            </a:schemeClr>
                          </a:solidFill>
                          <a:effectLst/>
                        </a:rPr>
                      </a:br>
                      <a:r>
                        <a:rPr lang="en-GB" sz="1600" u="none" strike="noStrike" dirty="0">
                          <a:solidFill>
                            <a:schemeClr val="accent6">
                              <a:lumMod val="50000"/>
                            </a:schemeClr>
                          </a:solidFill>
                          <a:effectLst/>
                        </a:rPr>
                        <a:t>What time of day is it best to take trips?</a:t>
                      </a:r>
                      <a:br>
                        <a:rPr lang="en-GB" sz="1600" u="none" strike="noStrike" dirty="0">
                          <a:solidFill>
                            <a:schemeClr val="accent6">
                              <a:lumMod val="50000"/>
                            </a:schemeClr>
                          </a:solidFill>
                          <a:effectLst/>
                        </a:rPr>
                      </a:br>
                      <a:br>
                        <a:rPr lang="en-GB" sz="1600" u="none" strike="noStrike" dirty="0">
                          <a:solidFill>
                            <a:schemeClr val="accent6">
                              <a:lumMod val="50000"/>
                            </a:schemeClr>
                          </a:solidFill>
                          <a:effectLst/>
                        </a:rPr>
                      </a:br>
                      <a:r>
                        <a:rPr lang="en-GB" sz="1600" u="none" strike="noStrike" dirty="0">
                          <a:solidFill>
                            <a:schemeClr val="accent6">
                              <a:lumMod val="50000"/>
                            </a:schemeClr>
                          </a:solidFill>
                          <a:effectLst/>
                        </a:rPr>
                        <a:t>Is the trip fare and tips higher with multiple passengers compared to a single passenger?</a:t>
                      </a:r>
                      <a:endParaRPr lang="en-GB" sz="1600" b="0" i="0" u="none" strike="noStrike" dirty="0">
                        <a:solidFill>
                          <a:schemeClr val="accent6">
                            <a:lumMod val="50000"/>
                          </a:schemeClr>
                        </a:solidFill>
                        <a:effectLst/>
                        <a:latin typeface="Calibri" panose="020F0502020204030204" pitchFamily="34" charset="0"/>
                      </a:endParaRPr>
                    </a:p>
                  </a:txBody>
                  <a:tcPr marL="3396" marR="3396" marT="33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t"/>
                      <a:r>
                        <a:rPr lang="en-GB" sz="1600" u="none" strike="noStrike">
                          <a:solidFill>
                            <a:schemeClr val="accent6">
                              <a:lumMod val="50000"/>
                            </a:schemeClr>
                          </a:solidFill>
                          <a:effectLst/>
                        </a:rPr>
                        <a:t># Trips</a:t>
                      </a:r>
                      <a:br>
                        <a:rPr lang="en-GB" sz="1600" u="none" strike="noStrike">
                          <a:solidFill>
                            <a:schemeClr val="accent6">
                              <a:lumMod val="50000"/>
                            </a:schemeClr>
                          </a:solidFill>
                          <a:effectLst/>
                        </a:rPr>
                      </a:br>
                      <a:br>
                        <a:rPr lang="en-GB" sz="1600" u="none" strike="noStrike">
                          <a:solidFill>
                            <a:schemeClr val="accent6">
                              <a:lumMod val="50000"/>
                            </a:schemeClr>
                          </a:solidFill>
                          <a:effectLst/>
                        </a:rPr>
                      </a:br>
                      <a:r>
                        <a:rPr lang="en-GB" sz="1600" u="none" strike="noStrike">
                          <a:solidFill>
                            <a:schemeClr val="accent6">
                              <a:lumMod val="50000"/>
                            </a:schemeClr>
                          </a:solidFill>
                          <a:effectLst/>
                        </a:rPr>
                        <a:t>Average Fares</a:t>
                      </a:r>
                      <a:br>
                        <a:rPr lang="en-GB" sz="1600" u="none" strike="noStrike">
                          <a:solidFill>
                            <a:schemeClr val="accent6">
                              <a:lumMod val="50000"/>
                            </a:schemeClr>
                          </a:solidFill>
                          <a:effectLst/>
                        </a:rPr>
                      </a:br>
                      <a:br>
                        <a:rPr lang="en-GB" sz="1600" u="none" strike="noStrike">
                          <a:solidFill>
                            <a:schemeClr val="accent6">
                              <a:lumMod val="50000"/>
                            </a:schemeClr>
                          </a:solidFill>
                          <a:effectLst/>
                        </a:rPr>
                      </a:br>
                      <a:r>
                        <a:rPr lang="en-GB" sz="1600" u="none" strike="noStrike">
                          <a:solidFill>
                            <a:schemeClr val="accent6">
                              <a:lumMod val="50000"/>
                            </a:schemeClr>
                          </a:solidFill>
                          <a:effectLst/>
                        </a:rPr>
                        <a:t>Average Tip Amount </a:t>
                      </a:r>
                      <a:br>
                        <a:rPr lang="en-GB" sz="1600" u="none" strike="noStrike">
                          <a:solidFill>
                            <a:schemeClr val="accent6">
                              <a:lumMod val="50000"/>
                            </a:schemeClr>
                          </a:solidFill>
                          <a:effectLst/>
                        </a:rPr>
                      </a:br>
                      <a:br>
                        <a:rPr lang="en-GB" sz="1600" u="none" strike="noStrike">
                          <a:solidFill>
                            <a:schemeClr val="accent6">
                              <a:lumMod val="50000"/>
                            </a:schemeClr>
                          </a:solidFill>
                          <a:effectLst/>
                        </a:rPr>
                      </a:br>
                      <a:r>
                        <a:rPr lang="en-GB" sz="1600" u="none" strike="noStrike">
                          <a:solidFill>
                            <a:schemeClr val="accent6">
                              <a:lumMod val="50000"/>
                            </a:schemeClr>
                          </a:solidFill>
                          <a:effectLst/>
                        </a:rPr>
                        <a:t>Total Fare Amount including/excluding tips</a:t>
                      </a:r>
                      <a:endParaRPr lang="en-GB" sz="1600" b="0" i="0" u="none" strike="noStrike">
                        <a:solidFill>
                          <a:schemeClr val="accent6">
                            <a:lumMod val="50000"/>
                          </a:schemeClr>
                        </a:solidFill>
                        <a:effectLst/>
                        <a:latin typeface="Calibri" panose="020F0502020204030204" pitchFamily="34" charset="0"/>
                      </a:endParaRPr>
                    </a:p>
                  </a:txBody>
                  <a:tcPr marL="3396" marR="3396" marT="33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t"/>
                      <a:r>
                        <a:rPr lang="en-GB" sz="1600" u="none" strike="noStrike">
                          <a:solidFill>
                            <a:schemeClr val="accent6">
                              <a:lumMod val="50000"/>
                            </a:schemeClr>
                          </a:solidFill>
                          <a:effectLst/>
                        </a:rPr>
                        <a:t>Trip Duration </a:t>
                      </a:r>
                      <a:br>
                        <a:rPr lang="en-GB" sz="1600" u="none" strike="noStrike">
                          <a:solidFill>
                            <a:schemeClr val="accent6">
                              <a:lumMod val="50000"/>
                            </a:schemeClr>
                          </a:solidFill>
                          <a:effectLst/>
                        </a:rPr>
                      </a:br>
                      <a:br>
                        <a:rPr lang="en-GB" sz="1600" u="none" strike="noStrike">
                          <a:solidFill>
                            <a:schemeClr val="accent6">
                              <a:lumMod val="50000"/>
                            </a:schemeClr>
                          </a:solidFill>
                          <a:effectLst/>
                        </a:rPr>
                      </a:br>
                      <a:r>
                        <a:rPr lang="en-GB" sz="1600" u="none" strike="noStrike">
                          <a:solidFill>
                            <a:schemeClr val="accent6">
                              <a:lumMod val="50000"/>
                            </a:schemeClr>
                          </a:solidFill>
                          <a:effectLst/>
                        </a:rPr>
                        <a:t>Time of Day (Lunchtime/early morning, etc)</a:t>
                      </a:r>
                      <a:br>
                        <a:rPr lang="en-GB" sz="1600" u="none" strike="noStrike">
                          <a:solidFill>
                            <a:schemeClr val="accent6">
                              <a:lumMod val="50000"/>
                            </a:schemeClr>
                          </a:solidFill>
                          <a:effectLst/>
                        </a:rPr>
                      </a:br>
                      <a:br>
                        <a:rPr lang="en-GB" sz="1600" u="none" strike="noStrike">
                          <a:solidFill>
                            <a:schemeClr val="accent6">
                              <a:lumMod val="50000"/>
                            </a:schemeClr>
                          </a:solidFill>
                          <a:effectLst/>
                        </a:rPr>
                      </a:br>
                      <a:r>
                        <a:rPr lang="en-GB" sz="1600" u="none" strike="noStrike">
                          <a:solidFill>
                            <a:schemeClr val="accent6">
                              <a:lumMod val="50000"/>
                            </a:schemeClr>
                          </a:solidFill>
                          <a:effectLst/>
                        </a:rPr>
                        <a:t>Single vs multiple passengers</a:t>
                      </a:r>
                      <a:endParaRPr lang="en-GB" sz="1600" b="0" i="0" u="none" strike="noStrike">
                        <a:solidFill>
                          <a:schemeClr val="accent6">
                            <a:lumMod val="50000"/>
                          </a:schemeClr>
                        </a:solidFill>
                        <a:effectLst/>
                        <a:latin typeface="Calibri" panose="020F0502020204030204" pitchFamily="34" charset="0"/>
                      </a:endParaRPr>
                    </a:p>
                  </a:txBody>
                  <a:tcPr marL="3396" marR="3396" marT="33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pPr algn="l" fontAlgn="t"/>
                      <a:r>
                        <a:rPr lang="en-GB" sz="1600" u="none" strike="noStrike" dirty="0">
                          <a:solidFill>
                            <a:schemeClr val="accent6">
                              <a:lumMod val="50000"/>
                            </a:schemeClr>
                          </a:solidFill>
                          <a:effectLst/>
                        </a:rPr>
                        <a:t>Yellow and Green Taxi datasets from Azure Public Datasets</a:t>
                      </a:r>
                      <a:endParaRPr lang="en-GB" sz="1600" b="0" i="0" u="none" strike="noStrike" dirty="0">
                        <a:solidFill>
                          <a:schemeClr val="accent6">
                            <a:lumMod val="50000"/>
                          </a:schemeClr>
                        </a:solidFill>
                        <a:effectLst/>
                        <a:latin typeface="Calibri" panose="020F0502020204030204" pitchFamily="34" charset="0"/>
                      </a:endParaRPr>
                    </a:p>
                  </a:txBody>
                  <a:tcPr marL="3396" marR="3396" marT="3396"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504764381"/>
                  </a:ext>
                </a:extLst>
              </a:tr>
            </a:tbl>
          </a:graphicData>
        </a:graphic>
      </p:graphicFrame>
    </p:spTree>
    <p:extLst>
      <p:ext uri="{BB962C8B-B14F-4D97-AF65-F5344CB8AC3E}">
        <p14:creationId xmlns:p14="http://schemas.microsoft.com/office/powerpoint/2010/main" val="373341598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DAC7A57F-E25E-10F7-F17F-6AF8DCB06F3A}"/>
              </a:ext>
            </a:extLst>
          </p:cNvPr>
          <p:cNvSpPr txBox="1">
            <a:spLocks/>
          </p:cNvSpPr>
          <p:nvPr/>
        </p:nvSpPr>
        <p:spPr>
          <a:xfrm>
            <a:off x="582613" y="758934"/>
            <a:ext cx="11026774" cy="553998"/>
          </a:xfrm>
          <a:prstGeom prst="rect">
            <a:avLst/>
          </a:prstGeom>
        </p:spPr>
        <p:txBody>
          <a:bodyPr vert="horz" wrap="square" lIns="0" tIns="0" rIns="0" bIns="0" rtlCol="0" anchor="t">
            <a:spAutoFit/>
          </a:bodyPr>
          <a:lstStyle>
            <a:lvl1pPr algn="ctr"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IE" sz="3600" b="0" i="0" u="none" strike="noStrike" kern="1200" cap="none" spc="-50" normalizeH="0" baseline="0" noProof="0" dirty="0">
                <a:ln w="3175">
                  <a:noFill/>
                </a:ln>
                <a:solidFill>
                  <a:srgbClr val="117865"/>
                </a:solidFill>
                <a:effectLst/>
                <a:uLnTx/>
                <a:uFillTx/>
                <a:latin typeface="Segoe UI Semibold"/>
                <a:ea typeface="+mn-ea"/>
                <a:cs typeface="Segoe UI" pitchFamily="34" charset="0"/>
              </a:rPr>
              <a:t>NYC Dataset</a:t>
            </a:r>
            <a:endParaRPr kumimoji="0" lang="en-US" sz="3600" b="0" i="0" u="none" strike="noStrike" kern="1200" cap="none" spc="-50" normalizeH="0" baseline="0" noProof="0" dirty="0">
              <a:ln w="3175">
                <a:noFill/>
              </a:ln>
              <a:solidFill>
                <a:srgbClr val="117865"/>
              </a:solidFill>
              <a:effectLst/>
              <a:uLnTx/>
              <a:uFillTx/>
              <a:latin typeface="Segoe UI Semibold"/>
              <a:ea typeface="+mn-ea"/>
              <a:cs typeface="Segoe UI" pitchFamily="34" charset="0"/>
            </a:endParaRPr>
          </a:p>
        </p:txBody>
      </p:sp>
      <p:sp>
        <p:nvSpPr>
          <p:cNvPr id="4" name="TextBox 3">
            <a:extLst>
              <a:ext uri="{FF2B5EF4-FFF2-40B4-BE49-F238E27FC236}">
                <a16:creationId xmlns:a16="http://schemas.microsoft.com/office/drawing/2014/main" id="{AE27EC1E-3594-F475-D3B5-713F1180040E}"/>
              </a:ext>
            </a:extLst>
          </p:cNvPr>
          <p:cNvSpPr txBox="1"/>
          <p:nvPr/>
        </p:nvSpPr>
        <p:spPr>
          <a:xfrm>
            <a:off x="582613" y="1757464"/>
            <a:ext cx="8846732" cy="4924425"/>
          </a:xfrm>
          <a:prstGeom prst="rect">
            <a:avLst/>
          </a:prstGeom>
          <a:noFill/>
        </p:spPr>
        <p:txBody>
          <a:bodyPr wrap="square" lIns="0" tIns="0" rIns="0" bIns="0" rtlCol="0">
            <a:spAutoFit/>
          </a:bodyPr>
          <a:lstStyle/>
          <a:p>
            <a:pPr algn="l"/>
            <a:r>
              <a:rPr lang="en-GB" sz="2000" b="0" i="0" dirty="0">
                <a:solidFill>
                  <a:srgbClr val="333333"/>
                </a:solidFill>
                <a:effectLst/>
                <a:latin typeface="Helvetica Neue"/>
              </a:rPr>
              <a:t>Yellow and green taxi trip records, captured from 2009 onwards by NYC Taxi and Limousine Commission </a:t>
            </a:r>
          </a:p>
          <a:p>
            <a:pPr algn="l"/>
            <a:endParaRPr lang="en-GB" sz="2000" b="0" i="0" dirty="0">
              <a:solidFill>
                <a:srgbClr val="333333"/>
              </a:solidFill>
              <a:effectLst/>
              <a:latin typeface="Helvetica Neue"/>
            </a:endParaRPr>
          </a:p>
          <a:p>
            <a:pPr algn="l"/>
            <a:r>
              <a:rPr lang="en-GB" sz="2000" b="1" i="0" dirty="0">
                <a:solidFill>
                  <a:srgbClr val="333333"/>
                </a:solidFill>
                <a:effectLst/>
                <a:latin typeface="Helvetica Neue"/>
              </a:rPr>
              <a:t>Fields</a:t>
            </a:r>
            <a:r>
              <a:rPr lang="en-GB" sz="2000" b="0" i="0" dirty="0">
                <a:solidFill>
                  <a:srgbClr val="333333"/>
                </a:solidFill>
                <a:effectLst/>
                <a:latin typeface="Helvetica Neue"/>
              </a:rPr>
              <a:t>:</a:t>
            </a:r>
          </a:p>
          <a:p>
            <a:pPr marL="342900" indent="-342900" algn="l">
              <a:buFont typeface="Arial" panose="020B0604020202020204" pitchFamily="34" charset="0"/>
              <a:buChar char="•"/>
            </a:pPr>
            <a:r>
              <a:rPr lang="en-GB" sz="2000" b="0" i="0" dirty="0">
                <a:solidFill>
                  <a:srgbClr val="333333"/>
                </a:solidFill>
                <a:effectLst/>
                <a:latin typeface="Helvetica Neue"/>
              </a:rPr>
              <a:t>pick-up and drop-off dates/times, </a:t>
            </a:r>
          </a:p>
          <a:p>
            <a:pPr marL="342900" indent="-342900" algn="l">
              <a:buFont typeface="Arial" panose="020B0604020202020204" pitchFamily="34" charset="0"/>
              <a:buChar char="•"/>
            </a:pPr>
            <a:r>
              <a:rPr lang="en-GB" sz="2000" b="0" i="0" dirty="0">
                <a:solidFill>
                  <a:srgbClr val="333333"/>
                </a:solidFill>
                <a:effectLst/>
                <a:latin typeface="Helvetica Neue"/>
              </a:rPr>
              <a:t>pick-up and drop-off locations, </a:t>
            </a:r>
          </a:p>
          <a:p>
            <a:pPr marL="342900" indent="-342900" algn="l">
              <a:buFont typeface="Arial" panose="020B0604020202020204" pitchFamily="34" charset="0"/>
              <a:buChar char="•"/>
            </a:pPr>
            <a:r>
              <a:rPr lang="en-GB" sz="2000" b="0" i="0" dirty="0">
                <a:solidFill>
                  <a:srgbClr val="333333"/>
                </a:solidFill>
                <a:effectLst/>
                <a:latin typeface="Helvetica Neue"/>
              </a:rPr>
              <a:t>trip distances, </a:t>
            </a:r>
          </a:p>
          <a:p>
            <a:pPr marL="342900" indent="-342900" algn="l">
              <a:buFont typeface="Arial" panose="020B0604020202020204" pitchFamily="34" charset="0"/>
              <a:buChar char="•"/>
            </a:pPr>
            <a:r>
              <a:rPr lang="en-GB" sz="2000" b="0" i="0" dirty="0">
                <a:solidFill>
                  <a:srgbClr val="333333"/>
                </a:solidFill>
                <a:effectLst/>
                <a:latin typeface="Helvetica Neue"/>
              </a:rPr>
              <a:t>itemized fares, </a:t>
            </a:r>
          </a:p>
          <a:p>
            <a:pPr marL="342900" indent="-342900" algn="l">
              <a:buFont typeface="Arial" panose="020B0604020202020204" pitchFamily="34" charset="0"/>
              <a:buChar char="•"/>
            </a:pPr>
            <a:r>
              <a:rPr lang="en-GB" sz="2000" b="0" i="0" dirty="0">
                <a:solidFill>
                  <a:srgbClr val="333333"/>
                </a:solidFill>
                <a:effectLst/>
                <a:latin typeface="Helvetica Neue"/>
              </a:rPr>
              <a:t>rate types, </a:t>
            </a:r>
          </a:p>
          <a:p>
            <a:pPr marL="342900" indent="-342900" algn="l">
              <a:buFont typeface="Arial" panose="020B0604020202020204" pitchFamily="34" charset="0"/>
              <a:buChar char="•"/>
            </a:pPr>
            <a:r>
              <a:rPr lang="en-GB" sz="2000" b="0" i="0" dirty="0">
                <a:solidFill>
                  <a:srgbClr val="333333"/>
                </a:solidFill>
                <a:effectLst/>
                <a:latin typeface="Helvetica Neue"/>
              </a:rPr>
              <a:t>payment types, </a:t>
            </a:r>
          </a:p>
          <a:p>
            <a:pPr marL="342900" indent="-342900" algn="l">
              <a:buFont typeface="Arial" panose="020B0604020202020204" pitchFamily="34" charset="0"/>
              <a:buChar char="•"/>
            </a:pPr>
            <a:r>
              <a:rPr lang="en-GB" sz="2000" b="0" i="0">
                <a:solidFill>
                  <a:srgbClr val="333333"/>
                </a:solidFill>
                <a:effectLst/>
                <a:latin typeface="Helvetica Neue"/>
              </a:rPr>
              <a:t>driver-reported </a:t>
            </a:r>
            <a:r>
              <a:rPr lang="en-GB" sz="2000" b="0" i="0" dirty="0">
                <a:solidFill>
                  <a:srgbClr val="333333"/>
                </a:solidFill>
                <a:effectLst/>
                <a:latin typeface="Helvetica Neue"/>
              </a:rPr>
              <a:t>passenger counts. </a:t>
            </a:r>
          </a:p>
          <a:p>
            <a:pPr marL="342900" indent="-342900" algn="l">
              <a:buFont typeface="Arial" panose="020B0604020202020204" pitchFamily="34" charset="0"/>
              <a:buChar char="•"/>
            </a:pPr>
            <a:endParaRPr lang="en-GB" sz="2000" dirty="0">
              <a:solidFill>
                <a:srgbClr val="333333"/>
              </a:solidFill>
              <a:latin typeface="Helvetica Neue"/>
            </a:endParaRPr>
          </a:p>
          <a:p>
            <a:pPr algn="l"/>
            <a:r>
              <a:rPr lang="en-GB" sz="2000" b="1" dirty="0">
                <a:solidFill>
                  <a:srgbClr val="333333"/>
                </a:solidFill>
                <a:latin typeface="Helvetica Neue"/>
              </a:rPr>
              <a:t>Sizing</a:t>
            </a:r>
            <a:r>
              <a:rPr lang="en-GB" sz="2000" dirty="0">
                <a:solidFill>
                  <a:srgbClr val="333333"/>
                </a:solidFill>
                <a:latin typeface="Helvetica Neue"/>
              </a:rPr>
              <a:t>: </a:t>
            </a:r>
          </a:p>
          <a:p>
            <a:pPr marL="342900" indent="-342900" algn="l">
              <a:buFont typeface="Arial" panose="020B0604020202020204" pitchFamily="34" charset="0"/>
              <a:buChar char="•"/>
            </a:pPr>
            <a:r>
              <a:rPr lang="en-GB" sz="2000" dirty="0">
                <a:solidFill>
                  <a:srgbClr val="333333"/>
                </a:solidFill>
                <a:latin typeface="Helvetica Neue"/>
              </a:rPr>
              <a:t>Bronze: 105Gb in Size</a:t>
            </a:r>
          </a:p>
          <a:p>
            <a:pPr marL="342900" indent="-342900" algn="l">
              <a:buFont typeface="Arial" panose="020B0604020202020204" pitchFamily="34" charset="0"/>
              <a:buChar char="•"/>
            </a:pPr>
            <a:r>
              <a:rPr lang="en-GB" sz="2000" dirty="0">
                <a:solidFill>
                  <a:srgbClr val="333333"/>
                </a:solidFill>
                <a:latin typeface="Helvetica Neue"/>
              </a:rPr>
              <a:t>Gold: 25 Gb (*) </a:t>
            </a:r>
          </a:p>
          <a:p>
            <a:pPr marL="342900" indent="-342900" algn="l">
              <a:buFont typeface="Arial" panose="020B0604020202020204" pitchFamily="34" charset="0"/>
              <a:buChar char="•"/>
            </a:pPr>
            <a:endParaRPr lang="en-IE" sz="2000" dirty="0" err="1"/>
          </a:p>
        </p:txBody>
      </p:sp>
    </p:spTree>
    <p:extLst>
      <p:ext uri="{BB962C8B-B14F-4D97-AF65-F5344CB8AC3E}">
        <p14:creationId xmlns:p14="http://schemas.microsoft.com/office/powerpoint/2010/main" val="16924718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2">
            <a:extLst>
              <a:ext uri="{FF2B5EF4-FFF2-40B4-BE49-F238E27FC236}">
                <a16:creationId xmlns:a16="http://schemas.microsoft.com/office/drawing/2014/main" id="{4B551E36-B27B-38F1-A41A-505E5B30E8C1}"/>
              </a:ext>
            </a:extLst>
          </p:cNvPr>
          <p:cNvSpPr txBox="1">
            <a:spLocks/>
          </p:cNvSpPr>
          <p:nvPr/>
        </p:nvSpPr>
        <p:spPr>
          <a:xfrm>
            <a:off x="1838885" y="3248822"/>
            <a:ext cx="5201536" cy="36933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400" kern="1200" spc="0" baseline="0">
                <a:solidFill>
                  <a:srgbClr val="000000"/>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2000" kern="1200" spc="0" baseline="0">
                <a:solidFill>
                  <a:srgbClr val="000000"/>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600" kern="1200" spc="0" baseline="0">
                <a:solidFill>
                  <a:srgbClr val="000000"/>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rgbClr val="000000"/>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err="1"/>
              <a:t>PowerBI</a:t>
            </a:r>
            <a:r>
              <a:rPr lang="en-US" dirty="0"/>
              <a:t> Copilot</a:t>
            </a:r>
          </a:p>
        </p:txBody>
      </p:sp>
      <p:sp>
        <p:nvSpPr>
          <p:cNvPr id="6" name="Oval 5">
            <a:extLst>
              <a:ext uri="{FF2B5EF4-FFF2-40B4-BE49-F238E27FC236}">
                <a16:creationId xmlns:a16="http://schemas.microsoft.com/office/drawing/2014/main" id="{7CECCC3E-5BCE-F7DE-77F1-F58F21F2B42E}"/>
              </a:ext>
            </a:extLst>
          </p:cNvPr>
          <p:cNvSpPr/>
          <p:nvPr/>
        </p:nvSpPr>
        <p:spPr bwMode="auto">
          <a:xfrm>
            <a:off x="584200" y="2954316"/>
            <a:ext cx="958377" cy="958377"/>
          </a:xfrm>
          <a:prstGeom prst="ellipse">
            <a:avLst/>
          </a:prstGeom>
          <a:gradFill>
            <a:gsLst>
              <a:gs pos="60000">
                <a:srgbClr val="038C76"/>
              </a:gs>
              <a:gs pos="0">
                <a:srgbClr val="117865">
                  <a:shade val="67500"/>
                  <a:satMod val="115000"/>
                </a:srgbClr>
              </a:gs>
              <a:gs pos="100000">
                <a:srgbClr val="00AE94"/>
              </a:gs>
            </a:gsLst>
            <a:lin ang="18900000" scaled="1"/>
          </a:gradFill>
          <a:ln w="9525" cap="flat" cmpd="sng" algn="ctr">
            <a:noFill/>
            <a:prstDash val="solid"/>
            <a:headEnd type="none" w="med" len="med"/>
            <a:tailEnd type="none" w="med" len="med"/>
          </a:ln>
          <a:effectLst>
            <a:outerShdw blurRad="203200" dist="38100" dir="2700000" algn="tl" rotWithShape="0">
              <a:prstClr val="black">
                <a:alpha val="20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Segoe UI"/>
              <a:ea typeface="Segoe UI" pitchFamily="34" charset="0"/>
              <a:cs typeface="Segoe UI" pitchFamily="34" charset="0"/>
            </a:endParaRPr>
          </a:p>
        </p:txBody>
      </p:sp>
      <p:sp>
        <p:nvSpPr>
          <p:cNvPr id="7" name="Graphic 27">
            <a:extLst>
              <a:ext uri="{FF2B5EF4-FFF2-40B4-BE49-F238E27FC236}">
                <a16:creationId xmlns:a16="http://schemas.microsoft.com/office/drawing/2014/main" id="{E57B9E8A-E662-3E65-0D72-255E803971EA}"/>
              </a:ext>
            </a:extLst>
          </p:cNvPr>
          <p:cNvSpPr/>
          <p:nvPr/>
        </p:nvSpPr>
        <p:spPr>
          <a:xfrm>
            <a:off x="864978" y="3326772"/>
            <a:ext cx="411149" cy="301920"/>
          </a:xfrm>
          <a:custGeom>
            <a:avLst/>
            <a:gdLst>
              <a:gd name="connsiteX0" fmla="*/ 0 w 266700"/>
              <a:gd name="connsiteY0" fmla="*/ 28575 h 190500"/>
              <a:gd name="connsiteX1" fmla="*/ 28575 w 266700"/>
              <a:gd name="connsiteY1" fmla="*/ 0 h 190500"/>
              <a:gd name="connsiteX2" fmla="*/ 57150 w 266700"/>
              <a:gd name="connsiteY2" fmla="*/ 28575 h 190500"/>
              <a:gd name="connsiteX3" fmla="*/ 209550 w 266700"/>
              <a:gd name="connsiteY3" fmla="*/ 28575 h 190500"/>
              <a:gd name="connsiteX4" fmla="*/ 238125 w 266700"/>
              <a:gd name="connsiteY4" fmla="*/ 0 h 190500"/>
              <a:gd name="connsiteX5" fmla="*/ 266700 w 266700"/>
              <a:gd name="connsiteY5" fmla="*/ 28575 h 190500"/>
              <a:gd name="connsiteX6" fmla="*/ 266700 w 266700"/>
              <a:gd name="connsiteY6" fmla="*/ 161925 h 190500"/>
              <a:gd name="connsiteX7" fmla="*/ 238125 w 266700"/>
              <a:gd name="connsiteY7" fmla="*/ 190500 h 190500"/>
              <a:gd name="connsiteX8" fmla="*/ 209550 w 266700"/>
              <a:gd name="connsiteY8" fmla="*/ 161925 h 190500"/>
              <a:gd name="connsiteX9" fmla="*/ 57150 w 266700"/>
              <a:gd name="connsiteY9" fmla="*/ 161925 h 190500"/>
              <a:gd name="connsiteX10" fmla="*/ 28575 w 266700"/>
              <a:gd name="connsiteY10" fmla="*/ 190500 h 190500"/>
              <a:gd name="connsiteX11" fmla="*/ 0 w 266700"/>
              <a:gd name="connsiteY11" fmla="*/ 161925 h 190500"/>
              <a:gd name="connsiteX12" fmla="*/ 0 w 266700"/>
              <a:gd name="connsiteY12" fmla="*/ 28575 h 190500"/>
              <a:gd name="connsiteX13" fmla="*/ 38100 w 266700"/>
              <a:gd name="connsiteY13" fmla="*/ 28575 h 190500"/>
              <a:gd name="connsiteX14" fmla="*/ 28575 w 266700"/>
              <a:gd name="connsiteY14" fmla="*/ 19050 h 190500"/>
              <a:gd name="connsiteX15" fmla="*/ 19050 w 266700"/>
              <a:gd name="connsiteY15" fmla="*/ 28575 h 190500"/>
              <a:gd name="connsiteX16" fmla="*/ 19050 w 266700"/>
              <a:gd name="connsiteY16" fmla="*/ 161925 h 190500"/>
              <a:gd name="connsiteX17" fmla="*/ 28575 w 266700"/>
              <a:gd name="connsiteY17" fmla="*/ 171450 h 190500"/>
              <a:gd name="connsiteX18" fmla="*/ 38100 w 266700"/>
              <a:gd name="connsiteY18" fmla="*/ 161925 h 190500"/>
              <a:gd name="connsiteX19" fmla="*/ 38100 w 266700"/>
              <a:gd name="connsiteY19" fmla="*/ 28575 h 190500"/>
              <a:gd name="connsiteX20" fmla="*/ 57150 w 266700"/>
              <a:gd name="connsiteY20" fmla="*/ 142875 h 190500"/>
              <a:gd name="connsiteX21" fmla="*/ 209550 w 266700"/>
              <a:gd name="connsiteY21" fmla="*/ 142875 h 190500"/>
              <a:gd name="connsiteX22" fmla="*/ 209550 w 266700"/>
              <a:gd name="connsiteY22" fmla="*/ 47625 h 190500"/>
              <a:gd name="connsiteX23" fmla="*/ 57150 w 266700"/>
              <a:gd name="connsiteY23" fmla="*/ 47625 h 190500"/>
              <a:gd name="connsiteX24" fmla="*/ 57150 w 266700"/>
              <a:gd name="connsiteY24" fmla="*/ 142875 h 190500"/>
              <a:gd name="connsiteX25" fmla="*/ 247650 w 266700"/>
              <a:gd name="connsiteY25" fmla="*/ 28575 h 190500"/>
              <a:gd name="connsiteX26" fmla="*/ 238125 w 266700"/>
              <a:gd name="connsiteY26" fmla="*/ 19050 h 190500"/>
              <a:gd name="connsiteX27" fmla="*/ 228600 w 266700"/>
              <a:gd name="connsiteY27" fmla="*/ 28575 h 190500"/>
              <a:gd name="connsiteX28" fmla="*/ 228600 w 266700"/>
              <a:gd name="connsiteY28" fmla="*/ 161925 h 190500"/>
              <a:gd name="connsiteX29" fmla="*/ 238125 w 266700"/>
              <a:gd name="connsiteY29" fmla="*/ 171450 h 190500"/>
              <a:gd name="connsiteX30" fmla="*/ 247650 w 266700"/>
              <a:gd name="connsiteY30" fmla="*/ 161925 h 190500"/>
              <a:gd name="connsiteX31" fmla="*/ 247650 w 266700"/>
              <a:gd name="connsiteY31" fmla="*/ 28575 h 19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66700" h="190500">
                <a:moveTo>
                  <a:pt x="0" y="28575"/>
                </a:moveTo>
                <a:cubicBezTo>
                  <a:pt x="0" y="12794"/>
                  <a:pt x="12794" y="0"/>
                  <a:pt x="28575" y="0"/>
                </a:cubicBezTo>
                <a:cubicBezTo>
                  <a:pt x="44356" y="0"/>
                  <a:pt x="57150" y="12794"/>
                  <a:pt x="57150" y="28575"/>
                </a:cubicBezTo>
                <a:lnTo>
                  <a:pt x="209550" y="28575"/>
                </a:lnTo>
                <a:cubicBezTo>
                  <a:pt x="209550" y="12794"/>
                  <a:pt x="222343" y="0"/>
                  <a:pt x="238125" y="0"/>
                </a:cubicBezTo>
                <a:cubicBezTo>
                  <a:pt x="253907" y="0"/>
                  <a:pt x="266700" y="12794"/>
                  <a:pt x="266700" y="28575"/>
                </a:cubicBezTo>
                <a:lnTo>
                  <a:pt x="266700" y="161925"/>
                </a:lnTo>
                <a:cubicBezTo>
                  <a:pt x="266700" y="177707"/>
                  <a:pt x="253907" y="190500"/>
                  <a:pt x="238125" y="190500"/>
                </a:cubicBezTo>
                <a:cubicBezTo>
                  <a:pt x="222343" y="190500"/>
                  <a:pt x="209550" y="177707"/>
                  <a:pt x="209550" y="161925"/>
                </a:cubicBezTo>
                <a:lnTo>
                  <a:pt x="57150" y="161925"/>
                </a:lnTo>
                <a:cubicBezTo>
                  <a:pt x="57150" y="177707"/>
                  <a:pt x="44356" y="190500"/>
                  <a:pt x="28575" y="190500"/>
                </a:cubicBezTo>
                <a:cubicBezTo>
                  <a:pt x="12794" y="190500"/>
                  <a:pt x="0" y="177707"/>
                  <a:pt x="0" y="161925"/>
                </a:cubicBezTo>
                <a:lnTo>
                  <a:pt x="0" y="28575"/>
                </a:lnTo>
                <a:close/>
                <a:moveTo>
                  <a:pt x="38100" y="28575"/>
                </a:moveTo>
                <a:cubicBezTo>
                  <a:pt x="38100" y="23315"/>
                  <a:pt x="33835" y="19050"/>
                  <a:pt x="28575" y="19050"/>
                </a:cubicBezTo>
                <a:cubicBezTo>
                  <a:pt x="23314" y="19050"/>
                  <a:pt x="19050" y="23315"/>
                  <a:pt x="19050" y="28575"/>
                </a:cubicBezTo>
                <a:lnTo>
                  <a:pt x="19050" y="161925"/>
                </a:lnTo>
                <a:cubicBezTo>
                  <a:pt x="19050" y="167186"/>
                  <a:pt x="23315" y="171450"/>
                  <a:pt x="28575" y="171450"/>
                </a:cubicBezTo>
                <a:cubicBezTo>
                  <a:pt x="33836" y="171450"/>
                  <a:pt x="38100" y="167186"/>
                  <a:pt x="38100" y="161925"/>
                </a:cubicBezTo>
                <a:lnTo>
                  <a:pt x="38100" y="28575"/>
                </a:lnTo>
                <a:close/>
                <a:moveTo>
                  <a:pt x="57150" y="142875"/>
                </a:moveTo>
                <a:lnTo>
                  <a:pt x="209550" y="142875"/>
                </a:lnTo>
                <a:lnTo>
                  <a:pt x="209550" y="47625"/>
                </a:lnTo>
                <a:lnTo>
                  <a:pt x="57150" y="47625"/>
                </a:lnTo>
                <a:lnTo>
                  <a:pt x="57150" y="142875"/>
                </a:lnTo>
                <a:close/>
                <a:moveTo>
                  <a:pt x="247650" y="28575"/>
                </a:moveTo>
                <a:cubicBezTo>
                  <a:pt x="247650" y="23315"/>
                  <a:pt x="243386" y="19050"/>
                  <a:pt x="238125" y="19050"/>
                </a:cubicBezTo>
                <a:cubicBezTo>
                  <a:pt x="232864" y="19050"/>
                  <a:pt x="228600" y="23315"/>
                  <a:pt x="228600" y="28575"/>
                </a:cubicBezTo>
                <a:lnTo>
                  <a:pt x="228600" y="161925"/>
                </a:lnTo>
                <a:cubicBezTo>
                  <a:pt x="228600" y="167186"/>
                  <a:pt x="232864" y="171450"/>
                  <a:pt x="238125" y="171450"/>
                </a:cubicBezTo>
                <a:cubicBezTo>
                  <a:pt x="243386" y="171450"/>
                  <a:pt x="247650" y="167186"/>
                  <a:pt x="247650" y="161925"/>
                </a:cubicBezTo>
                <a:lnTo>
                  <a:pt x="247650" y="28575"/>
                </a:lnTo>
                <a:close/>
              </a:path>
            </a:pathLst>
          </a:custGeom>
          <a:solidFill>
            <a:srgbClr val="F3F3F5"/>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A446F"/>
              </a:solidFill>
              <a:effectLst/>
              <a:uLnTx/>
              <a:uFillTx/>
              <a:latin typeface="Segoe UI"/>
              <a:ea typeface="+mn-ea"/>
              <a:cs typeface="+mn-cs"/>
            </a:endParaRPr>
          </a:p>
        </p:txBody>
      </p:sp>
    </p:spTree>
    <p:extLst>
      <p:ext uri="{BB962C8B-B14F-4D97-AF65-F5344CB8AC3E}">
        <p14:creationId xmlns:p14="http://schemas.microsoft.com/office/powerpoint/2010/main" val="516391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48CBBB6-A0BD-0801-E396-E65657268BC7}"/>
              </a:ext>
            </a:extLst>
          </p:cNvPr>
          <p:cNvSpPr txBox="1"/>
          <p:nvPr/>
        </p:nvSpPr>
        <p:spPr>
          <a:xfrm>
            <a:off x="3229427" y="2750457"/>
            <a:ext cx="6008915" cy="307777"/>
          </a:xfrm>
          <a:prstGeom prst="rect">
            <a:avLst/>
          </a:prstGeom>
          <a:noFill/>
        </p:spPr>
        <p:txBody>
          <a:bodyPr wrap="square" lIns="0" tIns="0" rIns="0" bIns="0" rtlCol="0">
            <a:spAutoFit/>
          </a:bodyPr>
          <a:lstStyle/>
          <a:p>
            <a:pPr algn="l"/>
            <a:r>
              <a:rPr lang="en-IE" sz="2000" dirty="0">
                <a:solidFill>
                  <a:schemeClr val="bg1"/>
                </a:solidFill>
              </a:rPr>
              <a:t>https://www.youtube.com/watch?v=wr__6tM5U6I</a:t>
            </a:r>
          </a:p>
        </p:txBody>
      </p:sp>
    </p:spTree>
    <p:extLst>
      <p:ext uri="{BB962C8B-B14F-4D97-AF65-F5344CB8AC3E}">
        <p14:creationId xmlns:p14="http://schemas.microsoft.com/office/powerpoint/2010/main" val="4292276139"/>
      </p:ext>
    </p:extLst>
  </p:cSld>
  <p:clrMapOvr>
    <a:masterClrMapping/>
  </p:clrMapOvr>
  <p:transition>
    <p:fade/>
  </p:transition>
</p:sld>
</file>

<file path=ppt/theme/theme1.xml><?xml version="1.0" encoding="utf-8"?>
<a:theme xmlns:a="http://schemas.openxmlformats.org/drawingml/2006/main" name="PowerPlatform_Toolkit_Blue">
  <a:themeElements>
    <a:clrScheme name="Red">
      <a:dk1>
        <a:srgbClr val="2A446F"/>
      </a:dk1>
      <a:lt1>
        <a:srgbClr val="FFFFFF"/>
      </a:lt1>
      <a:dk2>
        <a:srgbClr val="0078D3"/>
      </a:dk2>
      <a:lt2>
        <a:srgbClr val="F3F3F5"/>
      </a:lt2>
      <a:accent1>
        <a:srgbClr val="0078D3"/>
      </a:accent1>
      <a:accent2>
        <a:srgbClr val="8DC8E8"/>
      </a:accent2>
      <a:accent3>
        <a:srgbClr val="B9DCD2"/>
      </a:accent3>
      <a:accent4>
        <a:srgbClr val="49C5B1"/>
      </a:accent4>
      <a:accent5>
        <a:srgbClr val="2A446F"/>
      </a:accent5>
      <a:accent6>
        <a:srgbClr val="737373"/>
      </a:accent6>
      <a:hlink>
        <a:srgbClr val="0078D3"/>
      </a:hlink>
      <a:folHlink>
        <a:srgbClr val="0078D3"/>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143352_PP_Template_220712" id="{A0991F1D-BF59-4253-AD5F-3B4EFF25A37B}" vid="{D47CB7DB-ECD2-4354-A1A1-2883037D994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d">
    <a:dk1>
      <a:srgbClr val="2A446F"/>
    </a:dk1>
    <a:lt1>
      <a:srgbClr val="FFFFFF"/>
    </a:lt1>
    <a:dk2>
      <a:srgbClr val="0078D3"/>
    </a:dk2>
    <a:lt2>
      <a:srgbClr val="F3F3F5"/>
    </a:lt2>
    <a:accent1>
      <a:srgbClr val="0078D3"/>
    </a:accent1>
    <a:accent2>
      <a:srgbClr val="8DC8E8"/>
    </a:accent2>
    <a:accent3>
      <a:srgbClr val="B9DCD2"/>
    </a:accent3>
    <a:accent4>
      <a:srgbClr val="49C5B1"/>
    </a:accent4>
    <a:accent5>
      <a:srgbClr val="2A446F"/>
    </a:accent5>
    <a:accent6>
      <a:srgbClr val="737373"/>
    </a:accent6>
    <a:hlink>
      <a:srgbClr val="0078D3"/>
    </a:hlink>
    <a:folHlink>
      <a:srgbClr val="0078D3"/>
    </a:folHlink>
  </a:clrScheme>
</a:themeOverride>
</file>

<file path=docProps/app.xml><?xml version="1.0" encoding="utf-8"?>
<Properties xmlns="http://schemas.openxmlformats.org/officeDocument/2006/extended-properties" xmlns:vt="http://schemas.openxmlformats.org/officeDocument/2006/docPropsVTypes">
  <TotalTime>698</TotalTime>
  <Words>1297</Words>
  <Application>Microsoft Office PowerPoint</Application>
  <PresentationFormat>Widescreen</PresentationFormat>
  <Paragraphs>156</Paragraphs>
  <Slides>15</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Helvetica Neue</vt:lpstr>
      <vt:lpstr>Segoe UI</vt:lpstr>
      <vt:lpstr>Segoe UI Light</vt:lpstr>
      <vt:lpstr>Segoe UI Semibold</vt:lpstr>
      <vt:lpstr>Wingdings</vt:lpstr>
      <vt:lpstr>PowerPlatform_Toolkit_Blue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Perov</dc:creator>
  <cp:lastModifiedBy>Peter Perov</cp:lastModifiedBy>
  <cp:revision>221</cp:revision>
  <dcterms:created xsi:type="dcterms:W3CDTF">2023-11-07T12:45:42Z</dcterms:created>
  <dcterms:modified xsi:type="dcterms:W3CDTF">2024-01-29T13:52:09Z</dcterms:modified>
</cp:coreProperties>
</file>