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Lst>
  <p:notesMasterIdLst>
    <p:notesMasterId r:id="rId34"/>
  </p:notesMasterIdLst>
  <p:handoutMasterIdLst>
    <p:handoutMasterId r:id="rId35"/>
  </p:handoutMasterIdLst>
  <p:sldIdLst>
    <p:sldId id="1661" r:id="rId5"/>
    <p:sldId id="2051" r:id="rId6"/>
    <p:sldId id="2054" r:id="rId7"/>
    <p:sldId id="2075" r:id="rId8"/>
    <p:sldId id="2074" r:id="rId9"/>
    <p:sldId id="2055" r:id="rId10"/>
    <p:sldId id="2068" r:id="rId11"/>
    <p:sldId id="2069" r:id="rId12"/>
    <p:sldId id="2066" r:id="rId13"/>
    <p:sldId id="2065" r:id="rId14"/>
    <p:sldId id="2057" r:id="rId15"/>
    <p:sldId id="2058" r:id="rId16"/>
    <p:sldId id="2064" r:id="rId17"/>
    <p:sldId id="2070" r:id="rId18"/>
    <p:sldId id="2077" r:id="rId19"/>
    <p:sldId id="2073" r:id="rId20"/>
    <p:sldId id="2076" r:id="rId21"/>
    <p:sldId id="2056" r:id="rId22"/>
    <p:sldId id="2072" r:id="rId23"/>
    <p:sldId id="2071" r:id="rId24"/>
    <p:sldId id="2059" r:id="rId25"/>
    <p:sldId id="2052" r:id="rId26"/>
    <p:sldId id="2053" r:id="rId27"/>
    <p:sldId id="2062" r:id="rId28"/>
    <p:sldId id="1660" r:id="rId29"/>
    <p:sldId id="1670" r:id="rId30"/>
    <p:sldId id="1548" r:id="rId31"/>
    <p:sldId id="1635" r:id="rId32"/>
    <p:sldId id="1523" r:id="rId33"/>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38B656EC-D568-4EF7-8842-9FA1AE1192C9}">
          <p14:sldIdLst>
            <p14:sldId id="1661"/>
            <p14:sldId id="2051"/>
            <p14:sldId id="2054"/>
            <p14:sldId id="2075"/>
            <p14:sldId id="2074"/>
            <p14:sldId id="2055"/>
            <p14:sldId id="2068"/>
            <p14:sldId id="2069"/>
            <p14:sldId id="2066"/>
            <p14:sldId id="2065"/>
            <p14:sldId id="2057"/>
            <p14:sldId id="2058"/>
            <p14:sldId id="2064"/>
            <p14:sldId id="2070"/>
            <p14:sldId id="2077"/>
            <p14:sldId id="2073"/>
            <p14:sldId id="2076"/>
            <p14:sldId id="2056"/>
          </p14:sldIdLst>
        </p14:section>
        <p14:section name="The End" id="{A68E08E6-952D-4755-9C67-FBDD7D772085}">
          <p14:sldIdLst>
            <p14:sldId id="2072"/>
            <p14:sldId id="2071"/>
          </p14:sldIdLst>
        </p14:section>
        <p14:section name="Advanced Technical Tips" id="{C2204EC9-CF4E-4BCE-A19D-8EF7015C5371}">
          <p14:sldIdLst>
            <p14:sldId id="2059"/>
            <p14:sldId id="2052"/>
            <p14:sldId id="2053"/>
            <p14:sldId id="2062"/>
          </p14:sldIdLst>
        </p14:section>
        <p14:section name="Template" id="{A520D17B-7A79-4C62-9914-4DA56F6FEF96}">
          <p14:sldIdLst>
            <p14:sldId id="1660"/>
            <p14:sldId id="1670"/>
            <p14:sldId id="1548"/>
            <p14:sldId id="1635"/>
            <p14:sldId id="1523"/>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8" clrIdx="3">
    <p:extLst>
      <p:ext uri="{19B8F6BF-5375-455C-9EA6-DF929625EA0E}">
        <p15:presenceInfo xmlns:p15="http://schemas.microsoft.com/office/powerpoint/2012/main" userId="S-1-5-21-2127521184-1604012920-1887927527-65006" providerId="AD"/>
      </p:ext>
    </p:extLst>
  </p:cmAuthor>
  <p:cmAuthor id="4" name="Tracy Tran" initials="TT" lastIdx="9" clrIdx="4">
    <p:extLst>
      <p:ext uri="{19B8F6BF-5375-455C-9EA6-DF929625EA0E}">
        <p15:presenceInfo xmlns:p15="http://schemas.microsoft.com/office/powerpoint/2012/main" userId="S::tracyt@microsoft.com::7b485f56-8fe8-4efc-a1b3-85e720327ac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9BA"/>
    <a:srgbClr val="000000"/>
    <a:srgbClr val="FFFFFF"/>
    <a:srgbClr val="50E6FF"/>
    <a:srgbClr val="9BF00B"/>
    <a:srgbClr val="0F780F"/>
    <a:srgbClr val="107E10"/>
    <a:srgbClr val="0E700E"/>
    <a:srgbClr val="A3A3A3"/>
    <a:srgbClr val="D2D2D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527" autoAdjust="0"/>
    <p:restoredTop sz="91134" autoAdjust="0"/>
  </p:normalViewPr>
  <p:slideViewPr>
    <p:cSldViewPr snapToGrid="0">
      <p:cViewPr varScale="1">
        <p:scale>
          <a:sx n="99" d="100"/>
          <a:sy n="99" d="100"/>
        </p:scale>
        <p:origin x="48" y="556"/>
      </p:cViewPr>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00" d="100"/>
        <a:sy n="100" d="100"/>
      </p:scale>
      <p:origin x="0" y="0"/>
    </p:cViewPr>
  </p:sorterViewPr>
  <p:notesViewPr>
    <p:cSldViewPr snapToGrid="0" showGuides="1">
      <p:cViewPr varScale="1">
        <p:scale>
          <a:sx n="83" d="100"/>
          <a:sy n="83" d="100"/>
        </p:scale>
        <p:origin x="2190" y="39"/>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heme" Target="theme/theme1.xml"/><Relationship Id="rId21" Type="http://schemas.openxmlformats.org/officeDocument/2006/relationships/slide" Target="slides/slide17.xml"/><Relationship Id="rId34"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handoutMaster" Target="handoutMasters/handoutMaster1.xml"/><Relationship Id="rId8" Type="http://schemas.openxmlformats.org/officeDocument/2006/relationships/slide" Target="slides/slide4.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12/8/2022 11:39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12/8/2022 11:39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panose="020B0502040204020203"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ea.azure.com/"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62C61DAB-D93E-49CA-B245-379601CFE8D0}" type="datetime8">
              <a:rPr lang="en-US" smtClean="0"/>
              <a:t>12/8/2022 11:39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14425269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Important to log in as a subscription owner</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12/8/2022 11:39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35949009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12/8/2022 11:39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37797083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12/8/2022 11:39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40498699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12/8/2022 11:39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19</a:t>
            </a:fld>
            <a:endParaRPr lang="en-US" dirty="0"/>
          </a:p>
        </p:txBody>
      </p:sp>
    </p:spTree>
    <p:extLst>
      <p:ext uri="{BB962C8B-B14F-4D97-AF65-F5344CB8AC3E}">
        <p14:creationId xmlns:p14="http://schemas.microsoft.com/office/powerpoint/2010/main" val="42065450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endParaRPr lang="en-US" b="0" i="0" dirty="0">
              <a:solidFill>
                <a:srgbClr val="EEEEEE"/>
              </a:solidFill>
              <a:effectLst/>
              <a:latin typeface="YouTube Noto"/>
            </a:endParaRPr>
          </a:p>
          <a:p>
            <a:pPr marL="0" marR="0" lvl="0" indent="0" algn="l" defTabSz="914367" rtl="0" eaLnBrk="1" fontAlgn="auto" latinLnBrk="0" hangingPunct="1">
              <a:lnSpc>
                <a:spcPct val="90000"/>
              </a:lnSpc>
              <a:spcBef>
                <a:spcPts val="0"/>
              </a:spcBef>
              <a:spcAft>
                <a:spcPts val="333"/>
              </a:spcAft>
              <a:buClrTx/>
              <a:buSzTx/>
              <a:buFontTx/>
              <a:buNone/>
              <a:tabLst/>
              <a:defRPr/>
            </a:pPr>
            <a:r>
              <a:rPr lang="en-US" b="0" i="0" dirty="0">
                <a:effectLst/>
                <a:latin typeface="Roboto" panose="02000000000000000000" pitchFamily="2" charset="0"/>
              </a:rPr>
              <a:t>The best way to connect to a SharePoint Folder to speed up your Excel and Power BI data refresh</a:t>
            </a:r>
          </a:p>
          <a:p>
            <a:pPr algn="l" rtl="0"/>
            <a:r>
              <a:rPr lang="en-US" b="0" i="0" dirty="0">
                <a:solidFill>
                  <a:srgbClr val="EEEEEE"/>
                </a:solidFill>
                <a:effectLst/>
                <a:latin typeface="YouTube Noto"/>
              </a:rPr>
              <a:t>https://www.youtube.com/watch?v=-XE7HEZbQiY</a:t>
            </a:r>
          </a:p>
          <a:p>
            <a:pPr algn="l" rtl="0"/>
            <a:endParaRPr lang="en-US" b="0" i="0" dirty="0">
              <a:solidFill>
                <a:srgbClr val="EEEEEE"/>
              </a:solidFill>
              <a:effectLst/>
              <a:latin typeface="YouTube Noto"/>
            </a:endParaRPr>
          </a:p>
          <a:p>
            <a:pPr algn="l"/>
            <a:r>
              <a:rPr lang="en-US" b="0" i="0" dirty="0">
                <a:solidFill>
                  <a:srgbClr val="000000"/>
                </a:solidFill>
                <a:effectLst/>
                <a:latin typeface="var(--ytd-video-primary-info-renderer-title-font-family,inherit)"/>
              </a:rPr>
              <a:t>Power BI - Use relative references to avoid combine &amp; transform errors</a:t>
            </a:r>
          </a:p>
          <a:p>
            <a:r>
              <a:rPr lang="en-US" dirty="0"/>
              <a:t>https://www.youtube.com/watch?v=nscUeOL5m90</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12/8/2022 11:39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22</a:t>
            </a:fld>
            <a:endParaRPr lang="en-US" dirty="0"/>
          </a:p>
        </p:txBody>
      </p:sp>
    </p:spTree>
    <p:extLst>
      <p:ext uri="{BB962C8B-B14F-4D97-AF65-F5344CB8AC3E}">
        <p14:creationId xmlns:p14="http://schemas.microsoft.com/office/powerpoint/2010/main" val="10761714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12/8/2022 11:39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24</a:t>
            </a:fld>
            <a:endParaRPr lang="en-US" dirty="0"/>
          </a:p>
        </p:txBody>
      </p:sp>
    </p:spTree>
    <p:extLst>
      <p:ext uri="{BB962C8B-B14F-4D97-AF65-F5344CB8AC3E}">
        <p14:creationId xmlns:p14="http://schemas.microsoft.com/office/powerpoint/2010/main" val="9894210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12/8/2022 11:39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25</a:t>
            </a:fld>
            <a:endParaRPr lang="en-US" dirty="0"/>
          </a:p>
        </p:txBody>
      </p:sp>
    </p:spTree>
    <p:extLst>
      <p:ext uri="{BB962C8B-B14F-4D97-AF65-F5344CB8AC3E}">
        <p14:creationId xmlns:p14="http://schemas.microsoft.com/office/powerpoint/2010/main" val="16010896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12/8/2022 11:39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26</a:t>
            </a:fld>
            <a:endParaRPr lang="en-US" dirty="0"/>
          </a:p>
        </p:txBody>
      </p:sp>
    </p:spTree>
    <p:extLst>
      <p:ext uri="{BB962C8B-B14F-4D97-AF65-F5344CB8AC3E}">
        <p14:creationId xmlns:p14="http://schemas.microsoft.com/office/powerpoint/2010/main" val="195851969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2D0AF0B6-AF0D-4EDB-B60E-27694EB68262}" type="datetime8">
              <a:rPr lang="en-US" smtClean="0"/>
              <a:t>12/8/2022 11:39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27</a:t>
            </a:fld>
            <a:endParaRPr lang="en-US" dirty="0"/>
          </a:p>
        </p:txBody>
      </p:sp>
    </p:spTree>
    <p:extLst>
      <p:ext uri="{BB962C8B-B14F-4D97-AF65-F5344CB8AC3E}">
        <p14:creationId xmlns:p14="http://schemas.microsoft.com/office/powerpoint/2010/main" val="294257855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28</a:t>
            </a:fld>
            <a:endParaRPr lang="en-US" dirty="0"/>
          </a:p>
        </p:txBody>
      </p:sp>
      <p:sp>
        <p:nvSpPr>
          <p:cNvPr id="10" name="Date Placeholder 9"/>
          <p:cNvSpPr>
            <a:spLocks noGrp="1"/>
          </p:cNvSpPr>
          <p:nvPr>
            <p:ph type="dt" idx="13"/>
          </p:nvPr>
        </p:nvSpPr>
        <p:spPr/>
        <p:txBody>
          <a:bodyPr/>
          <a:lstStyle/>
          <a:p>
            <a:fld id="{1D9BFF88-B9B5-4B68-BAE1-09ACB5D03C54}" type="datetime8">
              <a:rPr lang="en-US" smtClean="0"/>
              <a:t>12/8/2022 11:39 AM</a:t>
            </a:fld>
            <a:endParaRPr lang="en-US" dirty="0"/>
          </a:p>
        </p:txBody>
      </p:sp>
      <p:sp>
        <p:nvSpPr>
          <p:cNvPr id="12" name="Header Placeholder 11"/>
          <p:cNvSpPr>
            <a:spLocks noGrp="1"/>
          </p:cNvSpPr>
          <p:nvPr>
            <p:ph type="hdr" sz="quarter" idx="15"/>
          </p:nvPr>
        </p:nvSpPr>
        <p:spPr/>
        <p:txBody>
          <a:bodyPr/>
          <a:lstStyle/>
          <a:p>
            <a:endParaRPr lang="en-US" dirty="0"/>
          </a:p>
        </p:txBody>
      </p:sp>
      <p:sp>
        <p:nvSpPr>
          <p:cNvPr id="5" name="Footer Placeholder 4"/>
          <p:cNvSpPr>
            <a:spLocks noGrp="1"/>
          </p:cNvSpPr>
          <p:nvPr>
            <p:ph type="ftr" sz="quarter" idx="16"/>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34608387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12/8/2022 11:39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51312441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06C18626-F474-479E-937A-543AA55347B1}" type="datetime8">
              <a:rPr lang="en-US" smtClean="0"/>
              <a:t>12/8/2022 11:39 AM</a:t>
            </a:fld>
            <a:endParaRPr lang="en-US" dirty="0"/>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29</a:t>
            </a:fld>
            <a:endParaRPr lang="en-US" dirty="0"/>
          </a:p>
        </p:txBody>
      </p:sp>
      <p:sp>
        <p:nvSpPr>
          <p:cNvPr id="6" name="Footer Placeholder 5"/>
          <p:cNvSpPr>
            <a:spLocks noGrp="1"/>
          </p:cNvSpPr>
          <p:nvPr>
            <p:ph type="ftr" sz="quarter" idx="13"/>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endParaRPr lang="en-US" dirty="0"/>
          </a:p>
        </p:txBody>
      </p:sp>
    </p:spTree>
    <p:extLst>
      <p:ext uri="{BB962C8B-B14F-4D97-AF65-F5344CB8AC3E}">
        <p14:creationId xmlns:p14="http://schemas.microsoft.com/office/powerpoint/2010/main" val="528469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a:p>
            <a:r>
              <a:rPr lang="en-IE" b="1" dirty="0"/>
              <a:t>Visual Studio</a:t>
            </a:r>
          </a:p>
          <a:p>
            <a:r>
              <a:rPr lang="en-IE" dirty="0"/>
              <a:t>Simply login as your Microsoft.com email and choose “Visual Studio Enterprise (FTE)” benefit</a:t>
            </a:r>
          </a:p>
          <a:p>
            <a:endParaRPr lang="en-IE" dirty="0"/>
          </a:p>
          <a:p>
            <a:r>
              <a:rPr lang="en-IE" b="1" dirty="0" err="1"/>
              <a:t>Fdpo</a:t>
            </a:r>
            <a:r>
              <a:rPr lang="en-IE" b="1" dirty="0"/>
              <a:t> wiki page: </a:t>
            </a:r>
          </a:p>
          <a:p>
            <a:r>
              <a:rPr lang="en-IE" dirty="0"/>
              <a:t>https://dev.azure.com/servicesdocs/DevOps/_wiki/wikis/AzureInWCB%20wiki/32155/Managed-Azure-Tenant-Environment</a:t>
            </a:r>
          </a:p>
          <a:p>
            <a:endParaRPr lang="en-IE" dirty="0"/>
          </a:p>
          <a:p>
            <a:endParaRPr lang="en-IE"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12/8/2022 11:39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17269575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IE" b="1" i="0" dirty="0">
                <a:solidFill>
                  <a:srgbClr val="171717"/>
                </a:solidFill>
                <a:effectLst/>
                <a:latin typeface="Segoe UI" panose="020B0502040204020203" pitchFamily="34" charset="0"/>
              </a:rPr>
              <a:t>Get started with Cost Management + Billing reporting</a:t>
            </a:r>
          </a:p>
          <a:p>
            <a:r>
              <a:rPr lang="en-IE" b="0" dirty="0"/>
              <a:t>https://learn.microsoft.com/en-us/azure/cost-management-billing/costs/reporting-get-started</a:t>
            </a:r>
          </a:p>
          <a:p>
            <a:endParaRPr lang="en-IE" b="1" dirty="0"/>
          </a:p>
          <a:p>
            <a:r>
              <a:rPr lang="en-IE" b="1" dirty="0"/>
              <a:t>Azure EA portal administration</a:t>
            </a:r>
          </a:p>
          <a:p>
            <a:r>
              <a:rPr lang="en-IE" dirty="0"/>
              <a:t>https://learn.microsoft.com/en-us/azure/cost-management-billing/manage/ea-portal-administration</a:t>
            </a:r>
          </a:p>
          <a:p>
            <a:endParaRPr lang="en-IE" dirty="0"/>
          </a:p>
          <a:p>
            <a:pPr algn="l"/>
            <a:r>
              <a:rPr lang="en-IE" b="1" i="0" dirty="0">
                <a:solidFill>
                  <a:srgbClr val="171717"/>
                </a:solidFill>
                <a:effectLst/>
                <a:latin typeface="Segoe UI" panose="020B0502040204020203" pitchFamily="34" charset="0"/>
              </a:rPr>
              <a:t>Migrate from Azure Enterprise Reporting to Microsoft Cost Management APIs overview</a:t>
            </a:r>
          </a:p>
          <a:p>
            <a:r>
              <a:rPr lang="en-IE" dirty="0"/>
              <a:t>https://learn.microsoft.com/en-us/azure/cost-management-billing/automate/migrate-ea-reporting-arm-apis-overview</a:t>
            </a:r>
          </a:p>
          <a:p>
            <a:endParaRPr lang="en-IE" dirty="0"/>
          </a:p>
          <a:p>
            <a:r>
              <a:rPr lang="en-IE" b="1" dirty="0"/>
              <a:t>EA Portal</a:t>
            </a:r>
          </a:p>
          <a:p>
            <a:pPr marL="0" marR="0" lvl="0" indent="0" algn="l" defTabSz="914367" rtl="0" eaLnBrk="1" fontAlgn="auto" latinLnBrk="0" hangingPunct="1">
              <a:lnSpc>
                <a:spcPct val="90000"/>
              </a:lnSpc>
              <a:spcBef>
                <a:spcPts val="0"/>
              </a:spcBef>
              <a:spcAft>
                <a:spcPts val="333"/>
              </a:spcAft>
              <a:buClrTx/>
              <a:buSzTx/>
              <a:buFontTx/>
              <a:buNone/>
              <a:tabLst/>
              <a:defRPr/>
            </a:pPr>
            <a:r>
              <a:rPr lang="en-IE" b="0" i="0" u="none" strike="noStrike" dirty="0">
                <a:effectLst/>
                <a:latin typeface="Segoe UI" panose="020B0502040204020203" pitchFamily="34" charset="0"/>
                <a:hlinkClick r:id="rId3"/>
              </a:rPr>
              <a:t>https://ea.azure.com</a:t>
            </a:r>
            <a:endParaRPr lang="en-IE" dirty="0"/>
          </a:p>
          <a:p>
            <a:endParaRPr lang="en-IE" dirty="0"/>
          </a:p>
          <a:p>
            <a:pPr marL="0" marR="0" lvl="0" indent="0" algn="l" defTabSz="914367" rtl="0" eaLnBrk="1" fontAlgn="auto" latinLnBrk="0" hangingPunct="1">
              <a:lnSpc>
                <a:spcPct val="90000"/>
              </a:lnSpc>
              <a:spcBef>
                <a:spcPts val="0"/>
              </a:spcBef>
              <a:spcAft>
                <a:spcPts val="333"/>
              </a:spcAft>
              <a:buClrTx/>
              <a:buSzTx/>
              <a:buFontTx/>
              <a:buNone/>
              <a:tabLst/>
              <a:defRPr/>
            </a:pPr>
            <a:r>
              <a:rPr lang="en-IE" b="1" i="0" dirty="0">
                <a:solidFill>
                  <a:srgbClr val="171717"/>
                </a:solidFill>
                <a:effectLst/>
                <a:latin typeface="Segoe UI" panose="020B0502040204020203" pitchFamily="34" charset="0"/>
              </a:rPr>
              <a:t>Billing accounts and scopes in the Azure portal</a:t>
            </a:r>
          </a:p>
          <a:p>
            <a:r>
              <a:rPr lang="en-IE" dirty="0"/>
              <a:t>https://learn.microsoft.com/en-us/azure/cost-management-billing/manage/view-all-accounts</a:t>
            </a:r>
          </a:p>
          <a:p>
            <a:endParaRPr lang="en-IE" dirty="0"/>
          </a:p>
          <a:p>
            <a:pPr marL="0" marR="0" lvl="0" indent="0" algn="l" defTabSz="914367" rtl="0" eaLnBrk="1" fontAlgn="auto" latinLnBrk="0" hangingPunct="1">
              <a:lnSpc>
                <a:spcPct val="90000"/>
              </a:lnSpc>
              <a:spcBef>
                <a:spcPts val="0"/>
              </a:spcBef>
              <a:spcAft>
                <a:spcPts val="333"/>
              </a:spcAft>
              <a:buClrTx/>
              <a:buSzTx/>
              <a:buFontTx/>
              <a:buNone/>
              <a:tabLst/>
              <a:defRPr/>
            </a:pPr>
            <a:r>
              <a:rPr lang="en-IE" b="1" i="0" dirty="0">
                <a:solidFill>
                  <a:srgbClr val="171717"/>
                </a:solidFill>
                <a:effectLst/>
                <a:latin typeface="Segoe UI" panose="020B0502040204020203" pitchFamily="34" charset="0"/>
              </a:rPr>
              <a:t>View your usage summary details and download reports for direct EA </a:t>
            </a:r>
            <a:r>
              <a:rPr lang="en-IE" b="1" i="0" dirty="0" err="1">
                <a:solidFill>
                  <a:srgbClr val="171717"/>
                </a:solidFill>
                <a:effectLst/>
                <a:latin typeface="Segoe UI" panose="020B0502040204020203" pitchFamily="34" charset="0"/>
              </a:rPr>
              <a:t>enrollments</a:t>
            </a:r>
            <a:endParaRPr lang="en-IE" b="1" i="0" dirty="0">
              <a:solidFill>
                <a:srgbClr val="171717"/>
              </a:solidFill>
              <a:effectLst/>
              <a:latin typeface="Segoe UI" panose="020B0502040204020203" pitchFamily="34" charset="0"/>
            </a:endParaRPr>
          </a:p>
          <a:p>
            <a:r>
              <a:rPr lang="en-IE" dirty="0"/>
              <a:t>https://learn.microsoft.com/en-us/azure/cost-management-billing/manage/direct-ea-azure-usage-charges-invoices</a:t>
            </a:r>
          </a:p>
          <a:p>
            <a:endParaRPr lang="en-IE"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12/8/2022 11:39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42369572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12/8/2022 11:39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16055542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a:p>
            <a:endParaRPr lang="en-IE" dirty="0"/>
          </a:p>
          <a:p>
            <a:endParaRPr lang="en-IE" dirty="0"/>
          </a:p>
          <a:p>
            <a:r>
              <a:rPr lang="en-IE" b="1" dirty="0"/>
              <a:t>Consumption - Usage Details - List</a:t>
            </a:r>
          </a:p>
          <a:p>
            <a:r>
              <a:rPr lang="en-IE" b="0" i="0" dirty="0">
                <a:solidFill>
                  <a:srgbClr val="323130"/>
                </a:solidFill>
                <a:effectLst/>
                <a:latin typeface="Segoe UI" panose="020B0502040204020203" pitchFamily="34" charset="0"/>
              </a:rPr>
              <a:t>https://docs.microsoft.com/en-us/rest/api/resources/providers/register</a:t>
            </a:r>
          </a:p>
          <a:p>
            <a:endParaRPr lang="en-IE"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12/8/2022 11:39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17436770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12/8/2022 11:39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32086977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a:p>
            <a:r>
              <a:rPr lang="en-IE" dirty="0"/>
              <a:t>Full guide on how to call the </a:t>
            </a:r>
            <a:r>
              <a:rPr lang="en-IE" dirty="0" err="1"/>
              <a:t>api</a:t>
            </a:r>
            <a:r>
              <a:rPr lang="en-IE" dirty="0"/>
              <a:t>: create Service Principal, assign billing scope, use the access token </a:t>
            </a:r>
          </a:p>
          <a:p>
            <a:endParaRPr lang="en-IE" dirty="0"/>
          </a:p>
          <a:p>
            <a:pPr marL="0" marR="0" lvl="0" indent="0" algn="l" defTabSz="914367" rtl="0" eaLnBrk="1" fontAlgn="auto" latinLnBrk="0" hangingPunct="1">
              <a:lnSpc>
                <a:spcPct val="90000"/>
              </a:lnSpc>
              <a:spcBef>
                <a:spcPts val="0"/>
              </a:spcBef>
              <a:spcAft>
                <a:spcPts val="333"/>
              </a:spcAft>
              <a:buClrTx/>
              <a:buSzTx/>
              <a:buFontTx/>
              <a:buNone/>
              <a:tabLst/>
              <a:defRPr/>
            </a:pPr>
            <a:r>
              <a:rPr lang="en-IE" b="1" i="0" dirty="0">
                <a:solidFill>
                  <a:srgbClr val="292929"/>
                </a:solidFill>
                <a:effectLst/>
                <a:latin typeface="sohne"/>
              </a:rPr>
              <a:t>Getting started with the Microsoft Azure Billing API’s</a:t>
            </a:r>
          </a:p>
          <a:p>
            <a:r>
              <a:rPr lang="en-IE" dirty="0"/>
              <a:t>https://medium.com/@sambowenhughes/getting-started-with-the-microsoft-azure-billing-apis-aa27af11c1d0</a:t>
            </a:r>
          </a:p>
          <a:p>
            <a:endParaRPr lang="en-IE" dirty="0"/>
          </a:p>
          <a:p>
            <a:endParaRPr lang="en-IE" dirty="0"/>
          </a:p>
          <a:p>
            <a:r>
              <a:rPr lang="en-IE" b="1" dirty="0"/>
              <a:t>Consumption - Usage Details - List</a:t>
            </a:r>
          </a:p>
          <a:p>
            <a:r>
              <a:rPr lang="en-IE" dirty="0"/>
              <a:t>https://learn.microsoft.com/en-us/rest/api/consumption/usage-details/list?tabs=HTTP</a:t>
            </a:r>
          </a:p>
          <a:p>
            <a:endParaRPr lang="en-IE"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12/8/2022 11:39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23382537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a:p>
            <a:r>
              <a:rPr lang="en-IE" b="1" dirty="0"/>
              <a:t>Create visuals and reports with the Azure Cost Management connector in Power BI Desktop</a:t>
            </a:r>
          </a:p>
          <a:p>
            <a:r>
              <a:rPr lang="en-IE" dirty="0"/>
              <a:t>https://learn.microsoft.com/en-us/power-bi/connect-data/desktop-connect-azure-cost-management</a:t>
            </a:r>
          </a:p>
          <a:p>
            <a:endParaRPr lang="en-IE"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12/8/2022 11:39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316177249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rgbClr val="50E6FF"/>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pic>
        <p:nvPicPr>
          <p:cNvPr id="7" name="MS logo white - EMF" descr="Microsoft logo white text version">
            <a:extLst>
              <a:ext uri="{FF2B5EF4-FFF2-40B4-BE49-F238E27FC236}">
                <a16:creationId xmlns:a16="http://schemas.microsoft.com/office/drawing/2014/main" id="{B75A0920-A5C0-44B4-805C-2A21395BDE60}"/>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pic>
        <p:nvPicPr>
          <p:cNvPr id="3" name="Picture 2" descr="A meeting in a conference room.">
            <a:extLst>
              <a:ext uri="{FF2B5EF4-FFF2-40B4-BE49-F238E27FC236}">
                <a16:creationId xmlns:a16="http://schemas.microsoft.com/office/drawing/2014/main" id="{1C493F8D-AB10-4958-85D1-CC12E3C2F13E}"/>
              </a:ext>
            </a:extLst>
          </p:cNvPr>
          <p:cNvPicPr>
            <a:picLocks noChangeAspect="1"/>
          </p:cNvPicPr>
          <p:nvPr userDrawn="1"/>
        </p:nvPicPr>
        <p:blipFill rotWithShape="1">
          <a:blip r:embed="rId3"/>
          <a:srcRect l="32559" r="10791"/>
          <a:stretch/>
        </p:blipFill>
        <p:spPr bwMode="ltGray">
          <a:xfrm>
            <a:off x="5334000" y="0"/>
            <a:ext cx="6858000" cy="6858000"/>
          </a:xfrm>
          <a:prstGeom prst="rect">
            <a:avLst/>
          </a:prstGeom>
        </p:spPr>
      </p:pic>
    </p:spTree>
    <p:extLst>
      <p:ext uri="{BB962C8B-B14F-4D97-AF65-F5344CB8AC3E}">
        <p14:creationId xmlns:p14="http://schemas.microsoft.com/office/powerpoint/2010/main" val="30174309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userDrawn="1">
          <p15:clr>
            <a:srgbClr val="5ACBF0"/>
          </p15:clr>
        </p15:guide>
        <p15:guide id="3" pos="3355" userDrawn="1">
          <p15:clr>
            <a:srgbClr val="5ACBF0"/>
          </p15:clr>
        </p15:guide>
        <p15:guide id="5" orient="horz" pos="2160" userDrawn="1">
          <p15:clr>
            <a:srgbClr val="FBAE40"/>
          </p15:clr>
        </p15:guide>
        <p15:guide id="6" orient="horz" pos="2229" userDrawn="1">
          <p15:clr>
            <a:srgbClr val="5ACBF0"/>
          </p15:clr>
        </p15:guide>
        <p15:guide id="7" pos="2996" userDrawn="1">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2438585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6" name="TextBox 5">
            <a:extLst>
              <a:ext uri="{FF2B5EF4-FFF2-40B4-BE49-F238E27FC236}">
                <a16:creationId xmlns:a16="http://schemas.microsoft.com/office/drawing/2014/main" id="{16BDF4B0-32EF-4DA8-9A83-B73DD831057C}"/>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948112344"/>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6" orient="horz" pos="904">
          <p15:clr>
            <a:srgbClr val="5ACBF0"/>
          </p15:clr>
        </p15:guide>
        <p15:guide id="7" orient="horz" pos="1968">
          <p15:clr>
            <a:srgbClr val="5ACBF0"/>
          </p15:clr>
        </p15:guide>
        <p15:guide id="8" orient="horz" pos="2226">
          <p15:clr>
            <a:srgbClr val="5ACBF0"/>
          </p15:clr>
        </p15:guide>
        <p15:guide id="10" pos="3729" userDrawn="1">
          <p15:clr>
            <a:srgbClr val="C35EA4"/>
          </p15:clr>
        </p15:guide>
        <p15:guide id="11" pos="2993">
          <p15:clr>
            <a:srgbClr val="5ACBF0"/>
          </p15:clr>
        </p15:guide>
        <p15:guide id="12" pos="3543">
          <p15:clr>
            <a:srgbClr val="A4A3A4"/>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8A09A47B-FEF5-47F3-B2DD-A73E7C3234AF}"/>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651151599"/>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5" orient="horz" pos="2160" userDrawn="1">
          <p15:clr>
            <a:srgbClr val="5ACBF0"/>
          </p15:clr>
        </p15:guide>
        <p15:guide id="6" pos="2991">
          <p15:clr>
            <a:srgbClr val="5ACBF0"/>
          </p15:clr>
        </p15:guide>
        <p15:guide id="7" pos="3728" userDrawn="1">
          <p15:clr>
            <a:srgbClr val="C35EA4"/>
          </p15:clr>
        </p15:guide>
        <p15:guide id="8" pos="3544">
          <p15:clr>
            <a:srgbClr val="A4A3A4"/>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79738"/>
            <a:ext cx="4163125" cy="3289300"/>
          </a:xfrm>
        </p:spPr>
        <p:txBody>
          <a:bodyPr anchor="t"/>
          <a:lstStyle>
            <a:lvl1pPr>
              <a:defRPr sz="2800"/>
            </a:lvl1pPr>
          </a:lstStyle>
          <a:p>
            <a:r>
              <a:rPr lang="en-US" dirty="0"/>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6C2F1290-9237-4BEE-AAAC-6708F286265B}"/>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335627901"/>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hoto full bleed low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3657600"/>
            <a:ext cx="12192000" cy="3200400"/>
          </a:xfrm>
          <a:gradFill flip="none" rotWithShape="1">
            <a:gsLst>
              <a:gs pos="40000">
                <a:srgbClr val="000000">
                  <a:alpha val="70000"/>
                </a:srgbClr>
              </a:gs>
              <a:gs pos="100000">
                <a:srgbClr val="000000">
                  <a:alpha val="0"/>
                </a:srgbClr>
              </a:gs>
            </a:gsLst>
            <a:lin ang="16200000" scaled="1"/>
            <a:tileRect/>
          </a:gradFill>
        </p:spPr>
        <p:txBody>
          <a:bodyPr lIns="585216" tIns="585216" rIns="585216" bIns="585216" anchor="b" anchorCtr="0">
            <a:noAutofit/>
          </a:bodyPr>
          <a:lstStyle>
            <a:lvl1pPr>
              <a:defRPr sz="3600" spc="0">
                <a:solidFill>
                  <a:srgbClr val="FFFFFF"/>
                </a:solidFill>
              </a:defRPr>
            </a:lvl1pPr>
          </a:lstStyle>
          <a:p>
            <a:r>
              <a:rPr lang="en-US"/>
              <a:t>Click to edit Master title style</a:t>
            </a:r>
            <a:endParaRPr lang="en-US" dirty="0"/>
          </a:p>
        </p:txBody>
      </p:sp>
      <p:sp>
        <p:nvSpPr>
          <p:cNvPr id="6" name="TextBox 5">
            <a:extLst>
              <a:ext uri="{FF2B5EF4-FFF2-40B4-BE49-F238E27FC236}">
                <a16:creationId xmlns:a16="http://schemas.microsoft.com/office/drawing/2014/main" id="{03F619C2-B134-493A-AB9F-5DE39C92993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861443602"/>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3" y="0"/>
            <a:ext cx="5669280" cy="6858000"/>
          </a:xfrm>
          <a:gradFill flip="none" rotWithShape="1">
            <a:gsLst>
              <a:gs pos="50000">
                <a:srgbClr val="000000">
                  <a:alpha val="70000"/>
                </a:srgbClr>
              </a:gs>
              <a:gs pos="100000">
                <a:srgbClr val="000000">
                  <a:alpha val="0"/>
                </a:srgbClr>
              </a:gs>
            </a:gsLst>
            <a:lin ang="0" scaled="1"/>
            <a:tileRect/>
          </a:gradFill>
        </p:spPr>
        <p:txBody>
          <a:bodyPr lIns="585216" tIns="585216" rIns="585216" bIns="585216" anchor="ctr">
            <a:noAutofit/>
          </a:bodyPr>
          <a:lstStyle>
            <a:lvl1pPr>
              <a:defRPr sz="3600" spc="0">
                <a:solidFill>
                  <a:srgbClr val="FFFFFF"/>
                </a:solidFill>
              </a:defRPr>
            </a:lvl1pPr>
          </a:lstStyle>
          <a:p>
            <a:r>
              <a:rPr lang="en-US" dirty="0"/>
              <a:t>Click to edit </a:t>
            </a:r>
            <a:br>
              <a:rPr lang="en-US" dirty="0"/>
            </a:br>
            <a:r>
              <a:rPr lang="en-US" dirty="0"/>
              <a:t>Master title style</a:t>
            </a:r>
          </a:p>
        </p:txBody>
      </p:sp>
      <p:sp>
        <p:nvSpPr>
          <p:cNvPr id="6" name="TextBox 5">
            <a:extLst>
              <a:ext uri="{FF2B5EF4-FFF2-40B4-BE49-F238E27FC236}">
                <a16:creationId xmlns:a16="http://schemas.microsoft.com/office/drawing/2014/main" id="{1D4894F6-B50F-43E1-83FC-4F2200B2FA65}"/>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603402083"/>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hoto full bleed righ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6522720" y="0"/>
            <a:ext cx="5669280" cy="6858000"/>
          </a:xfrm>
          <a:gradFill flip="none" rotWithShape="1">
            <a:gsLst>
              <a:gs pos="50000">
                <a:srgbClr val="000000">
                  <a:alpha val="70000"/>
                </a:srgbClr>
              </a:gs>
              <a:gs pos="100000">
                <a:srgbClr val="000000">
                  <a:alpha val="0"/>
                </a:srgbClr>
              </a:gs>
            </a:gsLst>
            <a:lin ang="10800000" scaled="1"/>
            <a:tileRect/>
          </a:gradFill>
        </p:spPr>
        <p:txBody>
          <a:bodyPr lIns="585216" tIns="585216" rIns="585216" bIns="585216" anchor="ctr">
            <a:noAutofit/>
          </a:bodyPr>
          <a:lstStyle>
            <a:lvl1pPr algn="r">
              <a:defRPr sz="3600" spc="0">
                <a:solidFill>
                  <a:srgbClr val="FFFFFF"/>
                </a:solidFill>
              </a:defRPr>
            </a:lvl1pPr>
          </a:lstStyle>
          <a:p>
            <a:r>
              <a:rPr lang="en-US" dirty="0"/>
              <a:t>Click to edit </a:t>
            </a:r>
            <a:br>
              <a:rPr lang="en-US" dirty="0"/>
            </a:br>
            <a:r>
              <a:rPr lang="en-US" dirty="0"/>
              <a:t>Master title style</a:t>
            </a:r>
          </a:p>
        </p:txBody>
      </p:sp>
      <p:sp>
        <p:nvSpPr>
          <p:cNvPr id="6" name="TextBox 5">
            <a:extLst>
              <a:ext uri="{FF2B5EF4-FFF2-40B4-BE49-F238E27FC236}">
                <a16:creationId xmlns:a16="http://schemas.microsoft.com/office/drawing/2014/main" id="{A629011D-E3B4-416F-9D7F-7A99AE49F65A}"/>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096866871"/>
      </p:ext>
    </p:extLst>
  </p:cSld>
  <p:clrMapOvr>
    <a:masterClrMapping/>
  </p:clrMapOvr>
  <p:transition>
    <p:fade/>
  </p:transition>
  <p:extLst>
    <p:ext uri="{DCECCB84-F9BA-43D5-87BE-67443E8EF086}">
      <p15:sldGuideLst xmlns:p15="http://schemas.microsoft.com/office/powerpoint/2012/main">
        <p15:guide id="7" pos="4105">
          <p15:clr>
            <a:srgbClr val="5ACBF0"/>
          </p15:clr>
        </p15:guide>
        <p15:guide id="8" orient="horz" pos="2160" userDrawn="1">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3A996C37-D0C9-4349-A860-B639C4EB9D5D}"/>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390838193"/>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userDrawn="1">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3D6FDE6F-0F4B-446A-A51F-494FB0996655}"/>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725136582"/>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userDrawn="1">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0" name="TextBox 9">
            <a:extLst>
              <a:ext uri="{FF2B5EF4-FFF2-40B4-BE49-F238E27FC236}">
                <a16:creationId xmlns:a16="http://schemas.microsoft.com/office/drawing/2014/main" id="{CAF59E09-7602-42B9-AB0C-9D1365A9EBB2}"/>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646059488"/>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quare photo 2">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tx1"/>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3" name="Picture 2" descr="A meeting in a conference room.">
            <a:extLst>
              <a:ext uri="{FF2B5EF4-FFF2-40B4-BE49-F238E27FC236}">
                <a16:creationId xmlns:a16="http://schemas.microsoft.com/office/drawing/2014/main" id="{73BBB57F-0AE7-43B4-A8A4-8A3F02549FB7}"/>
              </a:ext>
            </a:extLst>
          </p:cNvPr>
          <p:cNvPicPr>
            <a:picLocks noChangeAspect="1"/>
          </p:cNvPicPr>
          <p:nvPr userDrawn="1"/>
        </p:nvPicPr>
        <p:blipFill rotWithShape="1">
          <a:blip r:embed="rId3"/>
          <a:srcRect l="32559" r="10791"/>
          <a:stretch/>
        </p:blipFill>
        <p:spPr bwMode="ltGray">
          <a:xfrm>
            <a:off x="5334000" y="0"/>
            <a:ext cx="6858000" cy="6858000"/>
          </a:xfrm>
          <a:prstGeom prst="rect">
            <a:avLst/>
          </a:prstGeom>
        </p:spPr>
      </p:pic>
    </p:spTree>
    <p:extLst>
      <p:ext uri="{BB962C8B-B14F-4D97-AF65-F5344CB8AC3E}">
        <p14:creationId xmlns:p14="http://schemas.microsoft.com/office/powerpoint/2010/main" val="160543543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userDrawn="1">
          <p15:clr>
            <a:srgbClr val="5ACBF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4" name="TextBox 13">
            <a:extLst>
              <a:ext uri="{FF2B5EF4-FFF2-40B4-BE49-F238E27FC236}">
                <a16:creationId xmlns:a16="http://schemas.microsoft.com/office/drawing/2014/main" id="{52B36921-D927-4BA6-8891-8AEE9784923C}"/>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842252135"/>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lt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16" name="TextBox 15">
            <a:extLst>
              <a:ext uri="{FF2B5EF4-FFF2-40B4-BE49-F238E27FC236}">
                <a16:creationId xmlns:a16="http://schemas.microsoft.com/office/drawing/2014/main" id="{5CF56B00-AAD4-4F4F-8228-B6CF8367DE0D}"/>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474357050"/>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5216" y="2309812"/>
            <a:ext cx="3182027" cy="3959225"/>
          </a:xfrm>
        </p:spPr>
        <p:txBody>
          <a:bodyPr anchor="t"/>
          <a:lstStyle>
            <a:lvl1pPr>
              <a:defRPr>
                <a:solidFill>
                  <a:schemeClr val="tx1"/>
                </a:solidFill>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354523" y="2309812"/>
            <a:ext cx="7254865" cy="3959226"/>
          </a:xfrm>
        </p:spPr>
        <p:txBody>
          <a:bodyPr anchor="t"/>
          <a:lstStyle>
            <a:lvl1pPr marL="0" indent="0">
              <a:spcAft>
                <a:spcPts val="800"/>
              </a:spcAft>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a:cxnSpLocks/>
          </p:cNvCxnSpPr>
          <p:nvPr userDrawn="1"/>
        </p:nvCxnSpPr>
        <p:spPr>
          <a:xfrm>
            <a:off x="585216" y="2019300"/>
            <a:ext cx="3182112"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9D8AF80-CAD5-4055-80AD-0B31EBCB52A9}"/>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cxnSp>
        <p:nvCxnSpPr>
          <p:cNvPr id="8" name="Straight Connector 7">
            <a:extLst>
              <a:ext uri="{FF2B5EF4-FFF2-40B4-BE49-F238E27FC236}">
                <a16:creationId xmlns:a16="http://schemas.microsoft.com/office/drawing/2014/main" id="{DF1A9F7D-F14E-4BCE-9EB4-D9EF47B67809}"/>
              </a:ext>
              <a:ext uri="{C183D7F6-B498-43B3-948B-1728B52AA6E4}">
                <adec:decorative xmlns:adec="http://schemas.microsoft.com/office/drawing/2017/decorative" val="1"/>
              </a:ext>
            </a:extLst>
          </p:cNvPr>
          <p:cNvCxnSpPr>
            <a:cxnSpLocks/>
          </p:cNvCxnSpPr>
          <p:nvPr userDrawn="1"/>
        </p:nvCxnSpPr>
        <p:spPr>
          <a:xfrm>
            <a:off x="4354523"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5837859"/>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1272">
          <p15:clr>
            <a:srgbClr val="5ACBF0"/>
          </p15:clr>
        </p15:guide>
        <p15:guide id="30" pos="2376">
          <p15:clr>
            <a:srgbClr val="5ACBF0"/>
          </p15:clr>
        </p15:guide>
        <p15:guide id="32" orient="horz" pos="1455">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DEB5FBAF-D5DB-4D1E-9D76-AE83D1B7417A}"/>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16502554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userDrawn="1">
          <p15:clr>
            <a:srgbClr val="5ACBF0"/>
          </p15:clr>
        </p15:guide>
        <p15:guide id="30" pos="2376">
          <p15:clr>
            <a:srgbClr val="5ACBF0"/>
          </p15:clr>
        </p15:guide>
        <p15:guide id="31" pos="3113">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50E6FF"/>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Speaker name</a:t>
            </a:r>
          </a:p>
        </p:txBody>
      </p:sp>
    </p:spTree>
    <p:extLst>
      <p:ext uri="{BB962C8B-B14F-4D97-AF65-F5344CB8AC3E}">
        <p14:creationId xmlns:p14="http://schemas.microsoft.com/office/powerpoint/2010/main" val="38976025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Speaker name</a:t>
            </a:r>
          </a:p>
        </p:txBody>
      </p:sp>
    </p:spTree>
    <p:extLst>
      <p:ext uri="{BB962C8B-B14F-4D97-AF65-F5344CB8AC3E}">
        <p14:creationId xmlns:p14="http://schemas.microsoft.com/office/powerpoint/2010/main" val="77440555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50E6FF"/>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36503582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27" userDrawn="1">
          <p15:clr>
            <a:srgbClr val="5ACBF0"/>
          </p15:clr>
        </p15:guide>
        <p15:guide id="3" orient="horz" pos="1911" userDrawn="1">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42782992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userDrawn="1">
          <p15:clr>
            <a:srgbClr val="5ACBF0"/>
          </p15:clr>
        </p15:guide>
        <p15:guide id="3" orient="horz" pos="1910" userDrawn="1">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4570560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878784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50E6FF"/>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193850431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userDrawn="1">
          <p15:clr>
            <a:srgbClr val="5ACBF0"/>
          </p15:clr>
        </p15:guide>
        <p15:guide id="2" orient="horz" pos="2496" userDrawn="1">
          <p15:clr>
            <a:srgbClr val="5ACBF0"/>
          </p15:clr>
        </p15:guide>
        <p15:guide id="3" pos="6132" userDrawn="1">
          <p15:clr>
            <a:srgbClr val="5ACBF0"/>
          </p15:clr>
        </p15:guide>
        <p15:guide id="4" orient="horz" pos="2160" userDrawn="1">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solidFill>
                  <a:schemeClr val="tx1"/>
                </a:solidFill>
                <a:latin typeface="Consolas" panose="020B0609020204030204" pitchFamily="49" charset="0"/>
                <a:cs typeface="Consolas" panose="020B0609020204030204" pitchFamily="49" charset="0"/>
              </a:defRPr>
            </a:lvl1pPr>
            <a:lvl2pPr marL="346553" indent="0">
              <a:buNone/>
              <a:defRPr sz="2400">
                <a:solidFill>
                  <a:schemeClr val="tx1"/>
                </a:solidFill>
                <a:latin typeface="Consolas" panose="020B0609020204030204" pitchFamily="49" charset="0"/>
                <a:cs typeface="Consolas" panose="020B0609020204030204" pitchFamily="49" charset="0"/>
              </a:defRPr>
            </a:lvl2pPr>
            <a:lvl3pPr marL="584607" indent="0">
              <a:buNone/>
              <a:defRPr sz="2000">
                <a:solidFill>
                  <a:schemeClr val="tx1"/>
                </a:solidFill>
                <a:latin typeface="Consolas" panose="020B0609020204030204" pitchFamily="49" charset="0"/>
                <a:cs typeface="Consolas" panose="020B0609020204030204" pitchFamily="49" charset="0"/>
              </a:defRPr>
            </a:lvl3pPr>
            <a:lvl4pPr marL="814563" indent="0">
              <a:buNone/>
              <a:defRPr sz="1800">
                <a:solidFill>
                  <a:schemeClr val="tx1"/>
                </a:solidFill>
                <a:latin typeface="Consolas" panose="020B0609020204030204" pitchFamily="49" charset="0"/>
                <a:cs typeface="Consolas" panose="020B0609020204030204" pitchFamily="49" charset="0"/>
              </a:defRPr>
            </a:lvl4pPr>
            <a:lvl5pPr marL="1050997" indent="0">
              <a:buNone/>
              <a:defRPr sz="18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43058790"/>
      </p:ext>
    </p:extLst>
  </p:cSld>
  <p:clrMapOvr>
    <a:masterClrMapping/>
  </p:clrMapOvr>
  <p:transition>
    <p:fade/>
  </p:transition>
  <p:extLst>
    <p:ext uri="{DCECCB84-F9BA-43D5-87BE-67443E8EF086}">
      <p15:sldGuideLst xmlns:p15="http://schemas.microsoft.com/office/powerpoint/2012/main">
        <p15:guide id="1" orient="horz" pos="1272" userDrawn="1">
          <p15:clr>
            <a:srgbClr val="5ACBF0"/>
          </p15:clr>
        </p15:guide>
        <p15:guide id="2" orient="horz" pos="905" userDrawn="1">
          <p15:clr>
            <a:srgbClr val="5ACBF0"/>
          </p15:clr>
        </p15:guide>
        <p15:guide id="3" orient="horz" pos="288" userDrawn="1">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solidFill>
                  <a:schemeClr val="tx1"/>
                </a:soli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9250691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gray">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288" userDrawn="1">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84959812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1"/>
                </a:solidFill>
              </a:defRPr>
            </a:lvl1p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4F9662A5-6E2F-47B0-9B6E-E87983D3753C}"/>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23299196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31337368"/>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57200658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guide id="4" pos="3660">
          <p15:clr>
            <a:srgbClr val="5ACBF0"/>
          </p15:clr>
        </p15:guide>
        <p15:guide id="5" pos="4024">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33679714"/>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guide id="4" pos="3656">
          <p15:clr>
            <a:srgbClr val="5ACBF0"/>
          </p15:clr>
        </p15:guide>
        <p15:guide id="5" pos="4024">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30798454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image" Target="../media/image1.emf"/><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4"/>
          <a:srcRect l="762"/>
          <a:stretch/>
        </p:blipFill>
        <p:spPr>
          <a:xfrm rot="5400000">
            <a:off x="9509760" y="2843773"/>
            <a:ext cx="6858000" cy="1170455"/>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580" r:id="rId1"/>
    <p:sldLayoutId id="2147484609" r:id="rId2"/>
    <p:sldLayoutId id="2147484577" r:id="rId3"/>
    <p:sldLayoutId id="2147484610" r:id="rId4"/>
    <p:sldLayoutId id="2147484710" r:id="rId5"/>
    <p:sldLayoutId id="2147484240" r:id="rId6"/>
    <p:sldLayoutId id="2147484910" r:id="rId7"/>
    <p:sldLayoutId id="2147484911" r:id="rId8"/>
    <p:sldLayoutId id="2147484639" r:id="rId9"/>
    <p:sldLayoutId id="2147484603" r:id="rId10"/>
    <p:sldLayoutId id="2147484833" r:id="rId11"/>
    <p:sldLayoutId id="2147484834" r:id="rId12"/>
    <p:sldLayoutId id="2147484835" r:id="rId13"/>
    <p:sldLayoutId id="2147484922" r:id="rId14"/>
    <p:sldLayoutId id="2147484923" r:id="rId15"/>
    <p:sldLayoutId id="2147484924" r:id="rId16"/>
    <p:sldLayoutId id="2147484839" r:id="rId17"/>
    <p:sldLayoutId id="2147484840" r:id="rId18"/>
    <p:sldLayoutId id="2147484841" r:id="rId19"/>
    <p:sldLayoutId id="2147484842" r:id="rId20"/>
    <p:sldLayoutId id="2147484843" r:id="rId21"/>
    <p:sldLayoutId id="2147484931" r:id="rId22"/>
    <p:sldLayoutId id="2147484787" r:id="rId23"/>
    <p:sldLayoutId id="2147484249" r:id="rId24"/>
    <p:sldLayoutId id="2147484640" r:id="rId25"/>
    <p:sldLayoutId id="2147484584" r:id="rId26"/>
    <p:sldLayoutId id="2147484583" r:id="rId27"/>
    <p:sldLayoutId id="2147484671" r:id="rId28"/>
    <p:sldLayoutId id="2147484673" r:id="rId29"/>
    <p:sldLayoutId id="2147484585" r:id="rId30"/>
    <p:sldLayoutId id="2147484299" r:id="rId31"/>
    <p:sldLayoutId id="2147484263" r:id="rId32"/>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Layout" Target="../slideLayouts/slideLayout2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6.xml"/></Relationships>
</file>

<file path=ppt/slides/_rels/slide17.xml.rels><?xml version="1.0" encoding="UTF-8" standalone="yes"?>
<Relationships xmlns="http://schemas.openxmlformats.org/package/2006/relationships"><Relationship Id="rId2" Type="http://schemas.openxmlformats.org/officeDocument/2006/relationships/hyperlink" Target="https://github.com/peterperov/MSFTCSA/tree/main/126-AzureCost" TargetMode="Externa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5.xml"/><Relationship Id="rId1" Type="http://schemas.openxmlformats.org/officeDocument/2006/relationships/slideLayout" Target="../slideLayouts/slideLayout5.xml"/><Relationship Id="rId4" Type="http://schemas.openxmlformats.org/officeDocument/2006/relationships/image" Target="../media/image24.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3" Type="http://schemas.openxmlformats.org/officeDocument/2006/relationships/hyperlink" Target="http://www.microsoft.com/" TargetMode="External"/><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27.xml"/><Relationship Id="rId5" Type="http://schemas.openxmlformats.org/officeDocument/2006/relationships/image" Target="../media/image12.svg"/><Relationship Id="rId4" Type="http://schemas.openxmlformats.org/officeDocument/2006/relationships/image" Target="../media/image11.png"/></Relationships>
</file>

<file path=ppt/slides/_rels/slide4.xml.rels><?xml version="1.0" encoding="UTF-8" standalone="yes"?>
<Relationships xmlns="http://schemas.openxmlformats.org/package/2006/relationships"><Relationship Id="rId3" Type="http://schemas.openxmlformats.org/officeDocument/2006/relationships/hyperlink" Target="https://dev.azure.com/servicesdocs/DevOps/_wiki/wikis/AzureInWCB%20wiki/32155/Managed-Azure-Tenant-Environment" TargetMode="External"/><Relationship Id="rId2" Type="http://schemas.openxmlformats.org/officeDocument/2006/relationships/notesSlide" Target="../notesSlides/notesSlide3.xml"/><Relationship Id="rId1" Type="http://schemas.openxmlformats.org/officeDocument/2006/relationships/slideLayout" Target="../slideLayouts/slideLayout5.xml"/><Relationship Id="rId5" Type="http://schemas.openxmlformats.org/officeDocument/2006/relationships/hyperlink" Target="https://developer.microsoft.com/en-us/microsoft-365/dev-program" TargetMode="External"/><Relationship Id="rId4" Type="http://schemas.openxmlformats.org/officeDocument/2006/relationships/hyperlink" Target="https://my.visualstudio.com/"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learn.microsoft.com/en-us/azure/cost-management-billing/costs/reporting-get-started" TargetMode="External"/><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84200" y="2425780"/>
            <a:ext cx="9144000" cy="1107996"/>
          </a:xfrm>
        </p:spPr>
        <p:txBody>
          <a:bodyPr/>
          <a:lstStyle/>
          <a:p>
            <a:r>
              <a:rPr lang="en-IE"/>
              <a:t>Analyse </a:t>
            </a:r>
            <a:r>
              <a:rPr lang="en-IE" dirty="0"/>
              <a:t>A</a:t>
            </a:r>
            <a:r>
              <a:rPr lang="en-US" dirty="0" err="1"/>
              <a:t>zure</a:t>
            </a:r>
            <a:r>
              <a:rPr lang="en-US" dirty="0"/>
              <a:t> Cost in </a:t>
            </a:r>
            <a:r>
              <a:rPr lang="en-US" dirty="0" err="1"/>
              <a:t>PowerBI</a:t>
            </a:r>
            <a:r>
              <a:rPr lang="en-US" dirty="0"/>
              <a:t> for Microsoft Sponsorship subscriptions</a:t>
            </a:r>
          </a:p>
        </p:txBody>
      </p:sp>
      <p:sp>
        <p:nvSpPr>
          <p:cNvPr id="5" name="Text Placeholder 4"/>
          <p:cNvSpPr>
            <a:spLocks noGrp="1"/>
          </p:cNvSpPr>
          <p:nvPr>
            <p:ph type="body" sz="quarter" idx="12"/>
          </p:nvPr>
        </p:nvSpPr>
        <p:spPr>
          <a:xfrm>
            <a:off x="584200" y="3962400"/>
            <a:ext cx="9144000" cy="677108"/>
          </a:xfrm>
        </p:spPr>
        <p:txBody>
          <a:bodyPr/>
          <a:lstStyle/>
          <a:p>
            <a:r>
              <a:rPr lang="en-US" dirty="0"/>
              <a:t>Peter Perov, </a:t>
            </a:r>
          </a:p>
          <a:p>
            <a:r>
              <a:rPr lang="en-US" dirty="0"/>
              <a:t>Cloud Solutions Architect</a:t>
            </a:r>
          </a:p>
        </p:txBody>
      </p:sp>
    </p:spTree>
    <p:extLst>
      <p:ext uri="{BB962C8B-B14F-4D97-AF65-F5344CB8AC3E}">
        <p14:creationId xmlns:p14="http://schemas.microsoft.com/office/powerpoint/2010/main" val="1795078537"/>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A8685E-D93A-D400-76EC-C7F38524829F}"/>
              </a:ext>
            </a:extLst>
          </p:cNvPr>
          <p:cNvSpPr>
            <a:spLocks noGrp="1"/>
          </p:cNvSpPr>
          <p:nvPr>
            <p:ph type="title"/>
          </p:nvPr>
        </p:nvSpPr>
        <p:spPr>
          <a:xfrm>
            <a:off x="588263" y="457200"/>
            <a:ext cx="11018520" cy="1107996"/>
          </a:xfrm>
        </p:spPr>
        <p:txBody>
          <a:bodyPr/>
          <a:lstStyle/>
          <a:p>
            <a:r>
              <a:rPr lang="en-IE" dirty="0"/>
              <a:t>Power BI Cost Management</a:t>
            </a:r>
            <a:br>
              <a:rPr lang="en-IE" dirty="0"/>
            </a:br>
            <a:r>
              <a:rPr lang="en-IE" dirty="0"/>
              <a:t>Connector </a:t>
            </a:r>
          </a:p>
        </p:txBody>
      </p:sp>
      <p:sp>
        <p:nvSpPr>
          <p:cNvPr id="3" name="Content Placeholder 2">
            <a:extLst>
              <a:ext uri="{FF2B5EF4-FFF2-40B4-BE49-F238E27FC236}">
                <a16:creationId xmlns:a16="http://schemas.microsoft.com/office/drawing/2014/main" id="{108E0A94-8BAA-1AA8-EC48-87E2DB146741}"/>
              </a:ext>
            </a:extLst>
          </p:cNvPr>
          <p:cNvSpPr>
            <a:spLocks noGrp="1"/>
          </p:cNvSpPr>
          <p:nvPr>
            <p:ph sz="quarter" idx="10"/>
          </p:nvPr>
        </p:nvSpPr>
        <p:spPr>
          <a:xfrm>
            <a:off x="499140" y="2342412"/>
            <a:ext cx="4694677" cy="1465016"/>
          </a:xfrm>
        </p:spPr>
        <p:txBody>
          <a:bodyPr/>
          <a:lstStyle/>
          <a:p>
            <a:pPr marL="0" indent="0">
              <a:buNone/>
            </a:pPr>
            <a:endParaRPr lang="en-IE" dirty="0"/>
          </a:p>
          <a:p>
            <a:pPr>
              <a:buFont typeface="Arial" panose="020B0604020202020204" pitchFamily="34" charset="0"/>
              <a:buChar char="•"/>
            </a:pPr>
            <a:r>
              <a:rPr lang="en-IE" dirty="0"/>
              <a:t>Direct MCA</a:t>
            </a:r>
          </a:p>
          <a:p>
            <a:pPr>
              <a:buFont typeface="Arial" panose="020B0604020202020204" pitchFamily="34" charset="0"/>
              <a:buChar char="•"/>
            </a:pPr>
            <a:r>
              <a:rPr lang="en-IE" dirty="0"/>
              <a:t>EA</a:t>
            </a:r>
          </a:p>
        </p:txBody>
      </p:sp>
      <p:pic>
        <p:nvPicPr>
          <p:cNvPr id="5" name="Picture 4">
            <a:extLst>
              <a:ext uri="{FF2B5EF4-FFF2-40B4-BE49-F238E27FC236}">
                <a16:creationId xmlns:a16="http://schemas.microsoft.com/office/drawing/2014/main" id="{F17736A9-CE2C-A20E-9676-ACC65A18DFD7}"/>
              </a:ext>
            </a:extLst>
          </p:cNvPr>
          <p:cNvPicPr>
            <a:picLocks noChangeAspect="1"/>
          </p:cNvPicPr>
          <p:nvPr/>
        </p:nvPicPr>
        <p:blipFill>
          <a:blip r:embed="rId3"/>
          <a:stretch>
            <a:fillRect/>
          </a:stretch>
        </p:blipFill>
        <p:spPr>
          <a:xfrm>
            <a:off x="6640787" y="228600"/>
            <a:ext cx="5307725" cy="6400800"/>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207258778"/>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0C4C5-CEF4-BA39-FB92-290D39A938A0}"/>
              </a:ext>
            </a:extLst>
          </p:cNvPr>
          <p:cNvSpPr>
            <a:spLocks noGrp="1"/>
          </p:cNvSpPr>
          <p:nvPr>
            <p:ph type="title"/>
          </p:nvPr>
        </p:nvSpPr>
        <p:spPr>
          <a:xfrm>
            <a:off x="392189" y="2279752"/>
            <a:ext cx="4158362" cy="2535236"/>
          </a:xfrm>
        </p:spPr>
        <p:txBody>
          <a:bodyPr wrap="square" anchor="ctr">
            <a:normAutofit/>
          </a:bodyPr>
          <a:lstStyle/>
          <a:p>
            <a:r>
              <a:rPr lang="en-IE" dirty="0"/>
              <a:t>Azure Sponsorship</a:t>
            </a:r>
            <a:br>
              <a:rPr lang="en-IE" dirty="0"/>
            </a:br>
            <a:br>
              <a:rPr lang="en-IE" dirty="0"/>
            </a:br>
            <a:r>
              <a:rPr lang="en-IE" sz="1800" u="sng" dirty="0">
                <a:solidFill>
                  <a:schemeClr val="accent1">
                    <a:lumMod val="75000"/>
                  </a:schemeClr>
                </a:solidFill>
              </a:rPr>
              <a:t>https://microsoftazuresponsorships.com/</a:t>
            </a:r>
            <a:br>
              <a:rPr lang="en-IE" dirty="0"/>
            </a:br>
            <a:endParaRPr lang="en-IE" dirty="0"/>
          </a:p>
        </p:txBody>
      </p:sp>
      <p:pic>
        <p:nvPicPr>
          <p:cNvPr id="5" name="Picture 4">
            <a:extLst>
              <a:ext uri="{FF2B5EF4-FFF2-40B4-BE49-F238E27FC236}">
                <a16:creationId xmlns:a16="http://schemas.microsoft.com/office/drawing/2014/main" id="{9F08F132-65F4-F6BA-A1DA-DCA2930AA397}"/>
              </a:ext>
            </a:extLst>
          </p:cNvPr>
          <p:cNvPicPr>
            <a:picLocks noChangeAspect="1"/>
          </p:cNvPicPr>
          <p:nvPr/>
        </p:nvPicPr>
        <p:blipFill>
          <a:blip r:embed="rId3"/>
          <a:stretch>
            <a:fillRect/>
          </a:stretch>
        </p:blipFill>
        <p:spPr>
          <a:xfrm>
            <a:off x="4798218" y="129301"/>
            <a:ext cx="7252086" cy="6599397"/>
          </a:xfrm>
          <a:prstGeom prst="rect">
            <a:avLst/>
          </a:prstGeom>
          <a:noFill/>
          <a:ln>
            <a:no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859113937"/>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ACBEA-B52C-8E72-E432-F7623B8B815D}"/>
              </a:ext>
            </a:extLst>
          </p:cNvPr>
          <p:cNvSpPr>
            <a:spLocks noGrp="1"/>
          </p:cNvSpPr>
          <p:nvPr>
            <p:ph type="title"/>
          </p:nvPr>
        </p:nvSpPr>
        <p:spPr/>
        <p:txBody>
          <a:bodyPr/>
          <a:lstStyle/>
          <a:p>
            <a:r>
              <a:rPr lang="en-IE" dirty="0"/>
              <a:t>Download .csv</a:t>
            </a:r>
          </a:p>
        </p:txBody>
      </p:sp>
      <p:sp>
        <p:nvSpPr>
          <p:cNvPr id="3" name="Content Placeholder 2">
            <a:extLst>
              <a:ext uri="{FF2B5EF4-FFF2-40B4-BE49-F238E27FC236}">
                <a16:creationId xmlns:a16="http://schemas.microsoft.com/office/drawing/2014/main" id="{0DA137F4-D049-CFF5-9280-15C3B6660CEA}"/>
              </a:ext>
            </a:extLst>
          </p:cNvPr>
          <p:cNvSpPr>
            <a:spLocks noGrp="1"/>
          </p:cNvSpPr>
          <p:nvPr>
            <p:ph sz="quarter" idx="10"/>
          </p:nvPr>
        </p:nvSpPr>
        <p:spPr>
          <a:xfrm>
            <a:off x="519907" y="1258009"/>
            <a:ext cx="11018838" cy="430887"/>
          </a:xfrm>
        </p:spPr>
        <p:txBody>
          <a:bodyPr/>
          <a:lstStyle/>
          <a:p>
            <a:pPr marL="0" indent="0">
              <a:buNone/>
            </a:pPr>
            <a:r>
              <a:rPr lang="en-IE" dirty="0"/>
              <a:t>When you click Download, mind the hiding dropdown</a:t>
            </a:r>
          </a:p>
        </p:txBody>
      </p:sp>
      <p:pic>
        <p:nvPicPr>
          <p:cNvPr id="7" name="Picture 6">
            <a:extLst>
              <a:ext uri="{FF2B5EF4-FFF2-40B4-BE49-F238E27FC236}">
                <a16:creationId xmlns:a16="http://schemas.microsoft.com/office/drawing/2014/main" id="{90B79179-D553-C6F7-47BA-8C650722FF8D}"/>
              </a:ext>
            </a:extLst>
          </p:cNvPr>
          <p:cNvPicPr>
            <a:picLocks noChangeAspect="1"/>
          </p:cNvPicPr>
          <p:nvPr/>
        </p:nvPicPr>
        <p:blipFill>
          <a:blip r:embed="rId3"/>
          <a:stretch>
            <a:fillRect/>
          </a:stretch>
        </p:blipFill>
        <p:spPr>
          <a:xfrm>
            <a:off x="2630708" y="1935707"/>
            <a:ext cx="5884642" cy="2562998"/>
          </a:xfrm>
          <a:prstGeom prst="rect">
            <a:avLst/>
          </a:prstGeom>
          <a:effectLst>
            <a:outerShdw blurRad="50800" dist="38100" dir="2700000" algn="tl" rotWithShape="0">
              <a:prstClr val="black">
                <a:alpha val="40000"/>
              </a:prstClr>
            </a:outerShdw>
          </a:effectLst>
        </p:spPr>
      </p:pic>
      <p:sp>
        <p:nvSpPr>
          <p:cNvPr id="10" name="Content Placeholder 2">
            <a:extLst>
              <a:ext uri="{FF2B5EF4-FFF2-40B4-BE49-F238E27FC236}">
                <a16:creationId xmlns:a16="http://schemas.microsoft.com/office/drawing/2014/main" id="{FADA9EF7-73CA-1D5E-6B95-ED7267768C9D}"/>
              </a:ext>
            </a:extLst>
          </p:cNvPr>
          <p:cNvSpPr txBox="1">
            <a:spLocks/>
          </p:cNvSpPr>
          <p:nvPr/>
        </p:nvSpPr>
        <p:spPr>
          <a:xfrm>
            <a:off x="379412" y="4909344"/>
            <a:ext cx="11018838" cy="430887"/>
          </a:xfrm>
          <a:prstGeom prst="rect">
            <a:avLst/>
          </a:prstGeom>
        </p:spPr>
        <p:txBody>
          <a:bodyPr vert="horz" wrap="square" lIns="0" tIns="0" rIns="0" bIns="0" rtlCol="0">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IE" dirty="0"/>
              <a:t>Clicking on it will download .csv file with consumption report</a:t>
            </a:r>
          </a:p>
        </p:txBody>
      </p:sp>
    </p:spTree>
    <p:extLst>
      <p:ext uri="{BB962C8B-B14F-4D97-AF65-F5344CB8AC3E}">
        <p14:creationId xmlns:p14="http://schemas.microsoft.com/office/powerpoint/2010/main" val="2187852586"/>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8B16F-BABF-9BD7-95F0-28B519233776}"/>
              </a:ext>
            </a:extLst>
          </p:cNvPr>
          <p:cNvSpPr>
            <a:spLocks noGrp="1"/>
          </p:cNvSpPr>
          <p:nvPr>
            <p:ph type="title"/>
          </p:nvPr>
        </p:nvSpPr>
        <p:spPr/>
        <p:txBody>
          <a:bodyPr/>
          <a:lstStyle/>
          <a:p>
            <a:r>
              <a:rPr lang="en-IE" dirty="0"/>
              <a:t>Sponsorship report .csv</a:t>
            </a:r>
          </a:p>
        </p:txBody>
      </p:sp>
      <p:pic>
        <p:nvPicPr>
          <p:cNvPr id="5" name="Content Placeholder 4">
            <a:extLst>
              <a:ext uri="{FF2B5EF4-FFF2-40B4-BE49-F238E27FC236}">
                <a16:creationId xmlns:a16="http://schemas.microsoft.com/office/drawing/2014/main" id="{247C26AD-E02F-3495-6F31-BA2FF44BEC2B}"/>
              </a:ext>
            </a:extLst>
          </p:cNvPr>
          <p:cNvPicPr>
            <a:picLocks noGrp="1" noChangeAspect="1"/>
          </p:cNvPicPr>
          <p:nvPr>
            <p:ph sz="quarter" idx="10"/>
          </p:nvPr>
        </p:nvPicPr>
        <p:blipFill>
          <a:blip r:embed="rId2"/>
          <a:stretch>
            <a:fillRect/>
          </a:stretch>
        </p:blipFill>
        <p:spPr>
          <a:xfrm>
            <a:off x="881959" y="1411037"/>
            <a:ext cx="10290974" cy="4833938"/>
          </a:xfr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47503442"/>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C7F4FCE-F69F-2254-90CA-04EDD1F1D6A8}"/>
              </a:ext>
            </a:extLst>
          </p:cNvPr>
          <p:cNvSpPr>
            <a:spLocks noGrp="1"/>
          </p:cNvSpPr>
          <p:nvPr>
            <p:ph type="title"/>
          </p:nvPr>
        </p:nvSpPr>
        <p:spPr>
          <a:xfrm>
            <a:off x="591231" y="2995940"/>
            <a:ext cx="4016863" cy="664797"/>
          </a:xfrm>
        </p:spPr>
        <p:txBody>
          <a:bodyPr/>
          <a:lstStyle/>
          <a:p>
            <a:r>
              <a:rPr lang="en-IE" sz="4800" dirty="0"/>
              <a:t>Power BI</a:t>
            </a:r>
          </a:p>
        </p:txBody>
      </p:sp>
      <p:pic>
        <p:nvPicPr>
          <p:cNvPr id="5" name="Graphic 4">
            <a:extLst>
              <a:ext uri="{FF2B5EF4-FFF2-40B4-BE49-F238E27FC236}">
                <a16:creationId xmlns:a16="http://schemas.microsoft.com/office/drawing/2014/main" id="{F9323B6E-D343-7F51-6F4E-DC3E9FC2963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488404" y="644821"/>
            <a:ext cx="5779169" cy="5779169"/>
          </a:xfrm>
          <a:prstGeom prst="rect">
            <a:avLst/>
          </a:prstGeom>
        </p:spPr>
      </p:pic>
    </p:spTree>
    <p:extLst>
      <p:ext uri="{BB962C8B-B14F-4D97-AF65-F5344CB8AC3E}">
        <p14:creationId xmlns:p14="http://schemas.microsoft.com/office/powerpoint/2010/main" val="27221798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447FF24-33CF-164C-343F-35BC7CC43566}"/>
              </a:ext>
            </a:extLst>
          </p:cNvPr>
          <p:cNvSpPr>
            <a:spLocks noGrp="1"/>
          </p:cNvSpPr>
          <p:nvPr>
            <p:ph type="title"/>
          </p:nvPr>
        </p:nvSpPr>
        <p:spPr/>
        <p:txBody>
          <a:bodyPr/>
          <a:lstStyle/>
          <a:p>
            <a:r>
              <a:rPr lang="en-GB" dirty="0" err="1"/>
              <a:t>PowerBI</a:t>
            </a:r>
            <a:r>
              <a:rPr lang="en-GB"/>
              <a:t> Landscape</a:t>
            </a:r>
            <a:endParaRPr lang="en-IE" dirty="0"/>
          </a:p>
        </p:txBody>
      </p:sp>
      <p:sp>
        <p:nvSpPr>
          <p:cNvPr id="4" name="Text Placeholder 3">
            <a:extLst>
              <a:ext uri="{FF2B5EF4-FFF2-40B4-BE49-F238E27FC236}">
                <a16:creationId xmlns:a16="http://schemas.microsoft.com/office/drawing/2014/main" id="{7166EF0F-DA0D-150A-4780-FD610A11BB43}"/>
              </a:ext>
            </a:extLst>
          </p:cNvPr>
          <p:cNvSpPr>
            <a:spLocks noGrp="1"/>
          </p:cNvSpPr>
          <p:nvPr>
            <p:ph type="body" sz="quarter" idx="10"/>
          </p:nvPr>
        </p:nvSpPr>
        <p:spPr>
          <a:xfrm>
            <a:off x="586390" y="1434370"/>
            <a:ext cx="11018520" cy="2499146"/>
          </a:xfrm>
        </p:spPr>
        <p:txBody>
          <a:bodyPr/>
          <a:lstStyle/>
          <a:p>
            <a:pPr marL="457200" indent="-457200">
              <a:buFont typeface="Arial" panose="020B0604020202020204" pitchFamily="34" charset="0"/>
              <a:buChar char="•"/>
            </a:pPr>
            <a:r>
              <a:rPr lang="en-GB" dirty="0" err="1"/>
              <a:t>PowerBI</a:t>
            </a:r>
            <a:r>
              <a:rPr lang="en-GB" dirty="0"/>
              <a:t> Desktop - free</a:t>
            </a:r>
          </a:p>
          <a:p>
            <a:pPr marL="457200" indent="-457200">
              <a:buFont typeface="Arial" panose="020B0604020202020204" pitchFamily="34" charset="0"/>
              <a:buChar char="•"/>
            </a:pPr>
            <a:r>
              <a:rPr lang="en-GB" dirty="0" err="1"/>
              <a:t>PowerBI</a:t>
            </a:r>
            <a:r>
              <a:rPr lang="en-GB" dirty="0"/>
              <a:t> Service – SaaS application, MW Land</a:t>
            </a:r>
          </a:p>
          <a:p>
            <a:pPr marL="457200" indent="-457200">
              <a:buFont typeface="Arial" panose="020B0604020202020204" pitchFamily="34" charset="0"/>
              <a:buChar char="•"/>
            </a:pPr>
            <a:r>
              <a:rPr lang="en-GB" dirty="0" err="1"/>
              <a:t>PowerBI</a:t>
            </a:r>
            <a:r>
              <a:rPr lang="en-GB" dirty="0"/>
              <a:t> Embedded – compute </a:t>
            </a:r>
            <a:r>
              <a:rPr lang="en-GB"/>
              <a:t>resource on Azure</a:t>
            </a:r>
            <a:endParaRPr lang="en-GB" dirty="0"/>
          </a:p>
          <a:p>
            <a:pPr marL="457200" indent="-457200">
              <a:buFont typeface="Arial" panose="020B0604020202020204" pitchFamily="34" charset="0"/>
              <a:buChar char="•"/>
            </a:pPr>
            <a:r>
              <a:rPr lang="en-GB" dirty="0" err="1"/>
              <a:t>PowerBI</a:t>
            </a:r>
            <a:r>
              <a:rPr lang="en-GB" dirty="0"/>
              <a:t> Server – on-prem, usually SQL EE + SA</a:t>
            </a:r>
          </a:p>
          <a:p>
            <a:pPr marL="457200" indent="-457200">
              <a:buFont typeface="Arial" panose="020B0604020202020204" pitchFamily="34" charset="0"/>
              <a:buChar char="•"/>
            </a:pPr>
            <a:endParaRPr lang="en-IE" dirty="0"/>
          </a:p>
        </p:txBody>
      </p:sp>
    </p:spTree>
    <p:extLst>
      <p:ext uri="{BB962C8B-B14F-4D97-AF65-F5344CB8AC3E}">
        <p14:creationId xmlns:p14="http://schemas.microsoft.com/office/powerpoint/2010/main" val="2385232393"/>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8179685-A0CB-675D-89BD-65679A91D303}"/>
              </a:ext>
            </a:extLst>
          </p:cNvPr>
          <p:cNvSpPr>
            <a:spLocks noGrp="1"/>
          </p:cNvSpPr>
          <p:nvPr>
            <p:ph type="title"/>
          </p:nvPr>
        </p:nvSpPr>
        <p:spPr/>
        <p:txBody>
          <a:bodyPr/>
          <a:lstStyle/>
          <a:p>
            <a:r>
              <a:rPr lang="en-IE" dirty="0"/>
              <a:t>Demo</a:t>
            </a:r>
          </a:p>
        </p:txBody>
      </p:sp>
    </p:spTree>
    <p:extLst>
      <p:ext uri="{BB962C8B-B14F-4D97-AF65-F5344CB8AC3E}">
        <p14:creationId xmlns:p14="http://schemas.microsoft.com/office/powerpoint/2010/main" val="38934500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DCD2FC-7B8E-4C50-9163-4E908FD147BE}"/>
              </a:ext>
            </a:extLst>
          </p:cNvPr>
          <p:cNvSpPr>
            <a:spLocks noGrp="1"/>
          </p:cNvSpPr>
          <p:nvPr>
            <p:ph type="title"/>
          </p:nvPr>
        </p:nvSpPr>
        <p:spPr/>
        <p:txBody>
          <a:bodyPr/>
          <a:lstStyle/>
          <a:p>
            <a:r>
              <a:rPr lang="en-GB" dirty="0"/>
              <a:t>Files on GitHub</a:t>
            </a:r>
            <a:endParaRPr lang="en-IE" dirty="0"/>
          </a:p>
        </p:txBody>
      </p:sp>
      <p:sp>
        <p:nvSpPr>
          <p:cNvPr id="3" name="Content Placeholder 2">
            <a:extLst>
              <a:ext uri="{FF2B5EF4-FFF2-40B4-BE49-F238E27FC236}">
                <a16:creationId xmlns:a16="http://schemas.microsoft.com/office/drawing/2014/main" id="{90C5A191-D2D9-0D04-B3B7-93E530758BBF}"/>
              </a:ext>
            </a:extLst>
          </p:cNvPr>
          <p:cNvSpPr>
            <a:spLocks noGrp="1"/>
          </p:cNvSpPr>
          <p:nvPr>
            <p:ph sz="quarter" idx="10"/>
          </p:nvPr>
        </p:nvSpPr>
        <p:spPr>
          <a:xfrm>
            <a:off x="584200" y="1435100"/>
            <a:ext cx="11018838" cy="1982081"/>
          </a:xfrm>
        </p:spPr>
        <p:txBody>
          <a:bodyPr/>
          <a:lstStyle/>
          <a:p>
            <a:r>
              <a:rPr lang="en-IE" dirty="0">
                <a:hlinkClick r:id="rId2"/>
              </a:rPr>
              <a:t>https://github.com/peterperov/MSFTCSA/tree/main/126-AzureCost</a:t>
            </a:r>
            <a:endParaRPr lang="en-IE" dirty="0"/>
          </a:p>
          <a:p>
            <a:endParaRPr lang="en-IE" dirty="0"/>
          </a:p>
          <a:p>
            <a:endParaRPr lang="en-IE" dirty="0"/>
          </a:p>
          <a:p>
            <a:endParaRPr lang="en-IE" dirty="0"/>
          </a:p>
        </p:txBody>
      </p:sp>
    </p:spTree>
    <p:extLst>
      <p:ext uri="{BB962C8B-B14F-4D97-AF65-F5344CB8AC3E}">
        <p14:creationId xmlns:p14="http://schemas.microsoft.com/office/powerpoint/2010/main" val="3624206569"/>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DA59E6-05AF-D13F-17E9-90662AF4073B}"/>
              </a:ext>
            </a:extLst>
          </p:cNvPr>
          <p:cNvSpPr>
            <a:spLocks noGrp="1"/>
          </p:cNvSpPr>
          <p:nvPr>
            <p:ph type="title"/>
          </p:nvPr>
        </p:nvSpPr>
        <p:spPr/>
        <p:txBody>
          <a:bodyPr/>
          <a:lstStyle/>
          <a:p>
            <a:endParaRPr lang="en-IE"/>
          </a:p>
        </p:txBody>
      </p:sp>
      <p:sp>
        <p:nvSpPr>
          <p:cNvPr id="3" name="Picture Placeholder 2">
            <a:extLst>
              <a:ext uri="{FF2B5EF4-FFF2-40B4-BE49-F238E27FC236}">
                <a16:creationId xmlns:a16="http://schemas.microsoft.com/office/drawing/2014/main" id="{BADE8256-D00A-1352-2490-FF0A3B47D6E2}"/>
              </a:ext>
            </a:extLst>
          </p:cNvPr>
          <p:cNvSpPr>
            <a:spLocks noGrp="1"/>
          </p:cNvSpPr>
          <p:nvPr>
            <p:ph type="pic" sz="quarter" idx="11"/>
          </p:nvPr>
        </p:nvSpPr>
        <p:spPr/>
      </p:sp>
    </p:spTree>
    <p:extLst>
      <p:ext uri="{BB962C8B-B14F-4D97-AF65-F5344CB8AC3E}">
        <p14:creationId xmlns:p14="http://schemas.microsoft.com/office/powerpoint/2010/main" val="851744047"/>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C7FAD4B-F22E-90D9-8E46-255275F089C2}"/>
              </a:ext>
            </a:extLst>
          </p:cNvPr>
          <p:cNvSpPr>
            <a:spLocks noGrp="1"/>
          </p:cNvSpPr>
          <p:nvPr>
            <p:ph type="title"/>
          </p:nvPr>
        </p:nvSpPr>
        <p:spPr>
          <a:xfrm>
            <a:off x="1524000" y="3059871"/>
            <a:ext cx="9144000" cy="498598"/>
          </a:xfrm>
        </p:spPr>
        <p:txBody>
          <a:bodyPr/>
          <a:lstStyle/>
          <a:p>
            <a:pPr algn="ctr"/>
            <a:r>
              <a:rPr lang="en-IE" dirty="0">
                <a:solidFill>
                  <a:schemeClr val="tx1">
                    <a:lumMod val="95000"/>
                  </a:schemeClr>
                </a:solidFill>
              </a:rPr>
              <a:t>Thank you</a:t>
            </a:r>
          </a:p>
        </p:txBody>
      </p:sp>
    </p:spTree>
    <p:extLst>
      <p:ext uri="{BB962C8B-B14F-4D97-AF65-F5344CB8AC3E}">
        <p14:creationId xmlns:p14="http://schemas.microsoft.com/office/powerpoint/2010/main" val="16523539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7BF15BD-001C-49B3-9A01-B39DEDA47564}"/>
              </a:ext>
            </a:extLst>
          </p:cNvPr>
          <p:cNvSpPr>
            <a:spLocks noGrp="1"/>
          </p:cNvSpPr>
          <p:nvPr>
            <p:ph type="title"/>
          </p:nvPr>
        </p:nvSpPr>
        <p:spPr>
          <a:xfrm>
            <a:off x="585216" y="2309812"/>
            <a:ext cx="3182027" cy="553998"/>
          </a:xfrm>
        </p:spPr>
        <p:txBody>
          <a:bodyPr/>
          <a:lstStyle/>
          <a:p>
            <a:r>
              <a:rPr lang="en-US" dirty="0"/>
              <a:t>Agenda</a:t>
            </a:r>
          </a:p>
        </p:txBody>
      </p:sp>
      <p:sp>
        <p:nvSpPr>
          <p:cNvPr id="7" name="Text Placeholder 6">
            <a:extLst>
              <a:ext uri="{FF2B5EF4-FFF2-40B4-BE49-F238E27FC236}">
                <a16:creationId xmlns:a16="http://schemas.microsoft.com/office/drawing/2014/main" id="{61F6BD0B-C4D8-42DE-A3A7-50D8219CE639}"/>
              </a:ext>
            </a:extLst>
          </p:cNvPr>
          <p:cNvSpPr>
            <a:spLocks noGrp="1"/>
          </p:cNvSpPr>
          <p:nvPr>
            <p:ph type="body" sz="quarter" idx="11"/>
          </p:nvPr>
        </p:nvSpPr>
        <p:spPr>
          <a:xfrm>
            <a:off x="4354523" y="2309812"/>
            <a:ext cx="7254865" cy="2289858"/>
          </a:xfrm>
        </p:spPr>
        <p:txBody>
          <a:bodyPr/>
          <a:lstStyle/>
          <a:p>
            <a:r>
              <a:rPr lang="en-IE" dirty="0"/>
              <a:t>Introduction</a:t>
            </a:r>
          </a:p>
          <a:p>
            <a:r>
              <a:rPr lang="en-US" dirty="0"/>
              <a:t>Cost Management </a:t>
            </a:r>
          </a:p>
          <a:p>
            <a:r>
              <a:rPr lang="en-US" dirty="0"/>
              <a:t>Demo</a:t>
            </a:r>
          </a:p>
          <a:p>
            <a:r>
              <a:rPr lang="en-US" dirty="0" err="1"/>
              <a:t>QnA</a:t>
            </a:r>
            <a:endParaRPr lang="en-IE" dirty="0"/>
          </a:p>
        </p:txBody>
      </p:sp>
    </p:spTree>
    <p:extLst>
      <p:ext uri="{BB962C8B-B14F-4D97-AF65-F5344CB8AC3E}">
        <p14:creationId xmlns:p14="http://schemas.microsoft.com/office/powerpoint/2010/main" val="4178565498"/>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03974154"/>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B90E1E-E890-2B19-F11A-21F1239C866E}"/>
              </a:ext>
            </a:extLst>
          </p:cNvPr>
          <p:cNvSpPr>
            <a:spLocks noGrp="1"/>
          </p:cNvSpPr>
          <p:nvPr>
            <p:ph type="title"/>
          </p:nvPr>
        </p:nvSpPr>
        <p:spPr/>
        <p:txBody>
          <a:bodyPr/>
          <a:lstStyle/>
          <a:p>
            <a:r>
              <a:rPr lang="en-IE" dirty="0"/>
              <a:t>What’s missing</a:t>
            </a:r>
          </a:p>
        </p:txBody>
      </p:sp>
      <p:sp>
        <p:nvSpPr>
          <p:cNvPr id="3" name="Content Placeholder 2">
            <a:extLst>
              <a:ext uri="{FF2B5EF4-FFF2-40B4-BE49-F238E27FC236}">
                <a16:creationId xmlns:a16="http://schemas.microsoft.com/office/drawing/2014/main" id="{57AA4781-9FC0-BF15-CA1C-8873F9BAF902}"/>
              </a:ext>
            </a:extLst>
          </p:cNvPr>
          <p:cNvSpPr>
            <a:spLocks noGrp="1"/>
          </p:cNvSpPr>
          <p:nvPr>
            <p:ph sz="quarter" idx="10"/>
          </p:nvPr>
        </p:nvSpPr>
        <p:spPr>
          <a:xfrm>
            <a:off x="584200" y="1435100"/>
            <a:ext cx="11018838" cy="1465016"/>
          </a:xfrm>
        </p:spPr>
        <p:txBody>
          <a:bodyPr/>
          <a:lstStyle/>
          <a:p>
            <a:r>
              <a:rPr lang="en-IE" dirty="0"/>
              <a:t>.CSV only, no reporting</a:t>
            </a:r>
          </a:p>
          <a:p>
            <a:r>
              <a:rPr lang="en-IE" dirty="0"/>
              <a:t>Dates in US format (mm/DD/</a:t>
            </a:r>
            <a:r>
              <a:rPr lang="en-IE" dirty="0" err="1"/>
              <a:t>yyyy</a:t>
            </a:r>
            <a:r>
              <a:rPr lang="en-IE" dirty="0"/>
              <a:t>)</a:t>
            </a:r>
          </a:p>
          <a:p>
            <a:r>
              <a:rPr lang="en-IE" dirty="0"/>
              <a:t>Numbers in US format ( #,####.## )</a:t>
            </a:r>
          </a:p>
        </p:txBody>
      </p:sp>
    </p:spTree>
    <p:extLst>
      <p:ext uri="{BB962C8B-B14F-4D97-AF65-F5344CB8AC3E}">
        <p14:creationId xmlns:p14="http://schemas.microsoft.com/office/powerpoint/2010/main" val="2933943095"/>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52A8B8F-8492-0F68-6060-DD520FD70EFD}"/>
              </a:ext>
            </a:extLst>
          </p:cNvPr>
          <p:cNvSpPr>
            <a:spLocks noGrp="1"/>
          </p:cNvSpPr>
          <p:nvPr>
            <p:ph type="title"/>
          </p:nvPr>
        </p:nvSpPr>
        <p:spPr>
          <a:xfrm>
            <a:off x="584518" y="311963"/>
            <a:ext cx="11018520" cy="553998"/>
          </a:xfrm>
        </p:spPr>
        <p:txBody>
          <a:bodyPr/>
          <a:lstStyle/>
          <a:p>
            <a:r>
              <a:rPr lang="en-IE" dirty="0"/>
              <a:t>Getting Latest file</a:t>
            </a:r>
            <a:endParaRPr lang="en-US" dirty="0"/>
          </a:p>
        </p:txBody>
      </p:sp>
      <p:sp>
        <p:nvSpPr>
          <p:cNvPr id="5" name="Content Placeholder 4">
            <a:extLst>
              <a:ext uri="{FF2B5EF4-FFF2-40B4-BE49-F238E27FC236}">
                <a16:creationId xmlns:a16="http://schemas.microsoft.com/office/drawing/2014/main" id="{C17EB948-491F-19C6-E074-98324A042144}"/>
              </a:ext>
            </a:extLst>
          </p:cNvPr>
          <p:cNvSpPr>
            <a:spLocks noGrp="1"/>
          </p:cNvSpPr>
          <p:nvPr>
            <p:ph sz="quarter" idx="10"/>
          </p:nvPr>
        </p:nvSpPr>
        <p:spPr>
          <a:xfrm>
            <a:off x="584200" y="1012723"/>
            <a:ext cx="11018838" cy="4198072"/>
          </a:xfrm>
        </p:spPr>
        <p:txBody>
          <a:bodyPr/>
          <a:lstStyle/>
          <a:p>
            <a:r>
              <a:rPr lang="en-IE" dirty="0"/>
              <a:t>Given: list of files </a:t>
            </a:r>
            <a:r>
              <a:rPr lang="en-IE" dirty="0" err="1"/>
              <a:t>AzureUsage</a:t>
            </a:r>
            <a:r>
              <a:rPr lang="en-IE" dirty="0"/>
              <a:t> (x).csv pick the latest as a source</a:t>
            </a:r>
          </a:p>
          <a:p>
            <a:endParaRPr lang="en-IE" dirty="0"/>
          </a:p>
          <a:p>
            <a:r>
              <a:rPr lang="en-IE" dirty="0"/>
              <a:t>Solution: </a:t>
            </a:r>
          </a:p>
          <a:p>
            <a:pPr lvl="1"/>
            <a:r>
              <a:rPr lang="en-IE" dirty="0"/>
              <a:t>Get Data</a:t>
            </a:r>
          </a:p>
          <a:p>
            <a:pPr lvl="1"/>
            <a:r>
              <a:rPr lang="en-IE" dirty="0" err="1"/>
              <a:t>Sharepoint</a:t>
            </a:r>
            <a:r>
              <a:rPr lang="en-IE" dirty="0"/>
              <a:t> Folder </a:t>
            </a:r>
          </a:p>
          <a:p>
            <a:pPr lvl="1"/>
            <a:r>
              <a:rPr lang="en-IE" dirty="0"/>
              <a:t>Text filter -&gt; Starts With -&gt; </a:t>
            </a:r>
            <a:r>
              <a:rPr lang="en-IE" dirty="0" err="1"/>
              <a:t>AzureUsage</a:t>
            </a:r>
            <a:endParaRPr lang="en-IE" dirty="0"/>
          </a:p>
          <a:p>
            <a:pPr lvl="1"/>
            <a:r>
              <a:rPr lang="en-IE" dirty="0" err="1"/>
              <a:t>DateModified</a:t>
            </a:r>
            <a:r>
              <a:rPr lang="en-IE" dirty="0"/>
              <a:t> -&gt; Date/Time Filter -&gt; Is Latest</a:t>
            </a:r>
          </a:p>
          <a:p>
            <a:pPr lvl="1"/>
            <a:r>
              <a:rPr lang="en-IE" dirty="0"/>
              <a:t>Click on “Combine Files” button in the left column header</a:t>
            </a:r>
          </a:p>
          <a:p>
            <a:pPr lvl="1"/>
            <a:r>
              <a:rPr lang="en-IE" dirty="0"/>
              <a:t>Rename the Query</a:t>
            </a:r>
          </a:p>
          <a:p>
            <a:endParaRPr lang="en-US" dirty="0"/>
          </a:p>
        </p:txBody>
      </p:sp>
    </p:spTree>
    <p:extLst>
      <p:ext uri="{BB962C8B-B14F-4D97-AF65-F5344CB8AC3E}">
        <p14:creationId xmlns:p14="http://schemas.microsoft.com/office/powerpoint/2010/main" val="3744307599"/>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82B95-E0E6-1BC0-B4E9-EA12D43E00D4}"/>
              </a:ext>
            </a:extLst>
          </p:cNvPr>
          <p:cNvSpPr>
            <a:spLocks noGrp="1"/>
          </p:cNvSpPr>
          <p:nvPr>
            <p:ph type="title"/>
          </p:nvPr>
        </p:nvSpPr>
        <p:spPr/>
        <p:txBody>
          <a:bodyPr/>
          <a:lstStyle/>
          <a:p>
            <a:r>
              <a:rPr lang="en-IE" dirty="0"/>
              <a:t>Date format</a:t>
            </a:r>
            <a:endParaRPr lang="en-US" dirty="0"/>
          </a:p>
        </p:txBody>
      </p:sp>
      <p:sp>
        <p:nvSpPr>
          <p:cNvPr id="3" name="Content Placeholder 2">
            <a:extLst>
              <a:ext uri="{FF2B5EF4-FFF2-40B4-BE49-F238E27FC236}">
                <a16:creationId xmlns:a16="http://schemas.microsoft.com/office/drawing/2014/main" id="{A5906A48-2F56-16EB-CE68-417075FD366E}"/>
              </a:ext>
            </a:extLst>
          </p:cNvPr>
          <p:cNvSpPr>
            <a:spLocks noGrp="1"/>
          </p:cNvSpPr>
          <p:nvPr>
            <p:ph sz="quarter" idx="10"/>
          </p:nvPr>
        </p:nvSpPr>
        <p:spPr>
          <a:xfrm>
            <a:off x="584200" y="1435100"/>
            <a:ext cx="11018838" cy="3681008"/>
          </a:xfrm>
        </p:spPr>
        <p:txBody>
          <a:bodyPr/>
          <a:lstStyle/>
          <a:p>
            <a:r>
              <a:rPr lang="en-IE" dirty="0"/>
              <a:t>Challenge: </a:t>
            </a:r>
          </a:p>
          <a:p>
            <a:pPr lvl="1"/>
            <a:r>
              <a:rPr lang="en-IE" dirty="0"/>
              <a:t>Csv file uses MM/DD/YYYY date format whereas most of us using DD/MM/YYYY</a:t>
            </a:r>
          </a:p>
          <a:p>
            <a:pPr lvl="1"/>
            <a:endParaRPr lang="en-IE" dirty="0"/>
          </a:p>
          <a:p>
            <a:r>
              <a:rPr lang="en-IE" dirty="0"/>
              <a:t>Solution:</a:t>
            </a:r>
          </a:p>
          <a:p>
            <a:pPr lvl="1"/>
            <a:r>
              <a:rPr lang="en-IE" dirty="0"/>
              <a:t>Split the field by ‘/’ into DD MM and YYYY fields and recombine them to DD/MM/YYYY</a:t>
            </a:r>
            <a:endParaRPr lang="en-US" dirty="0"/>
          </a:p>
          <a:p>
            <a:pPr lvl="1"/>
            <a:endParaRPr lang="en-US" dirty="0"/>
          </a:p>
          <a:p>
            <a:r>
              <a:rPr lang="en-US" dirty="0" err="1"/>
              <a:t>PowerQuery</a:t>
            </a:r>
            <a:endParaRPr lang="en-US" dirty="0"/>
          </a:p>
          <a:p>
            <a:pPr lvl="1"/>
            <a:r>
              <a:rPr lang="en-US" dirty="0"/>
              <a:t>Transform </a:t>
            </a:r>
            <a:r>
              <a:rPr lang="en-US"/>
              <a:t>-&gt; Split by ‘/’</a:t>
            </a:r>
          </a:p>
          <a:p>
            <a:pPr lvl="1"/>
            <a:endParaRPr lang="en-IE"/>
          </a:p>
        </p:txBody>
      </p:sp>
    </p:spTree>
    <p:extLst>
      <p:ext uri="{BB962C8B-B14F-4D97-AF65-F5344CB8AC3E}">
        <p14:creationId xmlns:p14="http://schemas.microsoft.com/office/powerpoint/2010/main" val="47875129"/>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262F3A-CB7A-4797-5207-9967BA38A93D}"/>
              </a:ext>
            </a:extLst>
          </p:cNvPr>
          <p:cNvSpPr>
            <a:spLocks noGrp="1"/>
          </p:cNvSpPr>
          <p:nvPr>
            <p:ph type="title"/>
          </p:nvPr>
        </p:nvSpPr>
        <p:spPr>
          <a:xfrm>
            <a:off x="445591" y="275617"/>
            <a:ext cx="11018520" cy="553998"/>
          </a:xfrm>
        </p:spPr>
        <p:txBody>
          <a:bodyPr/>
          <a:lstStyle/>
          <a:p>
            <a:r>
              <a:rPr lang="en-IE" dirty="0"/>
              <a:t>“Sync” will add a shortcut in Explorer</a:t>
            </a:r>
          </a:p>
        </p:txBody>
      </p:sp>
      <p:pic>
        <p:nvPicPr>
          <p:cNvPr id="9" name="Content Placeholder 8">
            <a:extLst>
              <a:ext uri="{FF2B5EF4-FFF2-40B4-BE49-F238E27FC236}">
                <a16:creationId xmlns:a16="http://schemas.microsoft.com/office/drawing/2014/main" id="{6B6D8089-1454-14D4-82D0-346BA05592D6}"/>
              </a:ext>
            </a:extLst>
          </p:cNvPr>
          <p:cNvPicPr>
            <a:picLocks noGrp="1" noChangeAspect="1"/>
          </p:cNvPicPr>
          <p:nvPr>
            <p:ph sz="quarter" idx="10"/>
          </p:nvPr>
        </p:nvPicPr>
        <p:blipFill>
          <a:blip r:embed="rId3"/>
          <a:stretch>
            <a:fillRect/>
          </a:stretch>
        </p:blipFill>
        <p:spPr>
          <a:xfrm>
            <a:off x="354591" y="1669108"/>
            <a:ext cx="7135707" cy="3844038"/>
          </a:xfrm>
          <a:ln>
            <a:noFill/>
          </a:ln>
          <a:effectLst>
            <a:outerShdw blurRad="50800" dist="38100" dir="2700000" algn="tl" rotWithShape="0">
              <a:prstClr val="black">
                <a:alpha val="40000"/>
              </a:prstClr>
            </a:outerShdw>
          </a:effectLst>
        </p:spPr>
      </p:pic>
      <p:pic>
        <p:nvPicPr>
          <p:cNvPr id="13" name="Picture 12">
            <a:extLst>
              <a:ext uri="{FF2B5EF4-FFF2-40B4-BE49-F238E27FC236}">
                <a16:creationId xmlns:a16="http://schemas.microsoft.com/office/drawing/2014/main" id="{FD29C37B-E85B-1DED-BB81-DC0E6CE0AFD6}"/>
              </a:ext>
            </a:extLst>
          </p:cNvPr>
          <p:cNvPicPr>
            <a:picLocks noChangeAspect="1"/>
          </p:cNvPicPr>
          <p:nvPr/>
        </p:nvPicPr>
        <p:blipFill>
          <a:blip r:embed="rId4"/>
          <a:stretch>
            <a:fillRect/>
          </a:stretch>
        </p:blipFill>
        <p:spPr>
          <a:xfrm>
            <a:off x="8714420" y="1972902"/>
            <a:ext cx="3242949" cy="3236450"/>
          </a:xfrm>
          <a:prstGeom prst="rect">
            <a:avLst/>
          </a:prstGeom>
          <a:ln>
            <a:noFill/>
          </a:ln>
          <a:effectLst>
            <a:outerShdw blurRad="50800" dist="38100" dir="2700000" algn="tl" rotWithShape="0">
              <a:prstClr val="black">
                <a:alpha val="40000"/>
              </a:prstClr>
            </a:outerShdw>
          </a:effectLst>
        </p:spPr>
      </p:pic>
      <p:sp>
        <p:nvSpPr>
          <p:cNvPr id="17" name="Arrow: Striped Right 16">
            <a:extLst>
              <a:ext uri="{FF2B5EF4-FFF2-40B4-BE49-F238E27FC236}">
                <a16:creationId xmlns:a16="http://schemas.microsoft.com/office/drawing/2014/main" id="{01CBB545-B86F-B003-B73D-E65D200B5A56}"/>
              </a:ext>
            </a:extLst>
          </p:cNvPr>
          <p:cNvSpPr/>
          <p:nvPr/>
        </p:nvSpPr>
        <p:spPr bwMode="auto">
          <a:xfrm>
            <a:off x="7613155" y="3302120"/>
            <a:ext cx="978408" cy="484632"/>
          </a:xfrm>
          <a:prstGeom prst="striped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E" sz="2000" dirty="0" err="1">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1713020329"/>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Text layout (without bullet points)</a:t>
            </a:r>
          </a:p>
        </p:txBody>
      </p:sp>
      <p:sp>
        <p:nvSpPr>
          <p:cNvPr id="6" name="Text Placeholder 5"/>
          <p:cNvSpPr>
            <a:spLocks noGrp="1"/>
          </p:cNvSpPr>
          <p:nvPr>
            <p:ph type="body" sz="quarter" idx="10"/>
          </p:nvPr>
        </p:nvSpPr>
        <p:spPr>
          <a:xfrm>
            <a:off x="586390" y="1434370"/>
            <a:ext cx="11018520" cy="1095685"/>
          </a:xfrm>
        </p:spPr>
        <p:txBody>
          <a:bodyPr/>
          <a:lstStyle/>
          <a:p>
            <a:r>
              <a:rPr lang="en-US" dirty="0"/>
              <a:t>Main topic: Segoe UI, size 28pt</a:t>
            </a:r>
          </a:p>
          <a:p>
            <a:pPr lvl="1"/>
            <a:r>
              <a:rPr lang="en-US" dirty="0"/>
              <a:t>Segoe UI, size 20pt for second level</a:t>
            </a:r>
          </a:p>
          <a:p>
            <a:pPr lvl="2"/>
            <a:r>
              <a:rPr lang="en-US" dirty="0"/>
              <a:t>Segoe UI, size 16pt for third level</a:t>
            </a:r>
          </a:p>
        </p:txBody>
      </p:sp>
    </p:spTree>
    <p:extLst>
      <p:ext uri="{BB962C8B-B14F-4D97-AF65-F5344CB8AC3E}">
        <p14:creationId xmlns:p14="http://schemas.microsoft.com/office/powerpoint/2010/main" val="3957722359"/>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Text layout with bulleted text</a:t>
            </a:r>
          </a:p>
        </p:txBody>
      </p:sp>
      <p:sp>
        <p:nvSpPr>
          <p:cNvPr id="6" name="Text Placeholder 5"/>
          <p:cNvSpPr>
            <a:spLocks noGrp="1"/>
          </p:cNvSpPr>
          <p:nvPr>
            <p:ph sz="quarter" idx="10"/>
          </p:nvPr>
        </p:nvSpPr>
        <p:spPr/>
        <p:txBody>
          <a:bodyPr/>
          <a:lstStyle/>
          <a:p>
            <a:r>
              <a:rPr lang="en-US" dirty="0"/>
              <a:t>Main topic: Segoe UI, size 28pt</a:t>
            </a:r>
          </a:p>
          <a:p>
            <a:pPr lvl="1"/>
            <a:r>
              <a:rPr lang="en-US" dirty="0"/>
              <a:t>Segoe UI, size 20pt for second level</a:t>
            </a:r>
          </a:p>
          <a:p>
            <a:pPr lvl="2"/>
            <a:r>
              <a:rPr lang="en-US" dirty="0"/>
              <a:t>Segoe UI, size 16pt for third level</a:t>
            </a:r>
          </a:p>
        </p:txBody>
      </p:sp>
    </p:spTree>
    <p:extLst>
      <p:ext uri="{BB962C8B-B14F-4D97-AF65-F5344CB8AC3E}">
        <p14:creationId xmlns:p14="http://schemas.microsoft.com/office/powerpoint/2010/main" val="1793706927"/>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1107996"/>
          </a:xfrm>
        </p:spPr>
        <p:txBody>
          <a:bodyPr/>
          <a:lstStyle/>
          <a:p>
            <a:r>
              <a:rPr lang="en-US" dirty="0"/>
              <a:t>Example with longer headline text</a:t>
            </a:r>
            <a:br>
              <a:rPr lang="en-US" dirty="0"/>
            </a:br>
            <a:r>
              <a:rPr lang="en-US" dirty="0"/>
              <a:t>wrapping to a second line</a:t>
            </a:r>
          </a:p>
        </p:txBody>
      </p:sp>
      <p:sp>
        <p:nvSpPr>
          <p:cNvPr id="6" name="Text Placeholder 5"/>
          <p:cNvSpPr>
            <a:spLocks noGrp="1"/>
          </p:cNvSpPr>
          <p:nvPr>
            <p:ph type="body" sz="quarter" idx="10"/>
          </p:nvPr>
        </p:nvSpPr>
        <p:spPr>
          <a:xfrm>
            <a:off x="590868" y="2019300"/>
            <a:ext cx="11018520" cy="2628412"/>
          </a:xfrm>
        </p:spPr>
        <p:txBody>
          <a:bodyPr/>
          <a:lstStyle/>
          <a:p>
            <a:pPr>
              <a:lnSpc>
                <a:spcPct val="95000"/>
              </a:lnSpc>
            </a:pPr>
            <a:r>
              <a:rPr lang="en-US" dirty="0"/>
              <a:t>When the headline text is 2 lines, move this text block </a:t>
            </a:r>
            <a:br>
              <a:rPr lang="en-US" dirty="0"/>
            </a:br>
            <a:r>
              <a:rPr lang="en-US" dirty="0"/>
              <a:t>down to align to the lower blue guide</a:t>
            </a:r>
          </a:p>
          <a:p>
            <a:pPr>
              <a:lnSpc>
                <a:spcPct val="95000"/>
              </a:lnSpc>
            </a:pPr>
            <a:r>
              <a:rPr lang="en-US" dirty="0"/>
              <a:t>If you don’t see guidelines, click on the View menu, </a:t>
            </a:r>
            <a:br>
              <a:rPr lang="en-US" dirty="0"/>
            </a:br>
            <a:r>
              <a:rPr lang="en-US" dirty="0"/>
              <a:t>and then check the box in front of “Guides”</a:t>
            </a:r>
          </a:p>
          <a:p>
            <a:pPr>
              <a:lnSpc>
                <a:spcPct val="95000"/>
              </a:lnSpc>
            </a:pPr>
            <a:r>
              <a:rPr lang="en-US" dirty="0"/>
              <a:t>Use a “soft return” Shift + Enter to wrap text without </a:t>
            </a:r>
            <a:br>
              <a:rPr lang="en-US" dirty="0"/>
            </a:br>
            <a:r>
              <a:rPr lang="en-US" dirty="0"/>
              <a:t>adding extra line spacing</a:t>
            </a:r>
          </a:p>
        </p:txBody>
      </p:sp>
      <p:sp>
        <p:nvSpPr>
          <p:cNvPr id="5" name="Freeform: Shape 4" descr="arrow pointing to the guideline referenced in the description">
            <a:extLst>
              <a:ext uri="{FF2B5EF4-FFF2-40B4-BE49-F238E27FC236}">
                <a16:creationId xmlns:a16="http://schemas.microsoft.com/office/drawing/2014/main" id="{665B403C-D96F-49D2-A0FA-2D811AA4C0AB}"/>
              </a:ext>
            </a:extLst>
          </p:cNvPr>
          <p:cNvSpPr/>
          <p:nvPr/>
        </p:nvSpPr>
        <p:spPr bwMode="auto">
          <a:xfrm>
            <a:off x="6801636" y="2019300"/>
            <a:ext cx="2588543" cy="644899"/>
          </a:xfrm>
          <a:custGeom>
            <a:avLst/>
            <a:gdLst>
              <a:gd name="connsiteX0" fmla="*/ 0 w 822960"/>
              <a:gd name="connsiteY0" fmla="*/ 205740 h 205740"/>
              <a:gd name="connsiteX1" fmla="*/ 822960 w 822960"/>
              <a:gd name="connsiteY1" fmla="*/ 205740 h 205740"/>
              <a:gd name="connsiteX2" fmla="*/ 822960 w 822960"/>
              <a:gd name="connsiteY2" fmla="*/ 0 h 205740"/>
              <a:gd name="connsiteX0" fmla="*/ 0 w 822960"/>
              <a:gd name="connsiteY0" fmla="*/ 196007 h 196007"/>
              <a:gd name="connsiteX1" fmla="*/ 822960 w 822960"/>
              <a:gd name="connsiteY1" fmla="*/ 196007 h 196007"/>
              <a:gd name="connsiteX2" fmla="*/ 822960 w 822960"/>
              <a:gd name="connsiteY2" fmla="*/ 0 h 196007"/>
              <a:gd name="connsiteX0" fmla="*/ 0 w 860823"/>
              <a:gd name="connsiteY0" fmla="*/ 196007 h 196007"/>
              <a:gd name="connsiteX1" fmla="*/ 860823 w 860823"/>
              <a:gd name="connsiteY1" fmla="*/ 196007 h 196007"/>
              <a:gd name="connsiteX2" fmla="*/ 860823 w 860823"/>
              <a:gd name="connsiteY2" fmla="*/ 0 h 196007"/>
            </a:gdLst>
            <a:ahLst/>
            <a:cxnLst>
              <a:cxn ang="0">
                <a:pos x="connsiteX0" y="connsiteY0"/>
              </a:cxn>
              <a:cxn ang="0">
                <a:pos x="connsiteX1" y="connsiteY1"/>
              </a:cxn>
              <a:cxn ang="0">
                <a:pos x="connsiteX2" y="connsiteY2"/>
              </a:cxn>
            </a:cxnLst>
            <a:rect l="l" t="t" r="r" b="b"/>
            <a:pathLst>
              <a:path w="860823" h="196007">
                <a:moveTo>
                  <a:pt x="0" y="196007"/>
                </a:moveTo>
                <a:lnTo>
                  <a:pt x="860823" y="196007"/>
                </a:lnTo>
                <a:lnTo>
                  <a:pt x="860823" y="0"/>
                </a:lnTo>
              </a:path>
            </a:pathLst>
          </a:custGeom>
          <a:noFill/>
          <a:ln w="12700">
            <a:solidFill>
              <a:schemeClr val="tx1">
                <a:alpha val="49000"/>
              </a:schemeClr>
            </a:solidFill>
            <a:headEnd type="none" w="med" len="med"/>
            <a:tailEnd type="arrow" w="lg"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895908902"/>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Adjusting list levels</a:t>
            </a:r>
          </a:p>
        </p:txBody>
      </p:sp>
      <p:sp>
        <p:nvSpPr>
          <p:cNvPr id="6" name="Text Placeholder 5"/>
          <p:cNvSpPr>
            <a:spLocks noGrp="1"/>
          </p:cNvSpPr>
          <p:nvPr>
            <p:ph sz="quarter" idx="10"/>
          </p:nvPr>
        </p:nvSpPr>
        <p:spPr>
          <a:xfrm>
            <a:off x="584200" y="1435100"/>
            <a:ext cx="5511800" cy="1095685"/>
          </a:xfrm>
        </p:spPr>
        <p:txBody>
          <a:bodyPr wrap="square">
            <a:spAutoFit/>
          </a:bodyPr>
          <a:lstStyle/>
          <a:p>
            <a:r>
              <a:rPr lang="en-US" dirty="0"/>
              <a:t>Main topic: Segoe UI, size 28pt</a:t>
            </a:r>
          </a:p>
          <a:p>
            <a:pPr lvl="1"/>
            <a:r>
              <a:rPr lang="en-US" dirty="0"/>
              <a:t>Segoe UI, size 20pt for second level</a:t>
            </a:r>
          </a:p>
          <a:p>
            <a:pPr lvl="2"/>
            <a:r>
              <a:rPr lang="en-US" sz="1600" dirty="0"/>
              <a:t>Segoe UI, size 16pt for third level</a:t>
            </a:r>
          </a:p>
        </p:txBody>
      </p:sp>
      <p:sp>
        <p:nvSpPr>
          <p:cNvPr id="4" name="Rectangle 3">
            <a:extLst>
              <a:ext uri="{FF2B5EF4-FFF2-40B4-BE49-F238E27FC236}">
                <a16:creationId xmlns:a16="http://schemas.microsoft.com/office/drawing/2014/main" id="{04EE52DC-E441-4CFE-A00E-424DD19F14DF}"/>
              </a:ext>
              <a:ext uri="{C183D7F6-B498-43B3-948B-1728B52AA6E4}">
                <adec:decorative xmlns:adec="http://schemas.microsoft.com/office/drawing/2017/decorative" val="1"/>
              </a:ext>
            </a:extLst>
          </p:cNvPr>
          <p:cNvSpPr/>
          <p:nvPr/>
        </p:nvSpPr>
        <p:spPr bwMode="auto">
          <a:xfrm>
            <a:off x="6672263" y="588962"/>
            <a:ext cx="4931473" cy="5680076"/>
          </a:xfrm>
          <a:prstGeom prst="rect">
            <a:avLst/>
          </a:prstGeom>
          <a:solidFill>
            <a:schemeClr val="tx1">
              <a:alpha val="4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8" name="Picture 3" descr="Screenshot of Decrease List level and Increase List Level menu"/>
          <p:cNvPicPr>
            <a:picLocks noChangeAspect="1" noChangeArrowheads="1"/>
          </p:cNvPicPr>
          <p:nvPr/>
        </p:nvPicPr>
        <p:blipFill>
          <a:blip r:embed="rId3">
            <a:extLst>
              <a:ext uri="{28A0092B-C50C-407E-A947-70E740481C1C}">
                <a14:useLocalDpi xmlns:a14="http://schemas.microsoft.com/office/drawing/2010/main"/>
              </a:ext>
            </a:extLst>
          </a:blip>
          <a:stretch>
            <a:fillRect/>
          </a:stretch>
        </p:blipFill>
        <p:spPr bwMode="auto">
          <a:xfrm>
            <a:off x="6972422" y="875383"/>
            <a:ext cx="4319750" cy="962889"/>
          </a:xfrm>
          <a:prstGeom prst="rect">
            <a:avLst/>
          </a:prstGeom>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6"/>
          <p:cNvSpPr/>
          <p:nvPr/>
        </p:nvSpPr>
        <p:spPr bwMode="auto">
          <a:xfrm>
            <a:off x="6672263" y="1970034"/>
            <a:ext cx="4931473" cy="354558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92608" tIns="292608" rIns="292608" bIns="292608" numCol="1" spcCol="0" rtlCol="0" fromWordArt="0" anchor="t" anchorCtr="0" forceAA="0" compatLnSpc="1">
            <a:prstTxWarp prst="textNoShape">
              <a:avLst/>
            </a:prstTxWarp>
            <a:spAutoFit/>
          </a:bodyPr>
          <a:lstStyle/>
          <a:p>
            <a:pPr defTabSz="932472" fontAlgn="base">
              <a:spcBef>
                <a:spcPts val="1200"/>
              </a:spcBef>
              <a:spcAft>
                <a:spcPts val="1200"/>
              </a:spcAft>
            </a:pPr>
            <a:r>
              <a:rPr lang="en-US" sz="1200" dirty="0">
                <a:solidFill>
                  <a:schemeClr val="tx1"/>
                </a:solidFill>
                <a:ea typeface="Segoe UI" panose="020B0502040204020203" pitchFamily="34" charset="0"/>
                <a:cs typeface="Segoe UI" panose="020B0502040204020203" pitchFamily="34" charset="0"/>
              </a:rPr>
              <a:t>Use the “</a:t>
            </a:r>
            <a:r>
              <a:rPr lang="en-US" sz="1200" b="1" dirty="0">
                <a:solidFill>
                  <a:schemeClr val="tx1"/>
                </a:solidFill>
                <a:ea typeface="Segoe UI" panose="020B0502040204020203" pitchFamily="34" charset="0"/>
                <a:cs typeface="Segoe UI" panose="020B0502040204020203" pitchFamily="34" charset="0"/>
              </a:rPr>
              <a:t>Decrease List Level</a:t>
            </a:r>
            <a:r>
              <a:rPr lang="en-US" sz="1200" dirty="0">
                <a:solidFill>
                  <a:schemeClr val="tx1"/>
                </a:solidFill>
                <a:ea typeface="Segoe UI" panose="020B0502040204020203" pitchFamily="34" charset="0"/>
                <a:cs typeface="Segoe UI" panose="020B0502040204020203" pitchFamily="34" charset="0"/>
              </a:rPr>
              <a:t>” and “</a:t>
            </a:r>
            <a:r>
              <a:rPr lang="en-US" sz="1200" b="1" dirty="0">
                <a:solidFill>
                  <a:schemeClr val="tx1"/>
                </a:solidFill>
                <a:ea typeface="Segoe UI" panose="020B0502040204020203" pitchFamily="34" charset="0"/>
                <a:cs typeface="Segoe UI" panose="020B0502040204020203" pitchFamily="34" charset="0"/>
              </a:rPr>
              <a:t>Increase List Level</a:t>
            </a:r>
            <a:r>
              <a:rPr lang="en-US" sz="1200" dirty="0">
                <a:solidFill>
                  <a:schemeClr val="tx1"/>
                </a:solidFill>
                <a:ea typeface="Segoe UI" panose="020B0502040204020203" pitchFamily="34" charset="0"/>
                <a:cs typeface="Segoe UI" panose="020B0502040204020203" pitchFamily="34" charset="0"/>
              </a:rPr>
              <a:t>” tools </a:t>
            </a:r>
            <a:br>
              <a:rPr lang="en-US" sz="1200" dirty="0">
                <a:solidFill>
                  <a:schemeClr val="tx1"/>
                </a:solidFill>
                <a:ea typeface="Segoe UI" panose="020B0502040204020203" pitchFamily="34" charset="0"/>
                <a:cs typeface="Segoe UI" panose="020B0502040204020203" pitchFamily="34" charset="0"/>
              </a:rPr>
            </a:br>
            <a:r>
              <a:rPr lang="en-US" sz="1200" dirty="0">
                <a:solidFill>
                  <a:schemeClr val="tx1"/>
                </a:solidFill>
                <a:ea typeface="Segoe UI" panose="020B0502040204020203" pitchFamily="34" charset="0"/>
                <a:cs typeface="Segoe UI" panose="020B0502040204020203" pitchFamily="34" charset="0"/>
              </a:rPr>
              <a:t>on the </a:t>
            </a:r>
            <a:r>
              <a:rPr lang="en-US" sz="1200" b="1" dirty="0">
                <a:solidFill>
                  <a:schemeClr val="tx1"/>
                </a:solidFill>
                <a:ea typeface="Segoe UI" panose="020B0502040204020203" pitchFamily="34" charset="0"/>
                <a:cs typeface="Segoe UI" panose="020B0502040204020203" pitchFamily="34" charset="0"/>
              </a:rPr>
              <a:t>Home</a:t>
            </a:r>
            <a:r>
              <a:rPr lang="en-US" sz="1200" dirty="0">
                <a:solidFill>
                  <a:schemeClr val="tx1"/>
                </a:solidFill>
                <a:ea typeface="Segoe UI" panose="020B0502040204020203" pitchFamily="34" charset="0"/>
                <a:cs typeface="Segoe UI" panose="020B0502040204020203" pitchFamily="34" charset="0"/>
              </a:rPr>
              <a:t> menu to change text levels.</a:t>
            </a:r>
          </a:p>
          <a:p>
            <a:pPr defTabSz="932472" fontAlgn="base">
              <a:spcBef>
                <a:spcPts val="1200"/>
              </a:spcBef>
              <a:spcAft>
                <a:spcPct val="0"/>
              </a:spcAft>
            </a:pPr>
            <a:r>
              <a:rPr lang="en-US" sz="1200" b="1" dirty="0">
                <a:solidFill>
                  <a:schemeClr val="tx1"/>
                </a:solidFill>
                <a:ea typeface="Segoe UI" panose="020B0502040204020203" pitchFamily="34" charset="0"/>
                <a:cs typeface="Segoe UI" panose="020B0502040204020203" pitchFamily="34" charset="0"/>
              </a:rPr>
              <a:t>Try this:  </a:t>
            </a:r>
          </a:p>
          <a:p>
            <a:pPr marL="294732" indent="-239672" defTabSz="932472" fontAlgn="base">
              <a:spcBef>
                <a:spcPts val="1200"/>
              </a:spcBef>
              <a:spcAft>
                <a:spcPct val="0"/>
              </a:spcAft>
              <a:buFont typeface="+mj-lt"/>
              <a:buAutoNum type="arabicPeriod"/>
            </a:pPr>
            <a:r>
              <a:rPr lang="en-US" sz="1200" dirty="0">
                <a:solidFill>
                  <a:schemeClr val="tx1"/>
                </a:solidFill>
                <a:ea typeface="Segoe UI" panose="020B0502040204020203" pitchFamily="34" charset="0"/>
                <a:cs typeface="Segoe UI" panose="020B0502040204020203" pitchFamily="34" charset="0"/>
              </a:rPr>
              <a:t>Place your cursor in the line of text that says “Segoe UI, size 20pt for second level”</a:t>
            </a:r>
          </a:p>
          <a:p>
            <a:pPr marL="294732" indent="-239672" defTabSz="932472" fontAlgn="base">
              <a:spcBef>
                <a:spcPts val="1200"/>
              </a:spcBef>
              <a:spcAft>
                <a:spcPct val="0"/>
              </a:spcAft>
              <a:buFont typeface="+mj-lt"/>
              <a:buAutoNum type="arabicPeriod"/>
            </a:pPr>
            <a:r>
              <a:rPr lang="en-US" sz="1200" dirty="0">
                <a:solidFill>
                  <a:schemeClr val="tx1"/>
                </a:solidFill>
                <a:ea typeface="Segoe UI" panose="020B0502040204020203" pitchFamily="34" charset="0"/>
                <a:cs typeface="Segoe UI" panose="020B0502040204020203" pitchFamily="34" charset="0"/>
              </a:rPr>
              <a:t>Next click the Home tab, and then on the “</a:t>
            </a:r>
            <a:r>
              <a:rPr lang="en-US" sz="1200" b="1" dirty="0">
                <a:solidFill>
                  <a:schemeClr val="tx1"/>
                </a:solidFill>
                <a:cs typeface="Segoe UI" panose="020B0502040204020203" pitchFamily="34" charset="0"/>
              </a:rPr>
              <a:t>Decrease List level</a:t>
            </a:r>
            <a:r>
              <a:rPr lang="en-US" sz="1200" dirty="0">
                <a:solidFill>
                  <a:schemeClr val="tx1"/>
                </a:solidFill>
                <a:ea typeface="Segoe UI" panose="020B0502040204020203" pitchFamily="34" charset="0"/>
                <a:cs typeface="Segoe UI" panose="020B0502040204020203" pitchFamily="34" charset="0"/>
              </a:rPr>
              <a:t>” tool. Notice how the line moves up one level.</a:t>
            </a:r>
          </a:p>
          <a:p>
            <a:pPr marL="294732" indent="-239672" defTabSz="932472" fontAlgn="base">
              <a:spcBef>
                <a:spcPts val="1200"/>
              </a:spcBef>
              <a:spcAft>
                <a:spcPct val="0"/>
              </a:spcAft>
              <a:buFont typeface="+mj-lt"/>
              <a:buAutoNum type="arabicPeriod"/>
            </a:pPr>
            <a:r>
              <a:rPr lang="en-US" sz="1200" dirty="0">
                <a:solidFill>
                  <a:schemeClr val="tx1"/>
                </a:solidFill>
                <a:ea typeface="Segoe UI" panose="020B0502040204020203" pitchFamily="34" charset="0"/>
                <a:cs typeface="Segoe UI" panose="020B0502040204020203" pitchFamily="34" charset="0"/>
              </a:rPr>
              <a:t>Now try placing your cursor in one of the top  “Main topic…” line of text. Click the “</a:t>
            </a:r>
            <a:r>
              <a:rPr lang="en-US" sz="1200" b="1" dirty="0">
                <a:solidFill>
                  <a:schemeClr val="tx1"/>
                </a:solidFill>
                <a:cs typeface="Segoe UI" panose="020B0502040204020203" pitchFamily="34" charset="0"/>
              </a:rPr>
              <a:t>Increase List Level</a:t>
            </a:r>
            <a:r>
              <a:rPr lang="en-US" sz="1200" dirty="0">
                <a:solidFill>
                  <a:schemeClr val="tx1"/>
                </a:solidFill>
                <a:ea typeface="Segoe UI" panose="020B0502040204020203" pitchFamily="34" charset="0"/>
                <a:cs typeface="Segoe UI" panose="020B0502040204020203" pitchFamily="34" charset="0"/>
              </a:rPr>
              <a:t>” tool and see how the text is pushed in one level.</a:t>
            </a:r>
          </a:p>
          <a:p>
            <a:pPr defTabSz="932472" fontAlgn="base">
              <a:spcBef>
                <a:spcPts val="1200"/>
              </a:spcBef>
              <a:spcAft>
                <a:spcPct val="0"/>
              </a:spcAft>
            </a:pPr>
            <a:r>
              <a:rPr lang="en-US" sz="1200" dirty="0">
                <a:solidFill>
                  <a:schemeClr val="tx1"/>
                </a:solidFill>
                <a:ea typeface="Segoe UI" panose="020B0502040204020203" pitchFamily="34" charset="0"/>
                <a:cs typeface="Segoe UI" panose="020B0502040204020203" pitchFamily="34" charset="0"/>
              </a:rPr>
              <a:t>Use these 2 tools to adjust your text levels as you work</a:t>
            </a:r>
          </a:p>
        </p:txBody>
      </p:sp>
    </p:spTree>
    <p:extLst>
      <p:ext uri="{BB962C8B-B14F-4D97-AF65-F5344CB8AC3E}">
        <p14:creationId xmlns:p14="http://schemas.microsoft.com/office/powerpoint/2010/main" val="3188989622"/>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8263" y="457200"/>
            <a:ext cx="11018520" cy="861774"/>
          </a:xfrm>
        </p:spPr>
        <p:txBody>
          <a:bodyPr/>
          <a:lstStyle/>
          <a:p>
            <a:r>
              <a:rPr lang="en-US" dirty="0"/>
              <a:t>Bullet points layout with subtitle</a:t>
            </a:r>
            <a:br>
              <a:rPr lang="en-US" dirty="0"/>
            </a:br>
            <a:r>
              <a:rPr lang="en-US" sz="2000" spc="0" dirty="0"/>
              <a:t>Set the subtitle to 20pt in the same text block, with character spacing Normal</a:t>
            </a:r>
            <a:endParaRPr lang="en-US" sz="2000" dirty="0"/>
          </a:p>
        </p:txBody>
      </p:sp>
      <p:sp>
        <p:nvSpPr>
          <p:cNvPr id="3" name="Text Placeholder 2"/>
          <p:cNvSpPr>
            <a:spLocks noGrp="1"/>
          </p:cNvSpPr>
          <p:nvPr>
            <p:ph type="body" sz="quarter" idx="10"/>
          </p:nvPr>
        </p:nvSpPr>
        <p:spPr>
          <a:xfrm>
            <a:off x="590868" y="2023428"/>
            <a:ext cx="11018520" cy="2308324"/>
          </a:xfrm>
        </p:spPr>
        <p:txBody>
          <a:bodyPr/>
          <a:lstStyle/>
          <a:p>
            <a:r>
              <a:rPr lang="en-US" dirty="0"/>
              <a:t>Move the text block down vertically to align to lower guide</a:t>
            </a:r>
          </a:p>
          <a:p>
            <a:r>
              <a:rPr lang="en-US" dirty="0"/>
              <a:t>If you don’t see guidelines, click on the View menu, </a:t>
            </a:r>
            <a:br>
              <a:rPr lang="en-US" dirty="0"/>
            </a:br>
            <a:r>
              <a:rPr lang="en-US" dirty="0"/>
              <a:t>and then check the box in front of “Guides”</a:t>
            </a:r>
          </a:p>
          <a:p>
            <a:endParaRPr lang="en-US" dirty="0"/>
          </a:p>
          <a:p>
            <a:pPr lvl="0"/>
            <a:r>
              <a:rPr lang="en-US" dirty="0"/>
              <a:t>Hyperlink style: </a:t>
            </a:r>
            <a:r>
              <a:rPr lang="en-US" dirty="0">
                <a:hlinkClick r:id="rId3"/>
              </a:rPr>
              <a:t>www.microsoft.com</a:t>
            </a:r>
            <a:r>
              <a:rPr lang="en-US" dirty="0"/>
              <a:t> </a:t>
            </a:r>
          </a:p>
        </p:txBody>
      </p:sp>
      <p:sp>
        <p:nvSpPr>
          <p:cNvPr id="5" name="Freeform: Shape 4" descr="arrow pointing to the guideline referenced in the description">
            <a:extLst>
              <a:ext uri="{FF2B5EF4-FFF2-40B4-BE49-F238E27FC236}">
                <a16:creationId xmlns:a16="http://schemas.microsoft.com/office/drawing/2014/main" id="{E5C95B55-C8C2-4281-8822-EF25FF1047B7}"/>
              </a:ext>
            </a:extLst>
          </p:cNvPr>
          <p:cNvSpPr/>
          <p:nvPr/>
        </p:nvSpPr>
        <p:spPr bwMode="auto">
          <a:xfrm>
            <a:off x="9892076" y="2012178"/>
            <a:ext cx="224827" cy="266861"/>
          </a:xfrm>
          <a:custGeom>
            <a:avLst/>
            <a:gdLst>
              <a:gd name="connsiteX0" fmla="*/ 0 w 822960"/>
              <a:gd name="connsiteY0" fmla="*/ 205740 h 205740"/>
              <a:gd name="connsiteX1" fmla="*/ 822960 w 822960"/>
              <a:gd name="connsiteY1" fmla="*/ 205740 h 205740"/>
              <a:gd name="connsiteX2" fmla="*/ 822960 w 822960"/>
              <a:gd name="connsiteY2" fmla="*/ 0 h 205740"/>
              <a:gd name="connsiteX0" fmla="*/ 0 w 533552"/>
              <a:gd name="connsiteY0" fmla="*/ 205740 h 205740"/>
              <a:gd name="connsiteX1" fmla="*/ 533552 w 533552"/>
              <a:gd name="connsiteY1" fmla="*/ 205740 h 205740"/>
              <a:gd name="connsiteX2" fmla="*/ 533552 w 533552"/>
              <a:gd name="connsiteY2" fmla="*/ 0 h 205740"/>
              <a:gd name="connsiteX0" fmla="*/ 0 w 533552"/>
              <a:gd name="connsiteY0" fmla="*/ 192713 h 192713"/>
              <a:gd name="connsiteX1" fmla="*/ 533552 w 533552"/>
              <a:gd name="connsiteY1" fmla="*/ 192713 h 192713"/>
              <a:gd name="connsiteX2" fmla="*/ 533552 w 533552"/>
              <a:gd name="connsiteY2" fmla="*/ 0 h 192713"/>
              <a:gd name="connsiteX0" fmla="*/ 0 w 541591"/>
              <a:gd name="connsiteY0" fmla="*/ 208345 h 208345"/>
              <a:gd name="connsiteX1" fmla="*/ 533552 w 541591"/>
              <a:gd name="connsiteY1" fmla="*/ 208345 h 208345"/>
              <a:gd name="connsiteX2" fmla="*/ 541591 w 541591"/>
              <a:gd name="connsiteY2" fmla="*/ 0 h 208345"/>
            </a:gdLst>
            <a:ahLst/>
            <a:cxnLst>
              <a:cxn ang="0">
                <a:pos x="connsiteX0" y="connsiteY0"/>
              </a:cxn>
              <a:cxn ang="0">
                <a:pos x="connsiteX1" y="connsiteY1"/>
              </a:cxn>
              <a:cxn ang="0">
                <a:pos x="connsiteX2" y="connsiteY2"/>
              </a:cxn>
            </a:cxnLst>
            <a:rect l="l" t="t" r="r" b="b"/>
            <a:pathLst>
              <a:path w="541591" h="208345">
                <a:moveTo>
                  <a:pt x="0" y="208345"/>
                </a:moveTo>
                <a:lnTo>
                  <a:pt x="533552" y="208345"/>
                </a:lnTo>
                <a:lnTo>
                  <a:pt x="541591" y="0"/>
                </a:lnTo>
              </a:path>
            </a:pathLst>
          </a:custGeom>
          <a:noFill/>
          <a:ln>
            <a:solidFill>
              <a:schemeClr val="tx1"/>
            </a:solidFill>
            <a:headEnd type="none" w="med" len="med"/>
            <a:tailEnd type="arrow" w="lg"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995050349"/>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C7F4FCE-F69F-2254-90CA-04EDD1F1D6A8}"/>
              </a:ext>
            </a:extLst>
          </p:cNvPr>
          <p:cNvSpPr>
            <a:spLocks noGrp="1"/>
          </p:cNvSpPr>
          <p:nvPr>
            <p:ph type="title"/>
          </p:nvPr>
        </p:nvSpPr>
        <p:spPr>
          <a:xfrm>
            <a:off x="422790" y="3248604"/>
            <a:ext cx="5346352" cy="664797"/>
          </a:xfrm>
        </p:spPr>
        <p:txBody>
          <a:bodyPr/>
          <a:lstStyle/>
          <a:p>
            <a:r>
              <a:rPr lang="en-IE" sz="4800" dirty="0"/>
              <a:t>Cost Management</a:t>
            </a:r>
          </a:p>
        </p:txBody>
      </p:sp>
      <p:pic>
        <p:nvPicPr>
          <p:cNvPr id="3" name="Graphic 2">
            <a:extLst>
              <a:ext uri="{FF2B5EF4-FFF2-40B4-BE49-F238E27FC236}">
                <a16:creationId xmlns:a16="http://schemas.microsoft.com/office/drawing/2014/main" id="{13CD0570-A0D9-64AC-A02F-5BDA3163532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005762" y="396413"/>
            <a:ext cx="3321345" cy="3321345"/>
          </a:xfrm>
          <a:prstGeom prst="rect">
            <a:avLst/>
          </a:prstGeom>
        </p:spPr>
      </p:pic>
      <p:pic>
        <p:nvPicPr>
          <p:cNvPr id="6" name="Graphic 5">
            <a:extLst>
              <a:ext uri="{FF2B5EF4-FFF2-40B4-BE49-F238E27FC236}">
                <a16:creationId xmlns:a16="http://schemas.microsoft.com/office/drawing/2014/main" id="{4E36E1B8-578E-5AD4-7149-C6E3C187A13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640832" y="3534406"/>
            <a:ext cx="3229728" cy="3229728"/>
          </a:xfrm>
          <a:prstGeom prst="rect">
            <a:avLst/>
          </a:prstGeom>
        </p:spPr>
      </p:pic>
    </p:spTree>
    <p:extLst>
      <p:ext uri="{BB962C8B-B14F-4D97-AF65-F5344CB8AC3E}">
        <p14:creationId xmlns:p14="http://schemas.microsoft.com/office/powerpoint/2010/main" val="1776889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13D744-EDBD-4BEC-6063-8F55C702A911}"/>
              </a:ext>
            </a:extLst>
          </p:cNvPr>
          <p:cNvSpPr>
            <a:spLocks noGrp="1"/>
          </p:cNvSpPr>
          <p:nvPr>
            <p:ph type="title"/>
          </p:nvPr>
        </p:nvSpPr>
        <p:spPr/>
        <p:txBody>
          <a:bodyPr/>
          <a:lstStyle/>
          <a:p>
            <a:r>
              <a:rPr lang="en-IE" dirty="0"/>
              <a:t>Azure Subscriptions available to CSA</a:t>
            </a:r>
          </a:p>
        </p:txBody>
      </p:sp>
      <p:sp>
        <p:nvSpPr>
          <p:cNvPr id="3" name="Content Placeholder 2">
            <a:extLst>
              <a:ext uri="{FF2B5EF4-FFF2-40B4-BE49-F238E27FC236}">
                <a16:creationId xmlns:a16="http://schemas.microsoft.com/office/drawing/2014/main" id="{6F5FC56E-1DE1-2F01-E2D7-308E9B18F3D5}"/>
              </a:ext>
            </a:extLst>
          </p:cNvPr>
          <p:cNvSpPr>
            <a:spLocks noGrp="1"/>
          </p:cNvSpPr>
          <p:nvPr>
            <p:ph sz="quarter" idx="10"/>
          </p:nvPr>
        </p:nvSpPr>
        <p:spPr>
          <a:xfrm>
            <a:off x="584200" y="1435100"/>
            <a:ext cx="11018838" cy="4124206"/>
          </a:xfrm>
        </p:spPr>
        <p:txBody>
          <a:bodyPr/>
          <a:lstStyle/>
          <a:p>
            <a:r>
              <a:rPr lang="en-IE" dirty="0"/>
              <a:t>Microsoft managed</a:t>
            </a:r>
          </a:p>
          <a:p>
            <a:pPr lvl="1"/>
            <a:r>
              <a:rPr lang="en-IE" dirty="0">
                <a:hlinkClick r:id="rId3"/>
              </a:rPr>
              <a:t>fdpo.microsoft.com non-prod tenant</a:t>
            </a:r>
            <a:endParaRPr lang="en-IE" dirty="0"/>
          </a:p>
          <a:p>
            <a:r>
              <a:rPr lang="en-IE" dirty="0"/>
              <a:t>Self managed</a:t>
            </a:r>
          </a:p>
          <a:p>
            <a:pPr lvl="1"/>
            <a:r>
              <a:rPr lang="en-IE" dirty="0">
                <a:hlinkClick r:id="rId4"/>
              </a:rPr>
              <a:t>https://my.visualstudio.com/</a:t>
            </a:r>
            <a:r>
              <a:rPr lang="en-IE" dirty="0"/>
              <a:t> for every FTE - $150 p/m </a:t>
            </a:r>
          </a:p>
          <a:p>
            <a:pPr lvl="1"/>
            <a:r>
              <a:rPr lang="en-IE" dirty="0"/>
              <a:t>External tenant</a:t>
            </a:r>
          </a:p>
          <a:p>
            <a:endParaRPr lang="en-IE" dirty="0"/>
          </a:p>
          <a:p>
            <a:r>
              <a:rPr lang="en-IE" dirty="0"/>
              <a:t>Honourable mention</a:t>
            </a:r>
          </a:p>
          <a:p>
            <a:pPr lvl="1"/>
            <a:r>
              <a:rPr lang="en-IE" dirty="0">
                <a:hlinkClick r:id="rId5"/>
              </a:rPr>
              <a:t>Microsoft 365 Developer Program</a:t>
            </a:r>
            <a:r>
              <a:rPr lang="en-IE" dirty="0"/>
              <a:t> – developer E5 licenses * 25, free</a:t>
            </a:r>
          </a:p>
          <a:p>
            <a:endParaRPr lang="en-IE" dirty="0"/>
          </a:p>
        </p:txBody>
      </p:sp>
    </p:spTree>
    <p:extLst>
      <p:ext uri="{BB962C8B-B14F-4D97-AF65-F5344CB8AC3E}">
        <p14:creationId xmlns:p14="http://schemas.microsoft.com/office/powerpoint/2010/main" val="3806116861"/>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48FA5-5241-2043-11B1-B1AAB238805F}"/>
              </a:ext>
            </a:extLst>
          </p:cNvPr>
          <p:cNvSpPr>
            <a:spLocks noGrp="1"/>
          </p:cNvSpPr>
          <p:nvPr>
            <p:ph type="title"/>
          </p:nvPr>
        </p:nvSpPr>
        <p:spPr/>
        <p:txBody>
          <a:bodyPr/>
          <a:lstStyle/>
          <a:p>
            <a:r>
              <a:rPr lang="en-IE" dirty="0"/>
              <a:t>Options</a:t>
            </a:r>
          </a:p>
        </p:txBody>
      </p:sp>
      <p:graphicFrame>
        <p:nvGraphicFramePr>
          <p:cNvPr id="4" name="Table 4">
            <a:extLst>
              <a:ext uri="{FF2B5EF4-FFF2-40B4-BE49-F238E27FC236}">
                <a16:creationId xmlns:a16="http://schemas.microsoft.com/office/drawing/2014/main" id="{1E408CF8-010A-9360-A312-4D8B4D2E74D9}"/>
              </a:ext>
            </a:extLst>
          </p:cNvPr>
          <p:cNvGraphicFramePr>
            <a:graphicFrameLocks noGrp="1"/>
          </p:cNvGraphicFramePr>
          <p:nvPr>
            <p:ph sz="quarter" idx="10"/>
            <p:extLst>
              <p:ext uri="{D42A27DB-BD31-4B8C-83A1-F6EECF244321}">
                <p14:modId xmlns:p14="http://schemas.microsoft.com/office/powerpoint/2010/main" val="1519863308"/>
              </p:ext>
            </p:extLst>
          </p:nvPr>
        </p:nvGraphicFramePr>
        <p:xfrm>
          <a:off x="586674" y="2027463"/>
          <a:ext cx="11018520" cy="2913234"/>
        </p:xfrm>
        <a:graphic>
          <a:graphicData uri="http://schemas.openxmlformats.org/drawingml/2006/table">
            <a:tbl>
              <a:tblPr firstRow="1" bandRow="1">
                <a:tableStyleId>{5C22544A-7EE6-4342-B048-85BDC9FD1C3A}</a:tableStyleId>
              </a:tblPr>
              <a:tblGrid>
                <a:gridCol w="3419046">
                  <a:extLst>
                    <a:ext uri="{9D8B030D-6E8A-4147-A177-3AD203B41FA5}">
                      <a16:colId xmlns:a16="http://schemas.microsoft.com/office/drawing/2014/main" val="2725899185"/>
                    </a:ext>
                  </a:extLst>
                </a:gridCol>
                <a:gridCol w="1975319">
                  <a:extLst>
                    <a:ext uri="{9D8B030D-6E8A-4147-A177-3AD203B41FA5}">
                      <a16:colId xmlns:a16="http://schemas.microsoft.com/office/drawing/2014/main" val="2989474439"/>
                    </a:ext>
                  </a:extLst>
                </a:gridCol>
                <a:gridCol w="2175069">
                  <a:extLst>
                    <a:ext uri="{9D8B030D-6E8A-4147-A177-3AD203B41FA5}">
                      <a16:colId xmlns:a16="http://schemas.microsoft.com/office/drawing/2014/main" val="3536805898"/>
                    </a:ext>
                  </a:extLst>
                </a:gridCol>
                <a:gridCol w="1724543">
                  <a:extLst>
                    <a:ext uri="{9D8B030D-6E8A-4147-A177-3AD203B41FA5}">
                      <a16:colId xmlns:a16="http://schemas.microsoft.com/office/drawing/2014/main" val="1517409038"/>
                    </a:ext>
                  </a:extLst>
                </a:gridCol>
                <a:gridCol w="1724543">
                  <a:extLst>
                    <a:ext uri="{9D8B030D-6E8A-4147-A177-3AD203B41FA5}">
                      <a16:colId xmlns:a16="http://schemas.microsoft.com/office/drawing/2014/main" val="940930250"/>
                    </a:ext>
                  </a:extLst>
                </a:gridCol>
              </a:tblGrid>
              <a:tr h="485539">
                <a:tc>
                  <a:txBody>
                    <a:bodyPr/>
                    <a:lstStyle/>
                    <a:p>
                      <a:endParaRPr lang="en-IE" dirty="0"/>
                    </a:p>
                  </a:txBody>
                  <a:tcPr/>
                </a:tc>
                <a:tc>
                  <a:txBody>
                    <a:bodyPr/>
                    <a:lstStyle/>
                    <a:p>
                      <a:r>
                        <a:rPr lang="en-IE" dirty="0"/>
                        <a:t>PAYG</a:t>
                      </a:r>
                    </a:p>
                  </a:txBody>
                  <a:tcPr/>
                </a:tc>
                <a:tc>
                  <a:txBody>
                    <a:bodyPr/>
                    <a:lstStyle/>
                    <a:p>
                      <a:r>
                        <a:rPr lang="en-IE" dirty="0"/>
                        <a:t>MCA</a:t>
                      </a:r>
                    </a:p>
                  </a:txBody>
                  <a:tcPr/>
                </a:tc>
                <a:tc>
                  <a:txBody>
                    <a:bodyPr/>
                    <a:lstStyle/>
                    <a:p>
                      <a:r>
                        <a:rPr lang="en-IE" dirty="0"/>
                        <a:t>Direct EA, CSP</a:t>
                      </a:r>
                    </a:p>
                  </a:txBody>
                  <a:tcPr/>
                </a:tc>
                <a:tc>
                  <a:txBody>
                    <a:bodyPr/>
                    <a:lstStyle/>
                    <a:p>
                      <a:r>
                        <a:rPr lang="en-IE" dirty="0"/>
                        <a:t>Indirect EA</a:t>
                      </a:r>
                    </a:p>
                  </a:txBody>
                  <a:tcPr/>
                </a:tc>
                <a:extLst>
                  <a:ext uri="{0D108BD9-81ED-4DB2-BD59-A6C34878D82A}">
                    <a16:rowId xmlns:a16="http://schemas.microsoft.com/office/drawing/2014/main" val="506408672"/>
                  </a:ext>
                </a:extLst>
              </a:tr>
              <a:tr h="485539">
                <a:tc>
                  <a:txBody>
                    <a:bodyPr/>
                    <a:lstStyle/>
                    <a:p>
                      <a:r>
                        <a:rPr lang="en-IE" dirty="0"/>
                        <a:t>Azure Portal - Cost Analysis (*)</a:t>
                      </a:r>
                    </a:p>
                  </a:txBody>
                  <a:tcPr/>
                </a:tc>
                <a:tc>
                  <a:txBody>
                    <a:bodyPr/>
                    <a:lstStyle/>
                    <a:p>
                      <a:r>
                        <a:rPr lang="en-IE" dirty="0"/>
                        <a:t>Yes</a:t>
                      </a:r>
                    </a:p>
                  </a:txBody>
                  <a:tcPr/>
                </a:tc>
                <a:tc>
                  <a:txBody>
                    <a:bodyPr/>
                    <a:lstStyle/>
                    <a:p>
                      <a:r>
                        <a:rPr lang="en-IE" dirty="0"/>
                        <a:t>Yes</a:t>
                      </a:r>
                    </a:p>
                  </a:txBody>
                  <a:tcPr/>
                </a:tc>
                <a:tc>
                  <a:txBody>
                    <a:bodyPr/>
                    <a:lstStyle/>
                    <a:p>
                      <a:r>
                        <a:rPr lang="en-IE" dirty="0"/>
                        <a:t>Yes</a:t>
                      </a:r>
                    </a:p>
                  </a:txBody>
                  <a:tcPr/>
                </a:tc>
                <a:tc>
                  <a:txBody>
                    <a:bodyPr/>
                    <a:lstStyle/>
                    <a:p>
                      <a:endParaRPr lang="en-IE"/>
                    </a:p>
                  </a:txBody>
                  <a:tcPr/>
                </a:tc>
                <a:extLst>
                  <a:ext uri="{0D108BD9-81ED-4DB2-BD59-A6C34878D82A}">
                    <a16:rowId xmlns:a16="http://schemas.microsoft.com/office/drawing/2014/main" val="1803208033"/>
                  </a:ext>
                </a:extLst>
              </a:tr>
              <a:tr h="485539">
                <a:tc>
                  <a:txBody>
                    <a:bodyPr/>
                    <a:lstStyle/>
                    <a:p>
                      <a:r>
                        <a:rPr lang="en-IE" dirty="0"/>
                        <a:t>EA Portal</a:t>
                      </a:r>
                    </a:p>
                  </a:txBody>
                  <a:tcPr/>
                </a:tc>
                <a:tc>
                  <a:txBody>
                    <a:bodyPr/>
                    <a:lstStyle/>
                    <a:p>
                      <a:endParaRPr lang="en-IE"/>
                    </a:p>
                  </a:txBody>
                  <a:tcPr/>
                </a:tc>
                <a:tc>
                  <a:txBody>
                    <a:bodyPr/>
                    <a:lstStyle/>
                    <a:p>
                      <a:endParaRPr lang="en-IE"/>
                    </a:p>
                  </a:txBody>
                  <a:tcPr/>
                </a:tc>
                <a:tc>
                  <a:txBody>
                    <a:bodyPr/>
                    <a:lstStyle/>
                    <a:p>
                      <a:endParaRPr lang="en-IE"/>
                    </a:p>
                  </a:txBody>
                  <a:tcPr/>
                </a:tc>
                <a:tc>
                  <a:txBody>
                    <a:bodyPr/>
                    <a:lstStyle/>
                    <a:p>
                      <a:r>
                        <a:rPr lang="en-IE" dirty="0"/>
                        <a:t>Yes</a:t>
                      </a:r>
                    </a:p>
                  </a:txBody>
                  <a:tcPr/>
                </a:tc>
                <a:extLst>
                  <a:ext uri="{0D108BD9-81ED-4DB2-BD59-A6C34878D82A}">
                    <a16:rowId xmlns:a16="http://schemas.microsoft.com/office/drawing/2014/main" val="2135184906"/>
                  </a:ext>
                </a:extLst>
              </a:tr>
              <a:tr h="485539">
                <a:tc>
                  <a:txBody>
                    <a:bodyPr/>
                    <a:lstStyle/>
                    <a:p>
                      <a:r>
                        <a:rPr lang="en-IE" dirty="0"/>
                        <a:t>Power BI Connector</a:t>
                      </a:r>
                    </a:p>
                  </a:txBody>
                  <a:tcPr/>
                </a:tc>
                <a:tc>
                  <a:txBody>
                    <a:bodyPr/>
                    <a:lstStyle/>
                    <a:p>
                      <a:endParaRPr lang="en-IE"/>
                    </a:p>
                  </a:txBody>
                  <a:tcPr/>
                </a:tc>
                <a:tc>
                  <a:txBody>
                    <a:bodyPr/>
                    <a:lstStyle/>
                    <a:p>
                      <a:r>
                        <a:rPr lang="en-IE" dirty="0"/>
                        <a:t>Yes</a:t>
                      </a:r>
                    </a:p>
                  </a:txBody>
                  <a:tcPr/>
                </a:tc>
                <a:tc>
                  <a:txBody>
                    <a:bodyPr/>
                    <a:lstStyle/>
                    <a:p>
                      <a:r>
                        <a:rPr lang="en-IE" dirty="0"/>
                        <a:t>Yes</a:t>
                      </a:r>
                    </a:p>
                  </a:txBody>
                  <a:tcPr/>
                </a:tc>
                <a:tc>
                  <a:txBody>
                    <a:bodyPr/>
                    <a:lstStyle/>
                    <a:p>
                      <a:endParaRPr lang="en-IE"/>
                    </a:p>
                  </a:txBody>
                  <a:tcPr/>
                </a:tc>
                <a:extLst>
                  <a:ext uri="{0D108BD9-81ED-4DB2-BD59-A6C34878D82A}">
                    <a16:rowId xmlns:a16="http://schemas.microsoft.com/office/drawing/2014/main" val="142487532"/>
                  </a:ext>
                </a:extLst>
              </a:tr>
              <a:tr h="485539">
                <a:tc>
                  <a:txBody>
                    <a:bodyPr/>
                    <a:lstStyle/>
                    <a:p>
                      <a:r>
                        <a:rPr lang="en-IE" dirty="0"/>
                        <a:t>Cost Management API (**)</a:t>
                      </a:r>
                    </a:p>
                  </a:txBody>
                  <a:tcPr/>
                </a:tc>
                <a:tc>
                  <a:txBody>
                    <a:bodyPr/>
                    <a:lstStyle/>
                    <a:p>
                      <a:endParaRPr lang="en-IE"/>
                    </a:p>
                  </a:txBody>
                  <a:tcPr/>
                </a:tc>
                <a:tc>
                  <a:txBody>
                    <a:bodyPr/>
                    <a:lstStyle/>
                    <a:p>
                      <a:r>
                        <a:rPr lang="en-IE" dirty="0"/>
                        <a:t>Yes</a:t>
                      </a:r>
                    </a:p>
                  </a:txBody>
                  <a:tcPr/>
                </a:tc>
                <a:tc>
                  <a:txBody>
                    <a:bodyPr/>
                    <a:lstStyle/>
                    <a:p>
                      <a:r>
                        <a:rPr lang="en-IE" dirty="0"/>
                        <a:t>Yes</a:t>
                      </a:r>
                    </a:p>
                  </a:txBody>
                  <a:tcPr/>
                </a:tc>
                <a:tc>
                  <a:txBody>
                    <a:bodyPr/>
                    <a:lstStyle/>
                    <a:p>
                      <a:endParaRPr lang="en-IE"/>
                    </a:p>
                  </a:txBody>
                  <a:tcPr/>
                </a:tc>
                <a:extLst>
                  <a:ext uri="{0D108BD9-81ED-4DB2-BD59-A6C34878D82A}">
                    <a16:rowId xmlns:a16="http://schemas.microsoft.com/office/drawing/2014/main" val="3303635961"/>
                  </a:ext>
                </a:extLst>
              </a:tr>
              <a:tr h="485539">
                <a:tc>
                  <a:txBody>
                    <a:bodyPr/>
                    <a:lstStyle/>
                    <a:p>
                      <a:r>
                        <a:rPr lang="en-IE" dirty="0" err="1"/>
                        <a:t>Microsoft.Consumption</a:t>
                      </a:r>
                      <a:r>
                        <a:rPr lang="en-IE" dirty="0"/>
                        <a:t> API (**)</a:t>
                      </a:r>
                    </a:p>
                  </a:txBody>
                  <a:tcPr/>
                </a:tc>
                <a:tc>
                  <a:txBody>
                    <a:bodyPr/>
                    <a:lstStyle/>
                    <a:p>
                      <a:r>
                        <a:rPr lang="en-IE" dirty="0"/>
                        <a:t>Yes</a:t>
                      </a:r>
                    </a:p>
                  </a:txBody>
                  <a:tcPr/>
                </a:tc>
                <a:tc>
                  <a:txBody>
                    <a:bodyPr/>
                    <a:lstStyle/>
                    <a:p>
                      <a:r>
                        <a:rPr lang="en-IE" dirty="0"/>
                        <a:t>Yes</a:t>
                      </a:r>
                    </a:p>
                  </a:txBody>
                  <a:tcPr/>
                </a:tc>
                <a:tc>
                  <a:txBody>
                    <a:bodyPr/>
                    <a:lstStyle/>
                    <a:p>
                      <a:r>
                        <a:rPr lang="en-IE" dirty="0"/>
                        <a:t>Yes</a:t>
                      </a:r>
                    </a:p>
                  </a:txBody>
                  <a:tcPr/>
                </a:tc>
                <a:tc>
                  <a:txBody>
                    <a:bodyPr/>
                    <a:lstStyle/>
                    <a:p>
                      <a:endParaRPr lang="en-IE" dirty="0"/>
                    </a:p>
                  </a:txBody>
                  <a:tcPr/>
                </a:tc>
                <a:extLst>
                  <a:ext uri="{0D108BD9-81ED-4DB2-BD59-A6C34878D82A}">
                    <a16:rowId xmlns:a16="http://schemas.microsoft.com/office/drawing/2014/main" val="3572167985"/>
                  </a:ext>
                </a:extLst>
              </a:tr>
            </a:tbl>
          </a:graphicData>
        </a:graphic>
      </p:graphicFrame>
      <p:sp>
        <p:nvSpPr>
          <p:cNvPr id="5" name="TextBox 4">
            <a:extLst>
              <a:ext uri="{FF2B5EF4-FFF2-40B4-BE49-F238E27FC236}">
                <a16:creationId xmlns:a16="http://schemas.microsoft.com/office/drawing/2014/main" id="{04E2FA69-348E-9D0B-419B-303F2745DD09}"/>
              </a:ext>
            </a:extLst>
          </p:cNvPr>
          <p:cNvSpPr txBox="1"/>
          <p:nvPr/>
        </p:nvSpPr>
        <p:spPr>
          <a:xfrm>
            <a:off x="586674" y="5456873"/>
            <a:ext cx="11018521" cy="615553"/>
          </a:xfrm>
          <a:prstGeom prst="rect">
            <a:avLst/>
          </a:prstGeom>
          <a:noFill/>
        </p:spPr>
        <p:txBody>
          <a:bodyPr wrap="square" lIns="0" tIns="0" rIns="0" bIns="0" rtlCol="0">
            <a:spAutoFit/>
          </a:bodyPr>
          <a:lstStyle/>
          <a:p>
            <a:pPr algn="l"/>
            <a:r>
              <a:rPr lang="en-IE" sz="2000" dirty="0"/>
              <a:t>(*) Both Cost Management and Cost Management (preview) are available at this time (Nov’22)</a:t>
            </a:r>
          </a:p>
          <a:p>
            <a:pPr algn="l"/>
            <a:r>
              <a:rPr lang="en-IE" sz="2000" dirty="0"/>
              <a:t>(**) multiple APIs available, some in preview, some being deprecated</a:t>
            </a:r>
          </a:p>
        </p:txBody>
      </p:sp>
      <p:sp>
        <p:nvSpPr>
          <p:cNvPr id="6" name="TextBox 5">
            <a:extLst>
              <a:ext uri="{FF2B5EF4-FFF2-40B4-BE49-F238E27FC236}">
                <a16:creationId xmlns:a16="http://schemas.microsoft.com/office/drawing/2014/main" id="{B6232D57-73FE-D8BA-359F-909304134C12}"/>
              </a:ext>
            </a:extLst>
          </p:cNvPr>
          <p:cNvSpPr txBox="1"/>
          <p:nvPr/>
        </p:nvSpPr>
        <p:spPr>
          <a:xfrm flipH="1">
            <a:off x="586804" y="1275907"/>
            <a:ext cx="11018455" cy="307777"/>
          </a:xfrm>
          <a:prstGeom prst="rect">
            <a:avLst/>
          </a:prstGeom>
          <a:noFill/>
        </p:spPr>
        <p:txBody>
          <a:bodyPr wrap="square" lIns="0" tIns="0" rIns="0" bIns="0" rtlCol="0">
            <a:spAutoFit/>
          </a:bodyPr>
          <a:lstStyle/>
          <a:p>
            <a:pPr algn="l"/>
            <a:r>
              <a:rPr lang="en-IE" sz="2000" dirty="0">
                <a:hlinkClick r:id="rId3"/>
              </a:rPr>
              <a:t>Get started with Cost Management + Billing reporting</a:t>
            </a:r>
            <a:endParaRPr lang="en-IE" sz="2000" dirty="0"/>
          </a:p>
        </p:txBody>
      </p:sp>
    </p:spTree>
    <p:extLst>
      <p:ext uri="{BB962C8B-B14F-4D97-AF65-F5344CB8AC3E}">
        <p14:creationId xmlns:p14="http://schemas.microsoft.com/office/powerpoint/2010/main" val="2189807625"/>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CC23FF-185E-A717-17A2-5814665B6407}"/>
              </a:ext>
            </a:extLst>
          </p:cNvPr>
          <p:cNvSpPr>
            <a:spLocks noGrp="1"/>
          </p:cNvSpPr>
          <p:nvPr>
            <p:ph type="title"/>
          </p:nvPr>
        </p:nvSpPr>
        <p:spPr>
          <a:xfrm>
            <a:off x="212126" y="1784350"/>
            <a:ext cx="4163125" cy="3289300"/>
          </a:xfrm>
        </p:spPr>
        <p:txBody>
          <a:bodyPr wrap="square" anchor="ctr">
            <a:normAutofit/>
          </a:bodyPr>
          <a:lstStyle/>
          <a:p>
            <a:r>
              <a:rPr lang="en-IE" sz="3200" b="1" dirty="0">
                <a:latin typeface="+mn-lt"/>
              </a:rPr>
              <a:t>PAYG Customers </a:t>
            </a:r>
            <a:br>
              <a:rPr lang="en-IE" dirty="0"/>
            </a:br>
            <a:br>
              <a:rPr lang="en-IE" dirty="0"/>
            </a:br>
            <a:r>
              <a:rPr lang="en-IE" sz="2400" dirty="0"/>
              <a:t>Azure Portal - Cost Analysis </a:t>
            </a:r>
            <a:endParaRPr lang="en-US" sz="2400" dirty="0"/>
          </a:p>
        </p:txBody>
      </p:sp>
      <p:pic>
        <p:nvPicPr>
          <p:cNvPr id="5" name="Picture 4">
            <a:extLst>
              <a:ext uri="{FF2B5EF4-FFF2-40B4-BE49-F238E27FC236}">
                <a16:creationId xmlns:a16="http://schemas.microsoft.com/office/drawing/2014/main" id="{FC6BE5E0-8D57-82C4-249C-27D369BC0A15}"/>
              </a:ext>
            </a:extLst>
          </p:cNvPr>
          <p:cNvPicPr>
            <a:picLocks noChangeAspect="1"/>
          </p:cNvPicPr>
          <p:nvPr/>
        </p:nvPicPr>
        <p:blipFill>
          <a:blip r:embed="rId3"/>
          <a:stretch>
            <a:fillRect/>
          </a:stretch>
        </p:blipFill>
        <p:spPr>
          <a:xfrm>
            <a:off x="4162190" y="153293"/>
            <a:ext cx="7869565" cy="6551413"/>
          </a:xfrm>
          <a:prstGeom prst="rect">
            <a:avLst/>
          </a:prstGeom>
          <a:noFill/>
          <a:ln>
            <a:no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4179713751"/>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794DA9A-94D9-E0FF-C88B-93CC7370377D}"/>
              </a:ext>
            </a:extLst>
          </p:cNvPr>
          <p:cNvSpPr txBox="1">
            <a:spLocks/>
          </p:cNvSpPr>
          <p:nvPr/>
        </p:nvSpPr>
        <p:spPr>
          <a:xfrm>
            <a:off x="383726" y="198521"/>
            <a:ext cx="11018520" cy="430887"/>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2800" b="0" kern="1200" cap="none" spc="-50" baseline="0">
                <a:ln w="3175">
                  <a:noFill/>
                </a:ln>
                <a:solidFill>
                  <a:schemeClr val="tx1"/>
                </a:solidFill>
                <a:effectLst/>
                <a:latin typeface="+mj-lt"/>
                <a:ea typeface="+mn-ea"/>
                <a:cs typeface="Segoe UI" pitchFamily="34" charset="0"/>
              </a:defRPr>
            </a:lvl1pPr>
          </a:lstStyle>
          <a:p>
            <a:r>
              <a:rPr lang="en-IE" dirty="0"/>
              <a:t>Scheduled Export</a:t>
            </a:r>
          </a:p>
        </p:txBody>
      </p:sp>
      <p:sp>
        <p:nvSpPr>
          <p:cNvPr id="7" name="Content Placeholder 2">
            <a:extLst>
              <a:ext uri="{FF2B5EF4-FFF2-40B4-BE49-F238E27FC236}">
                <a16:creationId xmlns:a16="http://schemas.microsoft.com/office/drawing/2014/main" id="{945C112C-E684-C169-FF94-730379BC8A6E}"/>
              </a:ext>
            </a:extLst>
          </p:cNvPr>
          <p:cNvSpPr txBox="1">
            <a:spLocks/>
          </p:cNvSpPr>
          <p:nvPr/>
        </p:nvSpPr>
        <p:spPr>
          <a:xfrm>
            <a:off x="239002" y="974558"/>
            <a:ext cx="5241382" cy="5480383"/>
          </a:xfrm>
          <a:prstGeom prst="rect">
            <a:avLst/>
          </a:prstGeom>
        </p:spPr>
        <p:txBody>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IE" sz="1800" dirty="0"/>
              <a:t>Portal -&gt; Cost Analysis </a:t>
            </a:r>
          </a:p>
          <a:p>
            <a:r>
              <a:rPr lang="en-IE" sz="1800" dirty="0"/>
              <a:t>View -&gt; </a:t>
            </a:r>
            <a:r>
              <a:rPr lang="en-IE" sz="1800" dirty="0" err="1"/>
              <a:t>CostByResource</a:t>
            </a:r>
            <a:endParaRPr lang="en-IE" sz="1800" dirty="0"/>
          </a:p>
          <a:p>
            <a:r>
              <a:rPr lang="en-IE" sz="1800" dirty="0"/>
              <a:t>Download</a:t>
            </a:r>
          </a:p>
          <a:p>
            <a:r>
              <a:rPr lang="en-IE" sz="1800" dirty="0"/>
              <a:t>Schedule Export</a:t>
            </a:r>
          </a:p>
          <a:p>
            <a:endParaRPr lang="en-IE" sz="1800" dirty="0"/>
          </a:p>
          <a:p>
            <a:pPr marL="0" indent="0">
              <a:buNone/>
            </a:pPr>
            <a:r>
              <a:rPr lang="en-IE" sz="1800" b="1" dirty="0"/>
              <a:t>Configure Storage account</a:t>
            </a:r>
          </a:p>
          <a:p>
            <a:pPr>
              <a:buFont typeface="Arial" panose="020B0604020202020204" pitchFamily="34" charset="0"/>
              <a:buChar char="•"/>
            </a:pPr>
            <a:r>
              <a:rPr lang="en-IE" sz="1800" dirty="0"/>
              <a:t>Register RP: </a:t>
            </a:r>
            <a:r>
              <a:rPr lang="en-IE" sz="1800" dirty="0" err="1"/>
              <a:t>Microsoft.CostManagementExports</a:t>
            </a:r>
            <a:endParaRPr lang="en-IE" sz="1800" dirty="0"/>
          </a:p>
          <a:p>
            <a:pPr lvl="1">
              <a:buFont typeface="Arial" panose="020B0604020202020204" pitchFamily="34" charset="0"/>
              <a:buChar char="•"/>
            </a:pPr>
            <a:r>
              <a:rPr lang="en-IE" sz="1000" dirty="0"/>
              <a:t>Subscription</a:t>
            </a:r>
          </a:p>
          <a:p>
            <a:pPr lvl="1">
              <a:buFont typeface="Arial" panose="020B0604020202020204" pitchFamily="34" charset="0"/>
              <a:buChar char="•"/>
            </a:pPr>
            <a:r>
              <a:rPr lang="en-IE" sz="1000" dirty="0"/>
              <a:t>Resource Providers</a:t>
            </a:r>
          </a:p>
          <a:p>
            <a:pPr lvl="1">
              <a:buFont typeface="Arial" panose="020B0604020202020204" pitchFamily="34" charset="0"/>
              <a:buChar char="•"/>
            </a:pPr>
            <a:r>
              <a:rPr lang="en-IE" sz="1000" dirty="0"/>
              <a:t>Register</a:t>
            </a:r>
          </a:p>
          <a:p>
            <a:pPr>
              <a:buFont typeface="Arial" panose="020B0604020202020204" pitchFamily="34" charset="0"/>
              <a:buChar char="•"/>
            </a:pPr>
            <a:r>
              <a:rPr lang="en-IE" sz="1800" dirty="0"/>
              <a:t>Create Container</a:t>
            </a:r>
          </a:p>
          <a:p>
            <a:pPr>
              <a:buFont typeface="Arial" panose="020B0604020202020204" pitchFamily="34" charset="0"/>
              <a:buChar char="•"/>
            </a:pPr>
            <a:endParaRPr lang="en-IE" sz="1800" dirty="0"/>
          </a:p>
          <a:p>
            <a:endParaRPr lang="en-IE" sz="1800" dirty="0"/>
          </a:p>
          <a:p>
            <a:endParaRPr lang="en-IE" sz="1800" dirty="0"/>
          </a:p>
        </p:txBody>
      </p:sp>
      <p:pic>
        <p:nvPicPr>
          <p:cNvPr id="3" name="Picture 2">
            <a:extLst>
              <a:ext uri="{FF2B5EF4-FFF2-40B4-BE49-F238E27FC236}">
                <a16:creationId xmlns:a16="http://schemas.microsoft.com/office/drawing/2014/main" id="{9C63C705-FAC3-DACD-5CD5-515C40AD871C}"/>
              </a:ext>
            </a:extLst>
          </p:cNvPr>
          <p:cNvPicPr>
            <a:picLocks noChangeAspect="1"/>
          </p:cNvPicPr>
          <p:nvPr/>
        </p:nvPicPr>
        <p:blipFill>
          <a:blip r:embed="rId3"/>
          <a:stretch>
            <a:fillRect/>
          </a:stretch>
        </p:blipFill>
        <p:spPr>
          <a:xfrm>
            <a:off x="5791193" y="974558"/>
            <a:ext cx="6246025" cy="5137484"/>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510433768"/>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3CA71BF-4FE5-9CC1-1BAD-B1B204847F61}"/>
              </a:ext>
            </a:extLst>
          </p:cNvPr>
          <p:cNvSpPr>
            <a:spLocks noGrp="1"/>
          </p:cNvSpPr>
          <p:nvPr>
            <p:ph type="title"/>
          </p:nvPr>
        </p:nvSpPr>
        <p:spPr>
          <a:xfrm>
            <a:off x="586390" y="183929"/>
            <a:ext cx="11018520" cy="553998"/>
          </a:xfrm>
        </p:spPr>
        <p:txBody>
          <a:bodyPr/>
          <a:lstStyle/>
          <a:p>
            <a:r>
              <a:rPr lang="en-IE" dirty="0"/>
              <a:t>Exported .csv</a:t>
            </a:r>
          </a:p>
        </p:txBody>
      </p:sp>
      <p:pic>
        <p:nvPicPr>
          <p:cNvPr id="3" name="Picture 2">
            <a:extLst>
              <a:ext uri="{FF2B5EF4-FFF2-40B4-BE49-F238E27FC236}">
                <a16:creationId xmlns:a16="http://schemas.microsoft.com/office/drawing/2014/main" id="{20C4E1B3-5002-B4B1-7FD9-EB612BED17C9}"/>
              </a:ext>
            </a:extLst>
          </p:cNvPr>
          <p:cNvPicPr>
            <a:picLocks noChangeAspect="1"/>
          </p:cNvPicPr>
          <p:nvPr/>
        </p:nvPicPr>
        <p:blipFill>
          <a:blip r:embed="rId3"/>
          <a:stretch>
            <a:fillRect/>
          </a:stretch>
        </p:blipFill>
        <p:spPr>
          <a:xfrm>
            <a:off x="715926" y="895044"/>
            <a:ext cx="10512056" cy="3795105"/>
          </a:xfrm>
          <a:prstGeom prst="rect">
            <a:avLst/>
          </a:prstGeom>
          <a:effectLst>
            <a:outerShdw blurRad="50800" dist="38100" dir="2700000" algn="tl" rotWithShape="0">
              <a:prstClr val="black">
                <a:alpha val="40000"/>
              </a:prstClr>
            </a:outerShdw>
          </a:effectLst>
        </p:spPr>
      </p:pic>
      <p:sp>
        <p:nvSpPr>
          <p:cNvPr id="5" name="TextBox 4">
            <a:extLst>
              <a:ext uri="{FF2B5EF4-FFF2-40B4-BE49-F238E27FC236}">
                <a16:creationId xmlns:a16="http://schemas.microsoft.com/office/drawing/2014/main" id="{4D656669-B91F-920D-201F-A46E8C1C0BA4}"/>
              </a:ext>
            </a:extLst>
          </p:cNvPr>
          <p:cNvSpPr txBox="1"/>
          <p:nvPr/>
        </p:nvSpPr>
        <p:spPr>
          <a:xfrm>
            <a:off x="715926" y="4961860"/>
            <a:ext cx="6308651" cy="1846659"/>
          </a:xfrm>
          <a:prstGeom prst="rect">
            <a:avLst/>
          </a:prstGeom>
          <a:noFill/>
        </p:spPr>
        <p:txBody>
          <a:bodyPr wrap="square" lIns="0" tIns="0" rIns="0" bIns="0" rtlCol="0">
            <a:spAutoFit/>
          </a:bodyPr>
          <a:lstStyle/>
          <a:p>
            <a:pPr marL="342900" indent="-342900" algn="l">
              <a:buFont typeface="Arial" panose="020B0604020202020204" pitchFamily="34" charset="0"/>
              <a:buChar char="•"/>
            </a:pPr>
            <a:r>
              <a:rPr lang="en-IE" sz="2000" dirty="0" err="1"/>
              <a:t>ResourceGroup</a:t>
            </a:r>
            <a:endParaRPr lang="en-IE" sz="2000" dirty="0"/>
          </a:p>
          <a:p>
            <a:pPr marL="342900" indent="-342900" algn="l">
              <a:buFont typeface="Arial" panose="020B0604020202020204" pitchFamily="34" charset="0"/>
              <a:buChar char="•"/>
            </a:pPr>
            <a:r>
              <a:rPr lang="en-IE" sz="2000" dirty="0"/>
              <a:t>Tags</a:t>
            </a:r>
          </a:p>
          <a:p>
            <a:pPr marL="342900" indent="-342900" algn="l">
              <a:buFont typeface="Arial" panose="020B0604020202020204" pitchFamily="34" charset="0"/>
              <a:buChar char="•"/>
            </a:pPr>
            <a:r>
              <a:rPr lang="en-IE" sz="2000" dirty="0" err="1"/>
              <a:t>UsageDateTime</a:t>
            </a:r>
            <a:endParaRPr lang="en-IE" sz="2000" dirty="0"/>
          </a:p>
          <a:p>
            <a:pPr marL="342900" indent="-342900" algn="l">
              <a:buFont typeface="Arial" panose="020B0604020202020204" pitchFamily="34" charset="0"/>
              <a:buChar char="•"/>
            </a:pPr>
            <a:r>
              <a:rPr lang="en-IE" sz="2000" dirty="0" err="1"/>
              <a:t>MeterCategory</a:t>
            </a:r>
            <a:r>
              <a:rPr lang="en-IE" sz="2000" dirty="0"/>
              <a:t>, </a:t>
            </a:r>
            <a:r>
              <a:rPr lang="en-IE" sz="2000" dirty="0" err="1"/>
              <a:t>MeterSubcategory</a:t>
            </a:r>
            <a:r>
              <a:rPr lang="en-IE" sz="2000" dirty="0"/>
              <a:t>, </a:t>
            </a:r>
            <a:r>
              <a:rPr lang="en-IE" sz="2000" dirty="0" err="1"/>
              <a:t>MeterName</a:t>
            </a:r>
            <a:endParaRPr lang="en-IE" sz="2000" dirty="0"/>
          </a:p>
          <a:p>
            <a:pPr marL="342900" indent="-342900" algn="l">
              <a:buFont typeface="Arial" panose="020B0604020202020204" pitchFamily="34" charset="0"/>
              <a:buChar char="•"/>
            </a:pPr>
            <a:r>
              <a:rPr lang="en-IE" sz="2000" dirty="0" err="1"/>
              <a:t>UsageQuantities</a:t>
            </a:r>
            <a:r>
              <a:rPr lang="en-IE" sz="2000" dirty="0"/>
              <a:t>, </a:t>
            </a:r>
            <a:r>
              <a:rPr lang="en-IE" sz="2000" dirty="0" err="1"/>
              <a:t>ResourceRate</a:t>
            </a:r>
            <a:r>
              <a:rPr lang="en-IE" sz="2000" dirty="0"/>
              <a:t>, </a:t>
            </a:r>
            <a:r>
              <a:rPr lang="en-IE" sz="2000" dirty="0" err="1"/>
              <a:t>PreTaxCost</a:t>
            </a:r>
            <a:endParaRPr lang="en-IE" sz="2000" dirty="0"/>
          </a:p>
          <a:p>
            <a:pPr algn="l"/>
            <a:endParaRPr lang="en-IE" sz="2000" dirty="0"/>
          </a:p>
        </p:txBody>
      </p:sp>
    </p:spTree>
    <p:extLst>
      <p:ext uri="{BB962C8B-B14F-4D97-AF65-F5344CB8AC3E}">
        <p14:creationId xmlns:p14="http://schemas.microsoft.com/office/powerpoint/2010/main" val="1101848022"/>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5C46DFF-8ED1-441A-84ED-E2C48D773157}"/>
              </a:ext>
            </a:extLst>
          </p:cNvPr>
          <p:cNvPicPr>
            <a:picLocks noChangeAspect="1"/>
          </p:cNvPicPr>
          <p:nvPr/>
        </p:nvPicPr>
        <p:blipFill>
          <a:blip r:embed="rId3"/>
          <a:stretch>
            <a:fillRect/>
          </a:stretch>
        </p:blipFill>
        <p:spPr>
          <a:xfrm>
            <a:off x="4178682" y="725836"/>
            <a:ext cx="7720174" cy="5713944"/>
          </a:xfrm>
          <a:prstGeom prst="rect">
            <a:avLst/>
          </a:prstGeom>
          <a:effectLst>
            <a:outerShdw blurRad="50800" dist="38100" dir="2700000" algn="tl" rotWithShape="0">
              <a:prstClr val="black">
                <a:alpha val="40000"/>
              </a:prstClr>
            </a:outerShdw>
          </a:effectLst>
        </p:spPr>
      </p:pic>
      <p:sp>
        <p:nvSpPr>
          <p:cNvPr id="6" name="Title 1">
            <a:extLst>
              <a:ext uri="{FF2B5EF4-FFF2-40B4-BE49-F238E27FC236}">
                <a16:creationId xmlns:a16="http://schemas.microsoft.com/office/drawing/2014/main" id="{B794DA9A-94D9-E0FF-C88B-93CC7370377D}"/>
              </a:ext>
            </a:extLst>
          </p:cNvPr>
          <p:cNvSpPr txBox="1">
            <a:spLocks/>
          </p:cNvSpPr>
          <p:nvPr/>
        </p:nvSpPr>
        <p:spPr>
          <a:xfrm>
            <a:off x="383726" y="198521"/>
            <a:ext cx="11018520" cy="430887"/>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2800" b="0" kern="1200" cap="none" spc="-50" baseline="0">
                <a:ln w="3175">
                  <a:noFill/>
                </a:ln>
                <a:solidFill>
                  <a:schemeClr val="tx1"/>
                </a:solidFill>
                <a:effectLst/>
                <a:latin typeface="+mj-lt"/>
                <a:ea typeface="+mn-ea"/>
                <a:cs typeface="Segoe UI" pitchFamily="34" charset="0"/>
              </a:defRPr>
            </a:lvl1pPr>
          </a:lstStyle>
          <a:p>
            <a:r>
              <a:rPr lang="en-IE" dirty="0"/>
              <a:t>API Export (Preview, Nov’22)</a:t>
            </a:r>
          </a:p>
        </p:txBody>
      </p:sp>
      <p:sp>
        <p:nvSpPr>
          <p:cNvPr id="7" name="Content Placeholder 2">
            <a:extLst>
              <a:ext uri="{FF2B5EF4-FFF2-40B4-BE49-F238E27FC236}">
                <a16:creationId xmlns:a16="http://schemas.microsoft.com/office/drawing/2014/main" id="{945C112C-E684-C169-FF94-730379BC8A6E}"/>
              </a:ext>
            </a:extLst>
          </p:cNvPr>
          <p:cNvSpPr txBox="1">
            <a:spLocks/>
          </p:cNvSpPr>
          <p:nvPr/>
        </p:nvSpPr>
        <p:spPr>
          <a:xfrm>
            <a:off x="293144" y="974558"/>
            <a:ext cx="5097003" cy="5480383"/>
          </a:xfrm>
          <a:prstGeom prst="rect">
            <a:avLst/>
          </a:prstGeom>
        </p:spPr>
        <p:txBody>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IE" sz="1800" dirty="0"/>
              <a:t>Portal -&gt; Cost Analysis (preview) </a:t>
            </a:r>
          </a:p>
          <a:p>
            <a:r>
              <a:rPr lang="en-IE" sz="1800" dirty="0"/>
              <a:t>Services</a:t>
            </a:r>
          </a:p>
          <a:p>
            <a:r>
              <a:rPr lang="en-IE" sz="1800" dirty="0"/>
              <a:t>Download</a:t>
            </a:r>
          </a:p>
          <a:p>
            <a:r>
              <a:rPr lang="en-IE" sz="1800" dirty="0"/>
              <a:t>Automate the download</a:t>
            </a:r>
          </a:p>
          <a:p>
            <a:endParaRPr lang="en-IE" sz="1800" dirty="0"/>
          </a:p>
          <a:p>
            <a:endParaRPr lang="en-IE" sz="1800" dirty="0"/>
          </a:p>
        </p:txBody>
      </p:sp>
    </p:spTree>
    <p:extLst>
      <p:ext uri="{BB962C8B-B14F-4D97-AF65-F5344CB8AC3E}">
        <p14:creationId xmlns:p14="http://schemas.microsoft.com/office/powerpoint/2010/main" val="4275635034"/>
      </p:ext>
    </p:extLst>
  </p:cSld>
  <p:clrMapOvr>
    <a:masterClrMapping/>
  </p:clrMapOvr>
  <p:transition>
    <p:fade/>
  </p:transition>
</p:sld>
</file>

<file path=ppt/theme/theme1.xml><?xml version="1.0" encoding="utf-8"?>
<a:theme xmlns:a="http://schemas.openxmlformats.org/drawingml/2006/main" name="White Template">
  <a:themeElements>
    <a:clrScheme name="TS_20_Blue on White">
      <a:dk1>
        <a:srgbClr val="000000"/>
      </a:dk1>
      <a:lt1>
        <a:srgbClr val="FFFFFF"/>
      </a:lt1>
      <a:dk2>
        <a:srgbClr val="243A5E"/>
      </a:dk2>
      <a:lt2>
        <a:srgbClr val="E6E6E6"/>
      </a:lt2>
      <a:accent1>
        <a:srgbClr val="0078D4"/>
      </a:accent1>
      <a:accent2>
        <a:srgbClr val="243A5E"/>
      </a:accent2>
      <a:accent3>
        <a:srgbClr val="50E6FF"/>
      </a:accent3>
      <a:accent4>
        <a:srgbClr val="008575"/>
      </a:accent4>
      <a:accent5>
        <a:srgbClr val="274B47"/>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FFFFFF"/>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extLst>
    <a:ext uri="{05A4C25C-085E-4340-85A3-A5531E510DB2}">
      <thm15:themeFamily xmlns:thm15="http://schemas.microsoft.com/office/thememl/2012/main" name="Template Starter Blue - February 2020_v6" id="{071E01FD-2079-42F8-8403-F72D98F421C4}" vid="{4AE5ECA4-1508-4F7F-B9BC-6CD0E5E51A6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MediaServiceKeyPoints xmlns="965de625-df5b-42e9-a277-2113da4f119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BD9FAF4CD5AD2F4B99B5B2414089ABF7" ma:contentTypeVersion="16" ma:contentTypeDescription="Create a new document." ma:contentTypeScope="" ma:versionID="24b7a44f49c7f8d524d04c695baedf53">
  <xsd:schema xmlns:xsd="http://www.w3.org/2001/XMLSchema" xmlns:xs="http://www.w3.org/2001/XMLSchema" xmlns:p="http://schemas.microsoft.com/office/2006/metadata/properties" xmlns:ns1="http://schemas.microsoft.com/sharepoint/v3" xmlns:ns2="dcf5ddc1-fb1d-440f-849a-6450bddbaed7" xmlns:ns3="965de625-df5b-42e9-a277-2113da4f1195" targetNamespace="http://schemas.microsoft.com/office/2006/metadata/properties" ma:root="true" ma:fieldsID="e46491ab598b4ca7c34f6e01f1cb89ea" ns1:_="" ns2:_="" ns3:_="">
    <xsd:import namespace="http://schemas.microsoft.com/sharepoint/v3"/>
    <xsd:import namespace="dcf5ddc1-fb1d-440f-849a-6450bddbaed7"/>
    <xsd:import namespace="965de625-df5b-42e9-a277-2113da4f1195"/>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element ref="ns3:MediaServiceMetadata" minOccurs="0"/>
                <xsd:element ref="ns3:MediaServiceFastMetadata" minOccurs="0"/>
                <xsd:element ref="ns3:MediaServiceDateTaken" minOccurs="0"/>
                <xsd:element ref="ns3:MediaServiceAutoTags" minOccurs="0"/>
                <xsd:element ref="ns3:MediaServiceOCR" minOccurs="0"/>
                <xsd:element ref="ns3:MediaServiceLocation" minOccurs="0"/>
                <xsd:element ref="ns3:MediaServiceEventHashCode" minOccurs="0"/>
                <xsd:element ref="ns3:MediaServiceGenerationTime" minOccurs="0"/>
                <xsd:element ref="ns3:MediaServiceAutoKeyPoints" minOccurs="0"/>
                <xsd:element ref="ns3:MediaServiceKeyPoints" minOccurs="0"/>
                <xsd:element ref="ns1:_ip_UnifiedCompliancePolicyProperties" minOccurs="0"/>
                <xsd:element ref="ns1:_ip_UnifiedCompliancePolicyUIAc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2" nillable="true" ma:displayName="Unified Compliance Policy Properties" ma:hidden="true" ma:internalName="_ip_UnifiedCompliancePolicyProperties">
      <xsd:simpleType>
        <xsd:restriction base="dms:Note"/>
      </xsd:simpleType>
    </xsd:element>
    <xsd:element name="_ip_UnifiedCompliancePolicyUIAction" ma:index="23"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dcf5ddc1-fb1d-440f-849a-6450bddbaed7"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internalName="LastSharedByUser" ma:readOnly="true">
      <xsd:simpleType>
        <xsd:restriction base="dms:Note">
          <xsd:maxLength value="255"/>
        </xsd:restriction>
      </xsd:simpleType>
    </xsd:element>
    <xsd:element name="LastSharedByTime" ma:index="11"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965de625-df5b-42e9-a277-2113da4f1195" elementFormDefault="qualified">
    <xsd:import namespace="http://schemas.microsoft.com/office/2006/documentManagement/types"/>
    <xsd:import namespace="http://schemas.microsoft.com/office/infopath/2007/PartnerControls"/>
    <xsd:element name="MediaServiceMetadata" ma:index="12" nillable="true" ma:displayName="MediaServiceMetadata" ma:description="" ma:hidden="true" ma:internalName="MediaServiceMetadata" ma:readOnly="true">
      <xsd:simpleType>
        <xsd:restriction base="dms:Note"/>
      </xsd:simpleType>
    </xsd:element>
    <xsd:element name="MediaServiceFastMetadata" ma:index="13" nillable="true" ma:displayName="MediaServiceFastMetadata" ma:description="" ma:hidden="true" ma:internalName="MediaServiceFastMetadata" ma:readOnly="true">
      <xsd:simpleType>
        <xsd:restriction base="dms:Note"/>
      </xsd:simpleType>
    </xsd:element>
    <xsd:element name="MediaServiceDateTaken" ma:index="14" nillable="true" ma:displayName="MediaServiceDateTaken" ma:description="" ma:hidden="true" ma:internalName="MediaServiceDateTaken" ma:readOnly="true">
      <xsd:simpleType>
        <xsd:restriction base="dms:Text"/>
      </xsd:simpleType>
    </xsd:element>
    <xsd:element name="MediaServiceAutoTags" ma:index="15" nillable="true" ma:displayName="MediaServiceAutoTags" ma:description="" ma:internalName="MediaServiceAutoTags" ma:readOnly="true">
      <xsd:simpleType>
        <xsd:restriction base="dms:Text"/>
      </xsd:simpleType>
    </xsd:element>
    <xsd:element name="MediaServiceOCR" ma:index="16" nillable="true" ma:displayName="MediaServiceOCR" ma:description="" ma:internalName="MediaServiceOCR" ma:readOnly="true">
      <xsd:simpleType>
        <xsd:restriction base="dms:Note">
          <xsd:maxLength value="255"/>
        </xsd:restriction>
      </xsd:simpleType>
    </xsd:element>
    <xsd:element name="MediaServiceLocation" ma:index="17" nillable="true" ma:displayName="MediaServiceLocation" ma:description="" ma:internalName="MediaServiceLocation"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AutoKeyPoints" ma:index="20" nillable="true" ma:displayName="MediaServiceAutoKeyPoints" ma:hidden="true" ma:internalName="MediaServiceAutoKeyPoints" ma:readOnly="true">
      <xsd:simpleType>
        <xsd:restriction base="dms:Note"/>
      </xsd:simpleType>
    </xsd:element>
    <xsd:element name="MediaServiceKeyPoints" ma:index="21" nillable="true" ma:displayName="KeyPoints" ma:internalName="MediaServiceKeyPoints" ma:readOnly="fals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990F116-B58F-4255-B05B-DA3808E0E5C6}">
  <ds:schemaRefs>
    <ds:schemaRef ds:uri="http://purl.org/dc/elements/1.1/"/>
    <ds:schemaRef ds:uri="http://schemas.microsoft.com/sharepoint/v3"/>
    <ds:schemaRef ds:uri="dcf5ddc1-fb1d-440f-849a-6450bddbaed7"/>
    <ds:schemaRef ds:uri="http://schemas.microsoft.com/office/2006/documentManagement/types"/>
    <ds:schemaRef ds:uri="http://purl.org/dc/terms/"/>
    <ds:schemaRef ds:uri="http://schemas.microsoft.com/office/2006/metadata/properties"/>
    <ds:schemaRef ds:uri="http://purl.org/dc/dcmitype/"/>
    <ds:schemaRef ds:uri="965de625-df5b-42e9-a277-2113da4f1195"/>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13D1D262-8086-483E-8AEE-327E7944ECC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dcf5ddc1-fb1d-440f-849a-6450bddbaed7"/>
    <ds:schemaRef ds:uri="965de625-df5b-42e9-a277-2113da4f119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emplate>BootCamp Presentation</Template>
  <TotalTime>0</TotalTime>
  <Words>1763</Words>
  <Application>Microsoft Office PowerPoint</Application>
  <PresentationFormat>Widescreen</PresentationFormat>
  <Paragraphs>245</Paragraphs>
  <Slides>29</Slides>
  <Notes>20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29</vt:i4>
      </vt:variant>
    </vt:vector>
  </HeadingPairs>
  <TitlesOfParts>
    <vt:vector size="39" baseType="lpstr">
      <vt:lpstr>Arial</vt:lpstr>
      <vt:lpstr>Consolas</vt:lpstr>
      <vt:lpstr>Roboto</vt:lpstr>
      <vt:lpstr>Segoe UI</vt:lpstr>
      <vt:lpstr>Segoe UI Semibold</vt:lpstr>
      <vt:lpstr>sohne</vt:lpstr>
      <vt:lpstr>var(--ytd-video-primary-info-renderer-title-font-family,inherit)</vt:lpstr>
      <vt:lpstr>Wingdings</vt:lpstr>
      <vt:lpstr>YouTube Noto</vt:lpstr>
      <vt:lpstr>White Template</vt:lpstr>
      <vt:lpstr>Analyse Azure Cost in PowerBI for Microsoft Sponsorship subscriptions</vt:lpstr>
      <vt:lpstr>Agenda</vt:lpstr>
      <vt:lpstr>Cost Management</vt:lpstr>
      <vt:lpstr>Azure Subscriptions available to CSA</vt:lpstr>
      <vt:lpstr>Options</vt:lpstr>
      <vt:lpstr>PAYG Customers   Azure Portal - Cost Analysis </vt:lpstr>
      <vt:lpstr>PowerPoint Presentation</vt:lpstr>
      <vt:lpstr>Exported .csv</vt:lpstr>
      <vt:lpstr>PowerPoint Presentation</vt:lpstr>
      <vt:lpstr>Power BI Cost Management Connector </vt:lpstr>
      <vt:lpstr>Azure Sponsorship  https://microsoftazuresponsorships.com/ </vt:lpstr>
      <vt:lpstr>Download .csv</vt:lpstr>
      <vt:lpstr>Sponsorship report .csv</vt:lpstr>
      <vt:lpstr>Power BI</vt:lpstr>
      <vt:lpstr>PowerBI Landscape</vt:lpstr>
      <vt:lpstr>Demo</vt:lpstr>
      <vt:lpstr>Files on GitHub</vt:lpstr>
      <vt:lpstr>PowerPoint Presentation</vt:lpstr>
      <vt:lpstr>Thank you</vt:lpstr>
      <vt:lpstr>PowerPoint Presentation</vt:lpstr>
      <vt:lpstr>What’s missing</vt:lpstr>
      <vt:lpstr>Getting Latest file</vt:lpstr>
      <vt:lpstr>Date format</vt:lpstr>
      <vt:lpstr>“Sync” will add a shortcut in Explorer</vt:lpstr>
      <vt:lpstr>Text layout (without bullet points)</vt:lpstr>
      <vt:lpstr>Text layout with bulleted text</vt:lpstr>
      <vt:lpstr>Example with longer headline text wrapping to a second line</vt:lpstr>
      <vt:lpstr>Adjusting list levels</vt:lpstr>
      <vt:lpstr>Bullet points layout with subtitle Set the subtitle to 20pt in the same text block, with character spacing Normal</vt:lpstr>
    </vt:vector>
  </TitlesOfParts>
  <Manager>&lt;Comms manager name here&gt;</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Event name or presentation title</dc:title>
  <dc:subject>&lt;Event name&gt;</dc:subject>
  <dc:creator>Peter Perov</dc:creator>
  <cp:keywords/>
  <dc:description/>
  <cp:lastModifiedBy>Peter Perov</cp:lastModifiedBy>
  <cp:revision>172</cp:revision>
  <dcterms:created xsi:type="dcterms:W3CDTF">2022-10-14T10:53:55Z</dcterms:created>
  <dcterms:modified xsi:type="dcterms:W3CDTF">2022-12-08T11:40:00Z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0x010100BD9FAF4CD5AD2F4B99B5B2414089ABF7</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y fmtid="{D5CDD505-2E9C-101B-9397-08002B2CF9AE}" pid="11" name="MSIP_Label_f42aa342-8706-4288-bd11-ebb85995028c_Enabled">
    <vt:lpwstr>True</vt:lpwstr>
  </property>
  <property fmtid="{D5CDD505-2E9C-101B-9397-08002B2CF9AE}" pid="12" name="MSIP_Label_f42aa342-8706-4288-bd11-ebb85995028c_SiteId">
    <vt:lpwstr>72f988bf-86f1-41af-91ab-2d7cd011db47</vt:lpwstr>
  </property>
  <property fmtid="{D5CDD505-2E9C-101B-9397-08002B2CF9AE}" pid="13" name="MSIP_Label_f42aa342-8706-4288-bd11-ebb85995028c_Ref">
    <vt:lpwstr>https://api.informationprotection.azure.com/api/72f988bf-86f1-41af-91ab-2d7cd011db47</vt:lpwstr>
  </property>
  <property fmtid="{D5CDD505-2E9C-101B-9397-08002B2CF9AE}" pid="14" name="MSIP_Label_f42aa342-8706-4288-bd11-ebb85995028c_Owner">
    <vt:lpwstr>maryfj@microsoft.com</vt:lpwstr>
  </property>
  <property fmtid="{D5CDD505-2E9C-101B-9397-08002B2CF9AE}" pid="15" name="MSIP_Label_f42aa342-8706-4288-bd11-ebb85995028c_SetDate">
    <vt:lpwstr>2017-08-29T14:27:20.8568347-07:00</vt:lpwstr>
  </property>
  <property fmtid="{D5CDD505-2E9C-101B-9397-08002B2CF9AE}" pid="16" name="MSIP_Label_f42aa342-8706-4288-bd11-ebb85995028c_Name">
    <vt:lpwstr>General</vt:lpwstr>
  </property>
  <property fmtid="{D5CDD505-2E9C-101B-9397-08002B2CF9AE}" pid="17" name="MSIP_Label_f42aa342-8706-4288-bd11-ebb85995028c_Application">
    <vt:lpwstr>Microsoft Azure Information Protection</vt:lpwstr>
  </property>
  <property fmtid="{D5CDD505-2E9C-101B-9397-08002B2CF9AE}" pid="18" name="MSIP_Label_f42aa342-8706-4288-bd11-ebb85995028c_Extended_MSFT_Method">
    <vt:lpwstr>Automatic</vt:lpwstr>
  </property>
  <property fmtid="{D5CDD505-2E9C-101B-9397-08002B2CF9AE}" pid="19" name="Sensitivity">
    <vt:lpwstr>General</vt:lpwstr>
  </property>
</Properties>
</file>