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8" autoAdjust="0"/>
  </p:normalViewPr>
  <p:slideViewPr>
    <p:cSldViewPr snapToGrid="0">
      <p:cViewPr varScale="1">
        <p:scale>
          <a:sx n="125" d="100"/>
          <a:sy n="125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</a:t>
            </a:r>
            <a:r>
              <a:rPr lang="en-IE" baseline="0"/>
              <a:t> no Support vs AWS no Support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Azure w/o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Sheet1!$C$2:$C$17</c:f>
              <c:numCache>
                <c:formatCode>#,##0.00</c:formatCode>
                <c:ptCount val="16"/>
                <c:pt idx="0">
                  <c:v>5229.9759999999997</c:v>
                </c:pt>
                <c:pt idx="1">
                  <c:v>10459.951999999999</c:v>
                </c:pt>
                <c:pt idx="2">
                  <c:v>15689.928</c:v>
                </c:pt>
                <c:pt idx="3">
                  <c:v>20919.903999999999</c:v>
                </c:pt>
                <c:pt idx="4">
                  <c:v>26149.879999999997</c:v>
                </c:pt>
                <c:pt idx="5">
                  <c:v>31379.855999999996</c:v>
                </c:pt>
                <c:pt idx="6">
                  <c:v>36609.831999999995</c:v>
                </c:pt>
                <c:pt idx="7">
                  <c:v>41839.807999999997</c:v>
                </c:pt>
                <c:pt idx="8">
                  <c:v>47069.784</c:v>
                </c:pt>
                <c:pt idx="9">
                  <c:v>52299.76</c:v>
                </c:pt>
                <c:pt idx="10">
                  <c:v>57529.736000000004</c:v>
                </c:pt>
                <c:pt idx="11">
                  <c:v>62759.712000000007</c:v>
                </c:pt>
                <c:pt idx="12">
                  <c:v>67989.688000000009</c:v>
                </c:pt>
                <c:pt idx="13">
                  <c:v>73219.664000000004</c:v>
                </c:pt>
                <c:pt idx="14">
                  <c:v>78449.64</c:v>
                </c:pt>
                <c:pt idx="15">
                  <c:v>83679.615999999995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45-40A2-BDCC-9684F35CB90F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AWS no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Sheet1!$G$2:$G$17</c:f>
              <c:numCache>
                <c:formatCode>#,##0.00</c:formatCode>
                <c:ptCount val="16"/>
                <c:pt idx="0">
                  <c:v>5769.6</c:v>
                </c:pt>
                <c:pt idx="1">
                  <c:v>11539.2</c:v>
                </c:pt>
                <c:pt idx="2">
                  <c:v>17308.800000000003</c:v>
                </c:pt>
                <c:pt idx="3">
                  <c:v>23078.400000000001</c:v>
                </c:pt>
                <c:pt idx="4">
                  <c:v>28848</c:v>
                </c:pt>
                <c:pt idx="5">
                  <c:v>34617.599999999999</c:v>
                </c:pt>
                <c:pt idx="6">
                  <c:v>40387.199999999997</c:v>
                </c:pt>
                <c:pt idx="7">
                  <c:v>46156.799999999996</c:v>
                </c:pt>
                <c:pt idx="8">
                  <c:v>51926.399999999994</c:v>
                </c:pt>
                <c:pt idx="9">
                  <c:v>57695.999999999993</c:v>
                </c:pt>
                <c:pt idx="10">
                  <c:v>63465.599999999991</c:v>
                </c:pt>
                <c:pt idx="11">
                  <c:v>69235.199999999997</c:v>
                </c:pt>
                <c:pt idx="12">
                  <c:v>75004.800000000003</c:v>
                </c:pt>
                <c:pt idx="13">
                  <c:v>80774.400000000009</c:v>
                </c:pt>
                <c:pt idx="14">
                  <c:v>86544.000000000015</c:v>
                </c:pt>
                <c:pt idx="15">
                  <c:v>92313.60000000002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45-40A2-BDCC-9684F35CB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600264"/>
        <c:axId val="671599280"/>
      </c:lineChart>
      <c:dateAx>
        <c:axId val="6716002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599280"/>
        <c:crosses val="autoZero"/>
        <c:auto val="1"/>
        <c:lblOffset val="100"/>
        <c:baseTimeUnit val="months"/>
      </c:dateAx>
      <c:valAx>
        <c:axId val="6715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0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 + Support vs AWS no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Azure +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6229.9759999999997</c:v>
                </c:pt>
                <c:pt idx="1">
                  <c:v>12459.951999999999</c:v>
                </c:pt>
                <c:pt idx="2">
                  <c:v>18689.928</c:v>
                </c:pt>
                <c:pt idx="3">
                  <c:v>24919.903999999999</c:v>
                </c:pt>
                <c:pt idx="4">
                  <c:v>31149.879999999997</c:v>
                </c:pt>
                <c:pt idx="5">
                  <c:v>37379.856</c:v>
                </c:pt>
                <c:pt idx="6">
                  <c:v>43609.832000000002</c:v>
                </c:pt>
                <c:pt idx="7">
                  <c:v>49839.808000000005</c:v>
                </c:pt>
                <c:pt idx="8">
                  <c:v>56069.784000000007</c:v>
                </c:pt>
                <c:pt idx="9">
                  <c:v>62299.760000000009</c:v>
                </c:pt>
                <c:pt idx="10">
                  <c:v>68529.736000000004</c:v>
                </c:pt>
                <c:pt idx="11">
                  <c:v>74759.712</c:v>
                </c:pt>
                <c:pt idx="12">
                  <c:v>80989.687999999995</c:v>
                </c:pt>
                <c:pt idx="13">
                  <c:v>87219.66399999999</c:v>
                </c:pt>
                <c:pt idx="14">
                  <c:v>93449.639999999985</c:v>
                </c:pt>
                <c:pt idx="15">
                  <c:v>99679.61599999998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7-4EB5-8D5A-81767858ECC0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AWS no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Sheet1!$G$2:$G$17</c:f>
              <c:numCache>
                <c:formatCode>#,##0.00</c:formatCode>
                <c:ptCount val="16"/>
                <c:pt idx="0">
                  <c:v>5769.6</c:v>
                </c:pt>
                <c:pt idx="1">
                  <c:v>11539.2</c:v>
                </c:pt>
                <c:pt idx="2">
                  <c:v>17308.800000000003</c:v>
                </c:pt>
                <c:pt idx="3">
                  <c:v>23078.400000000001</c:v>
                </c:pt>
                <c:pt idx="4">
                  <c:v>28848</c:v>
                </c:pt>
                <c:pt idx="5">
                  <c:v>34617.599999999999</c:v>
                </c:pt>
                <c:pt idx="6">
                  <c:v>40387.199999999997</c:v>
                </c:pt>
                <c:pt idx="7">
                  <c:v>46156.799999999996</c:v>
                </c:pt>
                <c:pt idx="8">
                  <c:v>51926.399999999994</c:v>
                </c:pt>
                <c:pt idx="9">
                  <c:v>57695.999999999993</c:v>
                </c:pt>
                <c:pt idx="10">
                  <c:v>63465.599999999991</c:v>
                </c:pt>
                <c:pt idx="11">
                  <c:v>69235.199999999997</c:v>
                </c:pt>
                <c:pt idx="12">
                  <c:v>75004.800000000003</c:v>
                </c:pt>
                <c:pt idx="13">
                  <c:v>80774.400000000009</c:v>
                </c:pt>
                <c:pt idx="14">
                  <c:v>86544.000000000015</c:v>
                </c:pt>
                <c:pt idx="15">
                  <c:v>92313.60000000002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7-4EB5-8D5A-81767858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420000"/>
        <c:axId val="679421640"/>
      </c:lineChart>
      <c:dateAx>
        <c:axId val="6794200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1640"/>
        <c:crosses val="autoZero"/>
        <c:auto val="1"/>
        <c:lblOffset val="100"/>
        <c:baseTimeUnit val="months"/>
      </c:dateAx>
      <c:valAx>
        <c:axId val="67942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 + Support vs AWS +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Azure +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6229.9759999999997</c:v>
                </c:pt>
                <c:pt idx="1">
                  <c:v>12459.951999999999</c:v>
                </c:pt>
                <c:pt idx="2">
                  <c:v>18689.928</c:v>
                </c:pt>
                <c:pt idx="3">
                  <c:v>24919.903999999999</c:v>
                </c:pt>
                <c:pt idx="4">
                  <c:v>31149.879999999997</c:v>
                </c:pt>
                <c:pt idx="5">
                  <c:v>37379.856</c:v>
                </c:pt>
                <c:pt idx="6">
                  <c:v>43609.832000000002</c:v>
                </c:pt>
                <c:pt idx="7">
                  <c:v>49839.808000000005</c:v>
                </c:pt>
                <c:pt idx="8">
                  <c:v>56069.784000000007</c:v>
                </c:pt>
                <c:pt idx="9">
                  <c:v>62299.760000000009</c:v>
                </c:pt>
                <c:pt idx="10">
                  <c:v>68529.736000000004</c:v>
                </c:pt>
                <c:pt idx="11">
                  <c:v>74759.712</c:v>
                </c:pt>
                <c:pt idx="12">
                  <c:v>80989.687999999995</c:v>
                </c:pt>
                <c:pt idx="13">
                  <c:v>87219.66399999999</c:v>
                </c:pt>
                <c:pt idx="14">
                  <c:v>93449.639999999985</c:v>
                </c:pt>
                <c:pt idx="15">
                  <c:v>99679.61599999998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28-4C84-8EC7-35C041E77D16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AWS + Max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Sheet1!$I$2:$I$17</c:f>
              <c:numCache>
                <c:formatCode>#,##0.00</c:formatCode>
                <c:ptCount val="16"/>
                <c:pt idx="0">
                  <c:v>20769.599999999999</c:v>
                </c:pt>
                <c:pt idx="1">
                  <c:v>41539.199999999997</c:v>
                </c:pt>
                <c:pt idx="2">
                  <c:v>62308.799999999996</c:v>
                </c:pt>
                <c:pt idx="3">
                  <c:v>83078.399999999994</c:v>
                </c:pt>
                <c:pt idx="4">
                  <c:v>103848</c:v>
                </c:pt>
                <c:pt idx="5">
                  <c:v>124617.60000000001</c:v>
                </c:pt>
                <c:pt idx="6">
                  <c:v>145387.20000000001</c:v>
                </c:pt>
                <c:pt idx="7">
                  <c:v>166156.80000000002</c:v>
                </c:pt>
                <c:pt idx="8">
                  <c:v>186926.40000000002</c:v>
                </c:pt>
                <c:pt idx="9">
                  <c:v>207696.00000000003</c:v>
                </c:pt>
                <c:pt idx="10">
                  <c:v>228465.60000000003</c:v>
                </c:pt>
                <c:pt idx="11">
                  <c:v>249235.20000000004</c:v>
                </c:pt>
                <c:pt idx="12">
                  <c:v>270004.80000000005</c:v>
                </c:pt>
                <c:pt idx="13">
                  <c:v>290774.40000000002</c:v>
                </c:pt>
                <c:pt idx="14">
                  <c:v>311544</c:v>
                </c:pt>
                <c:pt idx="15">
                  <c:v>332313.59999999998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28-4C84-8EC7-35C041E77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58032"/>
        <c:axId val="590358360"/>
      </c:lineChart>
      <c:dateAx>
        <c:axId val="5903580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58360"/>
        <c:crosses val="autoZero"/>
        <c:auto val="1"/>
        <c:lblOffset val="100"/>
        <c:baseTimeUnit val="months"/>
      </c:dateAx>
      <c:valAx>
        <c:axId val="59035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5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7C306-93C8-44D8-B2E4-EB7EC97B4DDE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672A-5ACD-4F91-987B-4AE2588DC6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321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Azure Estimation</a:t>
            </a:r>
          </a:p>
          <a:p>
            <a:endParaRPr lang="en-IE" dirty="0"/>
          </a:p>
          <a:p>
            <a:r>
              <a:rPr lang="en-IE" dirty="0"/>
              <a:t>https://azure.com/e/085fd7a7c2af4f8da53a9db5bd629406</a:t>
            </a:r>
          </a:p>
          <a:p>
            <a:endParaRPr lang="en-IE" dirty="0"/>
          </a:p>
          <a:p>
            <a:r>
              <a:rPr lang="en-IE" dirty="0"/>
              <a:t>AWS Estimation</a:t>
            </a:r>
          </a:p>
          <a:p>
            <a:endParaRPr lang="en-IE" dirty="0"/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https://calculator.aws/#/estimate?id=7f1b47bc1c8ea0522fec05443020f43c296d655d</a:t>
            </a:r>
          </a:p>
          <a:p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37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https://azure.microsoft.com/en-us/support/plans/</a:t>
            </a:r>
          </a:p>
          <a:p>
            <a:endParaRPr lang="en-IE" dirty="0"/>
          </a:p>
          <a:p>
            <a:r>
              <a:rPr lang="en-IE" dirty="0"/>
              <a:t>https://calculator.aws/#/support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838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MS SQL started in 1989 with Sybase. </a:t>
            </a:r>
          </a:p>
          <a:p>
            <a:endParaRPr lang="en-IE" dirty="0"/>
          </a:p>
          <a:p>
            <a:r>
              <a:rPr lang="en-IE" dirty="0"/>
              <a:t>Split from Sybase and released MS SQL Server 6.0 in 1995.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https://en.wikipedia.org/wiki/History_of_Microsoft_SQL_Server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86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AWS</a:t>
            </a:r>
          </a:p>
          <a:p>
            <a:r>
              <a:rPr lang="en-IE" dirty="0"/>
              <a:t>https://aws.amazon.com/rds/aurora/sla/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32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https://azure.microsoft.com/en-us/support/legal/sla/azure-sql-database/v1_6/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1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E00-326B-4A42-BAB7-455EF56C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CFAF-5614-4C74-9884-A9A81B2A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B192-EC6F-4213-9836-040D9F1C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2C9B-9904-4BA3-8A64-9251FB2E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783C-BDC8-405D-84BE-73C754D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8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DBB0-75A8-44A4-9A03-70EC465F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AF4E-699B-4715-9365-56C07B79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CF25-0EA5-46DE-ADC8-08DF578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F0D7-3FE4-443A-AB62-F5B43BB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7472-74BD-44DD-86DC-CA97C620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90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CF4AA-4358-41D8-A7E1-3C1310665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0C935-CCA7-498F-AA4E-3363CD65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3C63-6022-4920-AAA5-23A6FA1A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188B-4CC1-4F77-951A-7CAA1445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96CE-4CEF-46F1-851B-AF6030A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1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2286-0E28-4621-9FA5-5546EF3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803D-709A-4903-A329-33B08498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1EDD-F4DD-498B-A523-F94FB9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55E3-5FFF-4B63-B9A8-21F8371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3924-8308-47BE-977A-782FD3E2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0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48AA-F867-4F6F-A086-CAA0D086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4423-74B0-4035-9471-8A9A7D3F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A3E5-E6CD-4F21-88FC-340E81B8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47AD-9A84-4E9E-A1ED-02DD7C8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D444-BF3E-46F5-A980-F188BEBF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6939-F2F6-4662-A0F7-BC4A0DBD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7980-6115-4119-9A8C-4A7E8E508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24A78-024B-4594-9854-BF90B5A8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6B87-97D2-4660-8356-1EF57011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B6DF-A214-47E9-8FD1-4A86A9CA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6B37-71F1-46FB-92B6-15F6803A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6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5AA1-3329-40E8-BD64-7B1066AF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D122-E333-416B-830B-C9E40C70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7BB8-2D1B-44CD-B669-769335B2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A6F00-573E-4690-8C85-215B14F7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C206A-60D9-4FBE-AE9C-591BE703E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41DE4-3E7F-4419-9627-1D4C7A9D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CD350-1CBB-47CD-987E-34AA9F9E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58A5-D3DA-4898-B295-0A90ADE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0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083C-0D76-420A-AFED-FE495BAB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08420-6498-4BE6-8A1C-92DE34FB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51539-14A2-4CB4-82F8-49E11A09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06038-F0BD-4D2F-91FC-15193F7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76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C3A8-CF9F-43E2-8C36-0558B7CF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A90CA-FEC2-4AD7-AFF4-8EF6314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CA13-A1B5-4081-B701-E7B0175B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0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ED6B-0760-4261-9AAA-0F7A567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F839-714D-48A5-84F4-58662B02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CBFC-4A93-410D-BF9D-DFF0BF1F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B327-7E7B-4B61-B370-849A353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B23-1368-4036-8141-6CA36E79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9489-D491-49AD-B965-661BF89E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03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00C5-0938-48F0-B2F2-323A8F91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B0D52-F210-412A-998A-34EBE0115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C620-763C-4550-AE38-D9CA9BEE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7B9C-D2C5-49B8-BDB0-5DA0587F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8356-AFAF-4A86-BF42-31E3B98A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6D69-D581-4845-B7EC-1580E50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9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78E4E-09B3-4A56-8BD9-4EA0E25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8929-9766-4C40-92A4-0B732512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CF76-FDAD-4B60-BEF4-7C95BBC7E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19D7-5315-4E45-8967-F98D4E5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A02B-2717-4DF6-8980-4A94D98D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76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in-memory-oltp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8671-EECA-4CCA-892E-A589F99D4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Amazon Aurora vs Azure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A1CE-95F3-48B9-ADCE-4739F3BB1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Price comparison</a:t>
            </a:r>
          </a:p>
        </p:txBody>
      </p:sp>
    </p:spTree>
    <p:extLst>
      <p:ext uri="{BB962C8B-B14F-4D97-AF65-F5344CB8AC3E}">
        <p14:creationId xmlns:p14="http://schemas.microsoft.com/office/powerpoint/2010/main" val="300196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8FA-872D-4FBA-B00E-36ECC41C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AWS Aurora SLA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876-753F-480A-8938-9D424CF6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" y="1797065"/>
            <a:ext cx="9646920" cy="41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9786A8-C303-4E39-9239-BBC7331E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775084"/>
            <a:ext cx="8065463" cy="53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C01-C28B-4C62-B73A-60C01E72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IE" b="1" dirty="0"/>
              <a:t>SLA: AWS vs Azure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DC29-28E2-46A7-9D17-ADA429EC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AWS </a:t>
            </a:r>
            <a:r>
              <a:rPr lang="en-GB" b="1" i="0" dirty="0">
                <a:solidFill>
                  <a:srgbClr val="333333"/>
                </a:solidFill>
                <a:effectLst/>
              </a:rPr>
              <a:t>will use commercially reasonable efforts to make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Multi-AZ Clusters available with a Monthly Uptime Percentage of at least </a:t>
            </a:r>
            <a:r>
              <a:rPr lang="en-GB" b="1" i="0" dirty="0">
                <a:solidFill>
                  <a:srgbClr val="FF0000"/>
                </a:solidFill>
                <a:effectLst/>
              </a:rPr>
              <a:t>99.99%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during any monthly billing cycle (the "Service Commitment"). In the event Amazon Aurora does not meet the Service Commitment, you will be eligible to receive a Service Credit as described below.</a:t>
            </a:r>
          </a:p>
          <a:p>
            <a:endParaRPr lang="en-GB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A1A"/>
                </a:solidFill>
                <a:effectLst/>
              </a:rPr>
              <a:t>Azure SQL Database Business Critical or Premium tiers configured as Zone Redundant Deployments </a:t>
            </a:r>
            <a:r>
              <a:rPr lang="en-GB" b="1" i="0" dirty="0">
                <a:solidFill>
                  <a:srgbClr val="1A1A1A"/>
                </a:solidFill>
                <a:effectLst/>
              </a:rPr>
              <a:t>have an availability guarantee </a:t>
            </a:r>
            <a:r>
              <a:rPr lang="en-GB" b="0" i="0" dirty="0">
                <a:solidFill>
                  <a:srgbClr val="1A1A1A"/>
                </a:solidFill>
                <a:effectLst/>
              </a:rPr>
              <a:t>of at least </a:t>
            </a:r>
            <a:r>
              <a:rPr lang="en-GB" b="1" i="0" dirty="0">
                <a:solidFill>
                  <a:srgbClr val="FF0000"/>
                </a:solidFill>
                <a:effectLst/>
              </a:rPr>
              <a:t>99.995%</a:t>
            </a:r>
            <a:r>
              <a:rPr lang="en-GB" b="0" i="0" dirty="0">
                <a:solidFill>
                  <a:srgbClr val="1A1A1A"/>
                </a:solidFill>
                <a:effectLst/>
              </a:rPr>
              <a:t>.</a:t>
            </a:r>
          </a:p>
          <a:p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SQL Database Business Critical or Premium tiers not configured for Zone Redundant Deployments </a:t>
            </a:r>
            <a:r>
              <a:rPr lang="en-GB" b="1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have an availability guarantee</a:t>
            </a:r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of at least </a:t>
            </a:r>
            <a:r>
              <a:rPr lang="en-GB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99.99%</a:t>
            </a:r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81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957E-F6C9-40B4-B94C-84BA5A89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D7-3CFA-4620-8536-2CAA4AB0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69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AE5F-2543-45C8-AA4F-1F61D162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940"/>
          </a:xfrm>
        </p:spPr>
        <p:txBody>
          <a:bodyPr/>
          <a:lstStyle/>
          <a:p>
            <a:r>
              <a:rPr lang="en-IE" dirty="0"/>
              <a:t>Original Estimation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2EB2B-AD20-4C9D-BB09-7339936D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242" y="1441360"/>
            <a:ext cx="7813787" cy="17211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FA852-B7F6-4655-8CD7-39D57542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77" y="3503838"/>
            <a:ext cx="7829352" cy="25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4DA-1EA0-4CFB-A72B-298B74FA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Naturally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F8BA1-E937-40FF-B60B-AC559BD16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20" y="1839549"/>
            <a:ext cx="9711061" cy="4351338"/>
          </a:xfrm>
        </p:spPr>
      </p:pic>
    </p:spTree>
    <p:extLst>
      <p:ext uri="{BB962C8B-B14F-4D97-AF65-F5344CB8AC3E}">
        <p14:creationId xmlns:p14="http://schemas.microsoft.com/office/powerpoint/2010/main" val="155256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4280-4B9D-40A4-BE10-F6B39C77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183"/>
          </a:xfrm>
        </p:spPr>
        <p:txBody>
          <a:bodyPr>
            <a:normAutofit fontScale="90000"/>
          </a:bodyPr>
          <a:lstStyle/>
          <a:p>
            <a:r>
              <a:rPr lang="en-IE" dirty="0"/>
              <a:t>Peter’s Estimation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DC0695-2210-4F5F-B446-375593AB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46825"/>
              </p:ext>
            </p:extLst>
          </p:nvPr>
        </p:nvGraphicFramePr>
        <p:xfrm>
          <a:off x="1065800" y="1202487"/>
          <a:ext cx="9869138" cy="179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250">
                  <a:extLst>
                    <a:ext uri="{9D8B030D-6E8A-4147-A177-3AD203B41FA5}">
                      <a16:colId xmlns:a16="http://schemas.microsoft.com/office/drawing/2014/main" val="1604596911"/>
                    </a:ext>
                  </a:extLst>
                </a:gridCol>
                <a:gridCol w="836153">
                  <a:extLst>
                    <a:ext uri="{9D8B030D-6E8A-4147-A177-3AD203B41FA5}">
                      <a16:colId xmlns:a16="http://schemas.microsoft.com/office/drawing/2014/main" val="2549175002"/>
                    </a:ext>
                  </a:extLst>
                </a:gridCol>
                <a:gridCol w="3483971">
                  <a:extLst>
                    <a:ext uri="{9D8B030D-6E8A-4147-A177-3AD203B41FA5}">
                      <a16:colId xmlns:a16="http://schemas.microsoft.com/office/drawing/2014/main" val="3102597177"/>
                    </a:ext>
                  </a:extLst>
                </a:gridCol>
                <a:gridCol w="2090382">
                  <a:extLst>
                    <a:ext uri="{9D8B030D-6E8A-4147-A177-3AD203B41FA5}">
                      <a16:colId xmlns:a16="http://schemas.microsoft.com/office/drawing/2014/main" val="3835709630"/>
                    </a:ext>
                  </a:extLst>
                </a:gridCol>
                <a:gridCol w="2090382">
                  <a:extLst>
                    <a:ext uri="{9D8B030D-6E8A-4147-A177-3AD203B41FA5}">
                      <a16:colId xmlns:a16="http://schemas.microsoft.com/office/drawing/2014/main" val="2530215256"/>
                    </a:ext>
                  </a:extLst>
                </a:gridCol>
              </a:tblGrid>
              <a:tr h="22949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400" u="none" strike="noStrike">
                          <a:effectLst/>
                        </a:rPr>
                        <a:t>Microsoft Azure Estimate</a:t>
                      </a:r>
                      <a:endParaRPr lang="en-IE" sz="14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96798271"/>
                  </a:ext>
                </a:extLst>
              </a:tr>
              <a:tr h="20468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Azure SQL Elastic Pool</a:t>
                      </a:r>
                      <a:endParaRPr lang="en-IE" sz="12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00961620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Service type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Region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Description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Estimated monthly cost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Estimated upfront cost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79043186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Azure SQL Database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Central US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Elastic Pool, vCore, {1}, Business Critical, Provisioned, Gen 5, 4 - 10 vCore instance(s), 3 year reserved, 1,024 GB Storage, 1024 GB Backup Storage</a:t>
                      </a:r>
                      <a:endParaRPr lang="en-GB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$5,229.98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$0.00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49353927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Support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Support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$1,000.00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 dirty="0">
                          <a:effectLst/>
                        </a:rPr>
                        <a:t>$0.00</a:t>
                      </a:r>
                      <a:endParaRPr lang="en-IE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28090555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Licensing Program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Microsoft Online Services Agreement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29188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Total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$6,229.98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 dirty="0">
                          <a:effectLst/>
                        </a:rPr>
                        <a:t>$0.00</a:t>
                      </a:r>
                      <a:endParaRPr lang="en-IE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844463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2F471D-8444-455F-8469-52F18BE9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0" y="3246816"/>
            <a:ext cx="9869139" cy="17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E7C4-A1D6-4D6E-BD40-F424A697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IE" dirty="0"/>
              <a:t>Azure vs AWS, with and w/o Support plan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FDCD04-6EDF-4139-A5AB-18A5FBA02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000494"/>
              </p:ext>
            </p:extLst>
          </p:nvPr>
        </p:nvGraphicFramePr>
        <p:xfrm>
          <a:off x="838200" y="1314132"/>
          <a:ext cx="5577840" cy="3826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5FCB05-2A87-48E2-AF95-5ED5217CA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26522"/>
              </p:ext>
            </p:extLst>
          </p:nvPr>
        </p:nvGraphicFramePr>
        <p:xfrm>
          <a:off x="6507480" y="1314132"/>
          <a:ext cx="5001895" cy="389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48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E95F-6B92-4D23-AA05-F780145D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197991"/>
            <a:ext cx="10515600" cy="645795"/>
          </a:xfrm>
        </p:spPr>
        <p:txBody>
          <a:bodyPr>
            <a:normAutofit fontScale="90000"/>
          </a:bodyPr>
          <a:lstStyle/>
          <a:p>
            <a:r>
              <a:rPr lang="en-IE" dirty="0"/>
              <a:t>Support prices…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DF504-BF75-41EC-B598-B49B5939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" y="1404175"/>
            <a:ext cx="9966960" cy="182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0201E-0056-49BA-B0D8-ED4E121C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99" y="3808100"/>
            <a:ext cx="8161147" cy="268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E74D3-D44A-40ED-B158-1E3E2FFE8C65}"/>
              </a:ext>
            </a:extLst>
          </p:cNvPr>
          <p:cNvSpPr txBox="1"/>
          <p:nvPr/>
        </p:nvSpPr>
        <p:spPr>
          <a:xfrm>
            <a:off x="1031240" y="103484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Azure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D38C2-9D2F-40C4-BBE1-CE2AEE637C4D}"/>
              </a:ext>
            </a:extLst>
          </p:cNvPr>
          <p:cNvSpPr txBox="1"/>
          <p:nvPr/>
        </p:nvSpPr>
        <p:spPr>
          <a:xfrm>
            <a:off x="1031240" y="3508803"/>
            <a:ext cx="14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AWS Support</a:t>
            </a:r>
          </a:p>
        </p:txBody>
      </p:sp>
    </p:spTree>
    <p:extLst>
      <p:ext uri="{BB962C8B-B14F-4D97-AF65-F5344CB8AC3E}">
        <p14:creationId xmlns:p14="http://schemas.microsoft.com/office/powerpoint/2010/main" val="408024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157B-553C-4A84-84FB-F85D43AE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With Support included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79A5D3-5CE3-41EF-A9CA-539AE804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51959"/>
              </p:ext>
            </p:extLst>
          </p:nvPr>
        </p:nvGraphicFramePr>
        <p:xfrm>
          <a:off x="3255645" y="2019617"/>
          <a:ext cx="6076950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55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642-6903-46CB-9D22-C182B9F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Aurora vs Azure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18C3-3821-455D-A19B-B5673AA9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Aurora is proprietary forked MySQL. Migration will be needed for onboarding and offboarding</a:t>
            </a:r>
          </a:p>
          <a:p>
            <a:r>
              <a:rPr lang="en-IE" dirty="0"/>
              <a:t>No </a:t>
            </a:r>
            <a:r>
              <a:rPr lang="en-IE" dirty="0">
                <a:hlinkClick r:id="rId3"/>
              </a:rPr>
              <a:t>In-Memory technology</a:t>
            </a:r>
            <a:endParaRPr lang="en-IE" dirty="0"/>
          </a:p>
          <a:p>
            <a:r>
              <a:rPr lang="en-IE" dirty="0"/>
              <a:t>No Intelligent Query Processing</a:t>
            </a:r>
          </a:p>
          <a:p>
            <a:r>
              <a:rPr lang="en-IE" dirty="0"/>
              <a:t>No ML-based advisors on query processing (30-40% productivity gains)</a:t>
            </a:r>
          </a:p>
          <a:p>
            <a:r>
              <a:rPr lang="en-IE" dirty="0"/>
              <a:t>No Enterprise Security Features</a:t>
            </a:r>
          </a:p>
          <a:p>
            <a:pPr lvl="1"/>
            <a:r>
              <a:rPr lang="en-IE" dirty="0"/>
              <a:t>No Transparent Data Encryption (TDE)</a:t>
            </a:r>
          </a:p>
          <a:p>
            <a:pPr lvl="1"/>
            <a:r>
              <a:rPr lang="en-IE" dirty="0"/>
              <a:t>No Always Encrypted </a:t>
            </a:r>
          </a:p>
          <a:p>
            <a:pPr lvl="1"/>
            <a:r>
              <a:rPr lang="en-IE" dirty="0"/>
              <a:t>No Dynamic Data Masking </a:t>
            </a:r>
          </a:p>
          <a:p>
            <a:pPr lvl="1"/>
            <a:r>
              <a:rPr lang="en-IE" dirty="0"/>
              <a:t>No ML Based security protection in the cloud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15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951-F10A-4F6C-ABBD-8DBA2EE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035"/>
          </a:xfrm>
        </p:spPr>
        <p:txBody>
          <a:bodyPr/>
          <a:lstStyle/>
          <a:p>
            <a:r>
              <a:rPr lang="en-IE" sz="4400" dirty="0">
                <a:effectLst/>
                <a:latin typeface="Calibri" panose="020F0502020204030204" pitchFamily="34" charset="0"/>
              </a:rPr>
              <a:t>MS SQL is not MySQL.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315A-1699-4F43-8369-CEF3D163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944"/>
            <a:ext cx="10515600" cy="5200015"/>
          </a:xfrm>
        </p:spPr>
        <p:txBody>
          <a:bodyPr>
            <a:normAutofit/>
          </a:bodyPr>
          <a:lstStyle/>
          <a:p>
            <a:r>
              <a:rPr lang="en-GB" dirty="0"/>
              <a:t>Azure SQL is Microsoft own SQL Server </a:t>
            </a:r>
          </a:p>
          <a:p>
            <a:r>
              <a:rPr lang="en-GB" dirty="0"/>
              <a:t>AWS Aurora is </a:t>
            </a:r>
            <a:r>
              <a:rPr lang="en-GB" dirty="0" err="1"/>
              <a:t>SAASified</a:t>
            </a:r>
            <a:r>
              <a:rPr lang="en-GB" dirty="0"/>
              <a:t> MySQL (formerly OSS, owned by Oracle)</a:t>
            </a:r>
          </a:p>
          <a:p>
            <a:r>
              <a:rPr lang="en-GB" dirty="0"/>
              <a:t>Single Vendor</a:t>
            </a:r>
          </a:p>
          <a:p>
            <a:r>
              <a:rPr lang="en-GB" dirty="0"/>
              <a:t>Cross Service Compatibility and integration</a:t>
            </a:r>
          </a:p>
          <a:p>
            <a:r>
              <a:rPr lang="en-GB" dirty="0"/>
              <a:t>Readiness </a:t>
            </a:r>
          </a:p>
          <a:p>
            <a:r>
              <a:rPr lang="en-GB" dirty="0"/>
              <a:t>Technology Maturity </a:t>
            </a:r>
          </a:p>
          <a:p>
            <a:r>
              <a:rPr lang="en-GB" dirty="0"/>
              <a:t>Enterprise Readiness</a:t>
            </a:r>
          </a:p>
          <a:p>
            <a:r>
              <a:rPr lang="en-GB" dirty="0"/>
              <a:t>Replication</a:t>
            </a:r>
          </a:p>
          <a:p>
            <a:r>
              <a:rPr lang="en-GB" dirty="0"/>
              <a:t>Internal Competencies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028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472</Words>
  <Application>Microsoft Office PowerPoint</Application>
  <PresentationFormat>Widescreen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Office Theme</vt:lpstr>
      <vt:lpstr>Amazon Aurora vs Azure SQL </vt:lpstr>
      <vt:lpstr>Original Estimation</vt:lpstr>
      <vt:lpstr>Naturally</vt:lpstr>
      <vt:lpstr>Peter’s Estimation</vt:lpstr>
      <vt:lpstr>Azure vs AWS, with and w/o Support plan</vt:lpstr>
      <vt:lpstr>Support prices…</vt:lpstr>
      <vt:lpstr>With Support included</vt:lpstr>
      <vt:lpstr>Aurora vs Azure SQL</vt:lpstr>
      <vt:lpstr>MS SQL is not MySQL. </vt:lpstr>
      <vt:lpstr>AWS Aurora SLA</vt:lpstr>
      <vt:lpstr>PowerPoint Presentation</vt:lpstr>
      <vt:lpstr>SLA: AWS vs Azure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81</cp:revision>
  <dcterms:created xsi:type="dcterms:W3CDTF">2021-09-24T11:11:38Z</dcterms:created>
  <dcterms:modified xsi:type="dcterms:W3CDTF">2021-09-24T16:07:29Z</dcterms:modified>
</cp:coreProperties>
</file>