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5"/>
  </p:notesMasterIdLst>
  <p:sldIdLst>
    <p:sldId id="2020" r:id="rId2"/>
    <p:sldId id="256" r:id="rId3"/>
    <p:sldId id="2053" r:id="rId4"/>
    <p:sldId id="259" r:id="rId5"/>
    <p:sldId id="257" r:id="rId6"/>
    <p:sldId id="2147470451" r:id="rId7"/>
    <p:sldId id="2147470452" r:id="rId8"/>
    <p:sldId id="261" r:id="rId9"/>
    <p:sldId id="2147470453" r:id="rId10"/>
    <p:sldId id="2076138721" r:id="rId11"/>
    <p:sldId id="2076137375" r:id="rId12"/>
    <p:sldId id="2147470450" r:id="rId13"/>
    <p:sldId id="260" r:id="rId14"/>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690" autoAdjust="0"/>
  </p:normalViewPr>
  <p:slideViewPr>
    <p:cSldViewPr snapToGrid="0">
      <p:cViewPr varScale="1">
        <p:scale>
          <a:sx n="95" d="100"/>
          <a:sy n="95" d="100"/>
        </p:scale>
        <p:origin x="44" y="3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FDF50C-5B7C-48A6-B04B-E38C82E92515}" type="datetimeFigureOut">
              <a:rPr lang="en-IE" smtClean="0"/>
              <a:t>08/03/2022</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369D36-2FB2-4F74-ADBD-A434E97E3FE7}" type="slidenum">
              <a:rPr lang="en-IE" smtClean="0"/>
              <a:t>‹#›</a:t>
            </a:fld>
            <a:endParaRPr lang="en-IE"/>
          </a:p>
        </p:txBody>
      </p:sp>
    </p:spTree>
    <p:extLst>
      <p:ext uri="{BB962C8B-B14F-4D97-AF65-F5344CB8AC3E}">
        <p14:creationId xmlns:p14="http://schemas.microsoft.com/office/powerpoint/2010/main" val="215807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3/8/2022 9:22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252321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Microsoft Defender is a unified enterprise </a:t>
            </a:r>
            <a:r>
              <a:rPr lang="en-IE" dirty="0" err="1"/>
              <a:t>Defense</a:t>
            </a:r>
            <a:r>
              <a:rPr lang="en-IE" dirty="0"/>
              <a:t> Suite </a:t>
            </a:r>
          </a:p>
          <a:p>
            <a:endParaRPr lang="en-IE" dirty="0"/>
          </a:p>
          <a:p>
            <a:endParaRPr lang="en-IE" dirty="0"/>
          </a:p>
          <a:p>
            <a:endParaRPr lang="en-IE" dirty="0"/>
          </a:p>
          <a:p>
            <a:r>
              <a:rPr lang="en-IE" dirty="0"/>
              <a:t>https://docs.microsoft.com/en-us/microsoft-365/security/defender/microsoft-365-defender?view=o365-worldwide</a:t>
            </a:r>
          </a:p>
          <a:p>
            <a:endParaRPr lang="en-IE" dirty="0"/>
          </a:p>
          <a:p>
            <a:endParaRPr lang="en-IE" dirty="0"/>
          </a:p>
          <a:p>
            <a:r>
              <a:rPr lang="en-IE" dirty="0"/>
              <a:t>Defender for Cloud Apps – Formerly Cloud App Security </a:t>
            </a:r>
          </a:p>
          <a:p>
            <a:endParaRPr lang="en-IE" dirty="0"/>
          </a:p>
        </p:txBody>
      </p:sp>
      <p:sp>
        <p:nvSpPr>
          <p:cNvPr id="4" name="Slide Number Placeholder 3"/>
          <p:cNvSpPr>
            <a:spLocks noGrp="1"/>
          </p:cNvSpPr>
          <p:nvPr>
            <p:ph type="sldNum" sz="quarter" idx="5"/>
          </p:nvPr>
        </p:nvSpPr>
        <p:spPr/>
        <p:txBody>
          <a:bodyPr/>
          <a:lstStyle/>
          <a:p>
            <a:fld id="{D3369D36-2FB2-4F74-ADBD-A434E97E3FE7}" type="slidenum">
              <a:rPr lang="en-IE" smtClean="0"/>
              <a:t>6</a:t>
            </a:fld>
            <a:endParaRPr lang="en-IE"/>
          </a:p>
        </p:txBody>
      </p:sp>
    </p:spTree>
    <p:extLst>
      <p:ext uri="{BB962C8B-B14F-4D97-AF65-F5344CB8AC3E}">
        <p14:creationId xmlns:p14="http://schemas.microsoft.com/office/powerpoint/2010/main" val="1207611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A Lot!</a:t>
            </a:r>
          </a:p>
          <a:p>
            <a:endParaRPr lang="en-IE" dirty="0"/>
          </a:p>
          <a:p>
            <a:endParaRPr lang="en-IE" dirty="0"/>
          </a:p>
        </p:txBody>
      </p:sp>
      <p:sp>
        <p:nvSpPr>
          <p:cNvPr id="4" name="Slide Number Placeholder 3"/>
          <p:cNvSpPr>
            <a:spLocks noGrp="1"/>
          </p:cNvSpPr>
          <p:nvPr>
            <p:ph type="sldNum" sz="quarter" idx="5"/>
          </p:nvPr>
        </p:nvSpPr>
        <p:spPr/>
        <p:txBody>
          <a:bodyPr/>
          <a:lstStyle/>
          <a:p>
            <a:fld id="{D3369D36-2FB2-4F74-ADBD-A434E97E3FE7}" type="slidenum">
              <a:rPr lang="en-IE" smtClean="0"/>
              <a:t>8</a:t>
            </a:fld>
            <a:endParaRPr lang="en-IE"/>
          </a:p>
        </p:txBody>
      </p:sp>
    </p:spTree>
    <p:extLst>
      <p:ext uri="{BB962C8B-B14F-4D97-AF65-F5344CB8AC3E}">
        <p14:creationId xmlns:p14="http://schemas.microsoft.com/office/powerpoint/2010/main" val="2668831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b="0" i="0" dirty="0">
                <a:solidFill>
                  <a:srgbClr val="000000"/>
                </a:solidFill>
                <a:effectLst/>
                <a:latin typeface="Segoe UI" panose="020B0502040204020203" pitchFamily="34" charset="0"/>
              </a:rPr>
              <a:t>Microsoft Sentinel is a cloud-native SIEM tool; Microsoft 365 Defender provides XDR capabilities for end-user environments (email, documents, identity, apps, and endpoint); </a:t>
            </a:r>
            <a:endParaRPr lang="ru-RU" b="0" i="0" dirty="0">
              <a:solidFill>
                <a:srgbClr val="000000"/>
              </a:solidFill>
              <a:effectLst/>
              <a:latin typeface="Segoe UI" panose="020B0502040204020203" pitchFamily="34" charset="0"/>
            </a:endParaRPr>
          </a:p>
          <a:p>
            <a:r>
              <a:rPr lang="en-IE" b="0" i="0" dirty="0">
                <a:solidFill>
                  <a:srgbClr val="000000"/>
                </a:solidFill>
                <a:effectLst/>
                <a:latin typeface="Segoe UI" panose="020B0502040204020203" pitchFamily="34" charset="0"/>
              </a:rPr>
              <a:t>and Microsoft Defender for Cloud provides XDR capabilities for infrastructure and multi-cloud platforms including virtual machines, databases, containers, and IoT.</a:t>
            </a:r>
            <a:endParaRPr lang="ru-RU" b="0" i="0" dirty="0">
              <a:solidFill>
                <a:srgbClr val="000000"/>
              </a:solidFill>
              <a:effectLst/>
              <a:latin typeface="Segoe UI" panose="020B0502040204020203" pitchFamily="34" charset="0"/>
            </a:endParaRPr>
          </a:p>
          <a:p>
            <a:endParaRPr lang="ru-RU" b="0" i="0" dirty="0">
              <a:solidFill>
                <a:srgbClr val="000000"/>
              </a:solidFill>
              <a:effectLst/>
              <a:latin typeface="Segoe UI" panose="020B0502040204020203" pitchFamily="34" charset="0"/>
            </a:endParaRPr>
          </a:p>
          <a:p>
            <a:endParaRPr lang="ru-RU" b="0" i="0" dirty="0">
              <a:solidFill>
                <a:srgbClr val="000000"/>
              </a:solidFill>
              <a:effectLst/>
              <a:latin typeface="Segoe UI" panose="020B0502040204020203" pitchFamily="34" charset="0"/>
            </a:endParaRPr>
          </a:p>
          <a:p>
            <a:r>
              <a:rPr lang="en-IE" b="0" i="0" dirty="0">
                <a:solidFill>
                  <a:srgbClr val="000000"/>
                </a:solidFill>
                <a:effectLst/>
                <a:latin typeface="Segoe UI" panose="020B0502040204020203" pitchFamily="34" charset="0"/>
              </a:rPr>
              <a:t>https://www.microsoft.com/en-ie/security/business/threat-protection</a:t>
            </a:r>
            <a:endParaRPr lang="ru-RU" b="0" i="0" dirty="0">
              <a:solidFill>
                <a:srgbClr val="000000"/>
              </a:solidFill>
              <a:effectLst/>
              <a:latin typeface="Segoe UI" panose="020B0502040204020203" pitchFamily="34" charset="0"/>
            </a:endParaRPr>
          </a:p>
          <a:p>
            <a:endParaRPr lang="en-IE" dirty="0"/>
          </a:p>
        </p:txBody>
      </p:sp>
      <p:sp>
        <p:nvSpPr>
          <p:cNvPr id="4" name="Slide Number Placeholder 3"/>
          <p:cNvSpPr>
            <a:spLocks noGrp="1"/>
          </p:cNvSpPr>
          <p:nvPr>
            <p:ph type="sldNum" sz="quarter" idx="5"/>
          </p:nvPr>
        </p:nvSpPr>
        <p:spPr/>
        <p:txBody>
          <a:bodyPr/>
          <a:lstStyle/>
          <a:p>
            <a:fld id="{D3369D36-2FB2-4F74-ADBD-A434E97E3FE7}" type="slidenum">
              <a:rPr lang="en-IE" smtClean="0"/>
              <a:t>9</a:t>
            </a:fld>
            <a:endParaRPr lang="en-IE"/>
          </a:p>
        </p:txBody>
      </p:sp>
    </p:spTree>
    <p:extLst>
      <p:ext uri="{BB962C8B-B14F-4D97-AF65-F5344CB8AC3E}">
        <p14:creationId xmlns:p14="http://schemas.microsoft.com/office/powerpoint/2010/main" val="2414649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882" b="0" i="0" u="none" strike="noStrike" kern="1200">
                <a:solidFill>
                  <a:schemeClr val="tx1"/>
                </a:solidFill>
                <a:effectLst/>
                <a:latin typeface="Segoe UI" panose="020B0502040204020203" pitchFamily="34" charset="0"/>
                <a:ea typeface="+mn-ea"/>
                <a:cs typeface="+mn-cs"/>
              </a:rPr>
              <a:t>​</a:t>
            </a:r>
          </a:p>
          <a:p>
            <a:endParaRPr lang="en-US"/>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3/8/2022 9:19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806645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Cloud-native Security platform</a:t>
            </a: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3/8/2022 9:19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2558774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3/8/2022 9:19 PM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42443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50E6FF"/>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p:nvPicPr>
        <p:blipFill>
          <a:blip r:embed="rId2"/>
          <a:stretch>
            <a:fillRect/>
          </a:stretch>
        </p:blipFill>
        <p:spPr bwMode="black">
          <a:xfrm>
            <a:off x="584200" y="585788"/>
            <a:ext cx="1366245" cy="292608"/>
          </a:xfrm>
          <a:prstGeom prst="rect">
            <a:avLst/>
          </a:prstGeom>
        </p:spPr>
      </p:pic>
      <p:pic>
        <p:nvPicPr>
          <p:cNvPr id="9" name="Picture 8" descr="A meeting in a conference room.">
            <a:extLst>
              <a:ext uri="{FF2B5EF4-FFF2-40B4-BE49-F238E27FC236}">
                <a16:creationId xmlns:a16="http://schemas.microsoft.com/office/drawing/2014/main" id="{E4286AF1-448E-4DFE-9CAF-FD93F65F04BE}"/>
              </a:ext>
            </a:extLst>
          </p:cNvPr>
          <p:cNvPicPr>
            <a:picLocks noChangeAspect="1"/>
          </p:cNvPicPr>
          <p:nvPr/>
        </p:nvPicPr>
        <p:blipFill rotWithShape="1">
          <a:blip r:embed="rId3"/>
          <a:srcRect l="32559" r="10791"/>
          <a:stretch/>
        </p:blipFill>
        <p:spPr>
          <a:xfrm>
            <a:off x="5334000" y="0"/>
            <a:ext cx="6858000" cy="6858000"/>
          </a:xfrm>
          <a:prstGeom prst="rect">
            <a:avLst/>
          </a:prstGeom>
        </p:spPr>
      </p:pic>
    </p:spTree>
    <p:extLst>
      <p:ext uri="{BB962C8B-B14F-4D97-AF65-F5344CB8AC3E}">
        <p14:creationId xmlns:p14="http://schemas.microsoft.com/office/powerpoint/2010/main" val="43694464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0505980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2A8B3ECF-E4A4-4BBE-8FC7-9B89BFA966A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91896401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CB83FC06-DEAF-44A6-AE44-1424370CFF6E}"/>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70455475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213E2564-B248-4307-9647-3860A1D1F957}"/>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443246722"/>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0150358"/>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79538565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75905682"/>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EE0325E-4E70-4338-BF4C-7AFCB34D0965}"/>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79784433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AACE723B-35DC-425C-8962-F4599190EE4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652546784"/>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A39C78D3-0313-4B8D-88E0-883765889810}"/>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567753062"/>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D2BBF83B-AB94-4635-A784-5E8484DEC774}"/>
              </a:ext>
            </a:extLst>
          </p:cNvPr>
          <p:cNvPicPr>
            <a:picLocks noChangeAspect="1"/>
          </p:cNvPicPr>
          <p:nvPr/>
        </p:nvPicPr>
        <p:blipFill>
          <a:blip r:embed="rId2"/>
          <a:stretch>
            <a:fillRect/>
          </a:stretch>
        </p:blipFill>
        <p:spPr bwMode="black">
          <a:xfrm>
            <a:off x="584200" y="585788"/>
            <a:ext cx="1366245" cy="292608"/>
          </a:xfrm>
          <a:prstGeom prst="rect">
            <a:avLst/>
          </a:prstGeom>
        </p:spPr>
      </p:pic>
      <p:pic>
        <p:nvPicPr>
          <p:cNvPr id="3" name="Picture 2" descr="A meeting in a conference room.">
            <a:extLst>
              <a:ext uri="{FF2B5EF4-FFF2-40B4-BE49-F238E27FC236}">
                <a16:creationId xmlns:a16="http://schemas.microsoft.com/office/drawing/2014/main" id="{85A24E5A-A589-444B-A12E-6729B21E6E45}"/>
              </a:ext>
            </a:extLst>
          </p:cNvPr>
          <p:cNvPicPr>
            <a:picLocks noChangeAspect="1"/>
          </p:cNvPicPr>
          <p:nvPr/>
        </p:nvPicPr>
        <p:blipFill rotWithShape="1">
          <a:blip r:embed="rId3"/>
          <a:srcRect l="32559" r="10791"/>
          <a:stretch/>
        </p:blipFill>
        <p:spPr>
          <a:xfrm>
            <a:off x="5334000" y="0"/>
            <a:ext cx="6858000" cy="6858000"/>
          </a:xfrm>
          <a:prstGeom prst="rect">
            <a:avLst/>
          </a:prstGeom>
        </p:spPr>
      </p:pic>
    </p:spTree>
    <p:extLst>
      <p:ext uri="{BB962C8B-B14F-4D97-AF65-F5344CB8AC3E}">
        <p14:creationId xmlns:p14="http://schemas.microsoft.com/office/powerpoint/2010/main" val="1144684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B2F9ED1A-9FCE-462D-B16F-2A263C5EA46D}"/>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91967485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F8455F91-F643-4C10-B5F5-E0C9FA397E49}"/>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923777929"/>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562472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0773617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3808951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2002208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6241899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523943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427754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403087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772976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solidFill>
                  <a:schemeClr val="tx1"/>
                </a:solidFill>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235414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32312876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solidFill>
                  <a:schemeClr val="tx1"/>
                </a:solidFill>
                <a:latin typeface="+mn-lt"/>
              </a:defRPr>
            </a:lvl1pPr>
            <a:lvl2pPr>
              <a:defRPr sz="2800">
                <a:solidFill>
                  <a:schemeClr val="tx1"/>
                </a:solidFill>
                <a:latin typeface="+mn-lt"/>
              </a:defRPr>
            </a:lvl2pPr>
            <a:lvl3pPr>
              <a:defRPr sz="2400">
                <a:solidFill>
                  <a:schemeClr val="tx1"/>
                </a:solidFill>
                <a:latin typeface="+mn-lt"/>
              </a:defRPr>
            </a:lvl3pPr>
            <a:lvl4pPr>
              <a:defRPr sz="2000">
                <a:solidFill>
                  <a:schemeClr val="tx1"/>
                </a:solidFill>
                <a:latin typeface="+mn-lt"/>
              </a:defRPr>
            </a:lvl4pPr>
            <a:lvl5pPr>
              <a:defRPr sz="18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7998920"/>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62F98-06E5-421A-B187-1FE156A6E3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E"/>
          </a:p>
        </p:txBody>
      </p:sp>
      <p:sp>
        <p:nvSpPr>
          <p:cNvPr id="3" name="Subtitle 2">
            <a:extLst>
              <a:ext uri="{FF2B5EF4-FFF2-40B4-BE49-F238E27FC236}">
                <a16:creationId xmlns:a16="http://schemas.microsoft.com/office/drawing/2014/main" id="{4447966B-CD15-45BB-AEC1-2C956947C7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E"/>
          </a:p>
        </p:txBody>
      </p:sp>
      <p:sp>
        <p:nvSpPr>
          <p:cNvPr id="4" name="Date Placeholder 3">
            <a:extLst>
              <a:ext uri="{FF2B5EF4-FFF2-40B4-BE49-F238E27FC236}">
                <a16:creationId xmlns:a16="http://schemas.microsoft.com/office/drawing/2014/main" id="{A19C76DC-385B-4D69-8E1F-CF7024B4391C}"/>
              </a:ext>
            </a:extLst>
          </p:cNvPr>
          <p:cNvSpPr>
            <a:spLocks noGrp="1"/>
          </p:cNvSpPr>
          <p:nvPr>
            <p:ph type="dt" sz="half" idx="10"/>
          </p:nvPr>
        </p:nvSpPr>
        <p:spPr/>
        <p:txBody>
          <a:bodyPr/>
          <a:lstStyle/>
          <a:p>
            <a:fld id="{FEF02ADE-1A03-4B7F-8B61-A6B280D32DEC}" type="datetimeFigureOut">
              <a:rPr lang="en-IE" smtClean="0"/>
              <a:t>08/03/2022</a:t>
            </a:fld>
            <a:endParaRPr lang="en-IE"/>
          </a:p>
        </p:txBody>
      </p:sp>
      <p:sp>
        <p:nvSpPr>
          <p:cNvPr id="5" name="Footer Placeholder 4">
            <a:extLst>
              <a:ext uri="{FF2B5EF4-FFF2-40B4-BE49-F238E27FC236}">
                <a16:creationId xmlns:a16="http://schemas.microsoft.com/office/drawing/2014/main" id="{EAA71A5C-F909-46A8-92C8-89D970906251}"/>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726C72FD-8232-4FCC-BB2A-577B16DF7FDA}"/>
              </a:ext>
            </a:extLst>
          </p:cNvPr>
          <p:cNvSpPr>
            <a:spLocks noGrp="1"/>
          </p:cNvSpPr>
          <p:nvPr>
            <p:ph type="sldNum" sz="quarter" idx="12"/>
          </p:nvPr>
        </p:nvSpPr>
        <p:spPr/>
        <p:txBody>
          <a:bodyPr/>
          <a:lstStyle/>
          <a:p>
            <a:fld id="{A2689613-05B0-45C5-827A-C77C29AD2EF9}" type="slidenum">
              <a:rPr lang="en-IE" smtClean="0"/>
              <a:t>‹#›</a:t>
            </a:fld>
            <a:endParaRPr lang="en-IE"/>
          </a:p>
        </p:txBody>
      </p:sp>
    </p:spTree>
    <p:extLst>
      <p:ext uri="{BB962C8B-B14F-4D97-AF65-F5344CB8AC3E}">
        <p14:creationId xmlns:p14="http://schemas.microsoft.com/office/powerpoint/2010/main" val="224563441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6F6BE-6E2F-468B-BECC-47E32186D8AF}"/>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34902E1B-65DC-45D9-AD8D-5B884B37D0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A1D1E0AB-28C5-4CB2-8CB4-CB1685262CEC}"/>
              </a:ext>
            </a:extLst>
          </p:cNvPr>
          <p:cNvSpPr>
            <a:spLocks noGrp="1"/>
          </p:cNvSpPr>
          <p:nvPr>
            <p:ph type="dt" sz="half" idx="10"/>
          </p:nvPr>
        </p:nvSpPr>
        <p:spPr/>
        <p:txBody>
          <a:bodyPr/>
          <a:lstStyle/>
          <a:p>
            <a:fld id="{FEF02ADE-1A03-4B7F-8B61-A6B280D32DEC}" type="datetimeFigureOut">
              <a:rPr lang="en-IE" smtClean="0"/>
              <a:t>08/03/2022</a:t>
            </a:fld>
            <a:endParaRPr lang="en-IE"/>
          </a:p>
        </p:txBody>
      </p:sp>
      <p:sp>
        <p:nvSpPr>
          <p:cNvPr id="5" name="Footer Placeholder 4">
            <a:extLst>
              <a:ext uri="{FF2B5EF4-FFF2-40B4-BE49-F238E27FC236}">
                <a16:creationId xmlns:a16="http://schemas.microsoft.com/office/drawing/2014/main" id="{EFA8F76A-A84D-430E-8E57-268BEE6AB9BC}"/>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33DA4C06-20D9-4638-8D72-A170D6C02954}"/>
              </a:ext>
            </a:extLst>
          </p:cNvPr>
          <p:cNvSpPr>
            <a:spLocks noGrp="1"/>
          </p:cNvSpPr>
          <p:nvPr>
            <p:ph type="sldNum" sz="quarter" idx="12"/>
          </p:nvPr>
        </p:nvSpPr>
        <p:spPr/>
        <p:txBody>
          <a:bodyPr/>
          <a:lstStyle/>
          <a:p>
            <a:fld id="{A2689613-05B0-45C5-827A-C77C29AD2EF9}" type="slidenum">
              <a:rPr lang="en-IE" smtClean="0"/>
              <a:t>‹#›</a:t>
            </a:fld>
            <a:endParaRPr lang="en-IE"/>
          </a:p>
        </p:txBody>
      </p:sp>
    </p:spTree>
    <p:extLst>
      <p:ext uri="{BB962C8B-B14F-4D97-AF65-F5344CB8AC3E}">
        <p14:creationId xmlns:p14="http://schemas.microsoft.com/office/powerpoint/2010/main" val="296835019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strike="noStrike">
                <a:solidFill>
                  <a:srgbClr val="000000"/>
                </a:solidFill>
              </a:defRPr>
            </a:lvl1pPr>
          </a:lstStyle>
          <a:p>
            <a:r>
              <a:rPr lang="en-US"/>
              <a:t>Title</a:t>
            </a:r>
          </a:p>
        </p:txBody>
      </p:sp>
    </p:spTree>
    <p:extLst>
      <p:ext uri="{BB962C8B-B14F-4D97-AF65-F5344CB8AC3E}">
        <p14:creationId xmlns:p14="http://schemas.microsoft.com/office/powerpoint/2010/main" val="132999622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EB02FAD1-E14D-41F9-A1BC-FCCF46262910}"/>
              </a:ext>
            </a:extLst>
          </p:cNvPr>
          <p:cNvPicPr>
            <a:picLocks noChangeAspect="1"/>
          </p:cNvPicPr>
          <p:nvPr/>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827071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9121006B-09FA-4F62-9542-4F6479B0897F}"/>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62691584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836163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7795794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0289711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859498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37"/>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4021208081"/>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emf"/><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35.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26.png"/><Relationship Id="rId18" Type="http://schemas.openxmlformats.org/officeDocument/2006/relationships/image" Target="../media/image31.svg"/><Relationship Id="rId26" Type="http://schemas.openxmlformats.org/officeDocument/2006/relationships/image" Target="../media/image39.svg"/><Relationship Id="rId3" Type="http://schemas.openxmlformats.org/officeDocument/2006/relationships/image" Target="../media/image16.png"/><Relationship Id="rId21" Type="http://schemas.openxmlformats.org/officeDocument/2006/relationships/image" Target="../media/image34.png"/><Relationship Id="rId7" Type="http://schemas.openxmlformats.org/officeDocument/2006/relationships/image" Target="../media/image20.png"/><Relationship Id="rId12" Type="http://schemas.openxmlformats.org/officeDocument/2006/relationships/image" Target="../media/image25.svg"/><Relationship Id="rId17" Type="http://schemas.openxmlformats.org/officeDocument/2006/relationships/image" Target="../media/image30.png"/><Relationship Id="rId25" Type="http://schemas.openxmlformats.org/officeDocument/2006/relationships/image" Target="../media/image38.png"/><Relationship Id="rId2" Type="http://schemas.openxmlformats.org/officeDocument/2006/relationships/notesSlide" Target="../notesSlides/notesSlide7.xml"/><Relationship Id="rId16" Type="http://schemas.openxmlformats.org/officeDocument/2006/relationships/image" Target="../media/image29.svg"/><Relationship Id="rId20" Type="http://schemas.openxmlformats.org/officeDocument/2006/relationships/image" Target="../media/image33.svg"/><Relationship Id="rId29" Type="http://schemas.openxmlformats.org/officeDocument/2006/relationships/image" Target="../media/image42.png"/><Relationship Id="rId1" Type="http://schemas.openxmlformats.org/officeDocument/2006/relationships/slideLayout" Target="../slideLayouts/slideLayout35.xml"/><Relationship Id="rId6" Type="http://schemas.openxmlformats.org/officeDocument/2006/relationships/image" Target="../media/image19.svg"/><Relationship Id="rId11" Type="http://schemas.openxmlformats.org/officeDocument/2006/relationships/image" Target="../media/image24.png"/><Relationship Id="rId24" Type="http://schemas.openxmlformats.org/officeDocument/2006/relationships/image" Target="../media/image37.svg"/><Relationship Id="rId32" Type="http://schemas.openxmlformats.org/officeDocument/2006/relationships/image" Target="../media/image45.png"/><Relationship Id="rId5" Type="http://schemas.openxmlformats.org/officeDocument/2006/relationships/image" Target="../media/image18.png"/><Relationship Id="rId15" Type="http://schemas.openxmlformats.org/officeDocument/2006/relationships/image" Target="../media/image28.png"/><Relationship Id="rId23" Type="http://schemas.openxmlformats.org/officeDocument/2006/relationships/image" Target="../media/image36.png"/><Relationship Id="rId28" Type="http://schemas.openxmlformats.org/officeDocument/2006/relationships/image" Target="../media/image41.svg"/><Relationship Id="rId10" Type="http://schemas.openxmlformats.org/officeDocument/2006/relationships/image" Target="../media/image23.svg"/><Relationship Id="rId19" Type="http://schemas.openxmlformats.org/officeDocument/2006/relationships/image" Target="../media/image32.png"/><Relationship Id="rId31" Type="http://schemas.openxmlformats.org/officeDocument/2006/relationships/image" Target="../media/image44.png"/><Relationship Id="rId4" Type="http://schemas.openxmlformats.org/officeDocument/2006/relationships/image" Target="../media/image17.svg"/><Relationship Id="rId9" Type="http://schemas.openxmlformats.org/officeDocument/2006/relationships/image" Target="../media/image22.png"/><Relationship Id="rId14" Type="http://schemas.openxmlformats.org/officeDocument/2006/relationships/image" Target="../media/image27.svg"/><Relationship Id="rId22" Type="http://schemas.openxmlformats.org/officeDocument/2006/relationships/image" Target="../media/image35.svg"/><Relationship Id="rId27" Type="http://schemas.openxmlformats.org/officeDocument/2006/relationships/image" Target="../media/image40.png"/><Relationship Id="rId30" Type="http://schemas.openxmlformats.org/officeDocument/2006/relationships/image" Target="../media/image43.sv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3" Type="http://schemas.openxmlformats.org/officeDocument/2006/relationships/hyperlink" Target="https://docs.microsoft.com/en-us/microsoft-365/security/defender-endpoint/microsoft-defender-endpoint" TargetMode="External"/><Relationship Id="rId2" Type="http://schemas.openxmlformats.org/officeDocument/2006/relationships/notesSlide" Target="../notesSlides/notesSlide2.xml"/><Relationship Id="rId1" Type="http://schemas.openxmlformats.org/officeDocument/2006/relationships/slideLayout" Target="../slideLayouts/slideLayout34.xml"/><Relationship Id="rId6" Type="http://schemas.openxmlformats.org/officeDocument/2006/relationships/hyperlink" Target="https://docs.microsoft.com/en-us/cloud-app-security/" TargetMode="External"/><Relationship Id="rId5" Type="http://schemas.openxmlformats.org/officeDocument/2006/relationships/hyperlink" Target="https://docs.microsoft.com/en-us/defender-for-identity/" TargetMode="External"/><Relationship Id="rId4" Type="http://schemas.openxmlformats.org/officeDocument/2006/relationships/hyperlink" Target="https://docs.microsoft.com/en-us/microsoft-365/security/office-365-security/overview"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security.microsoft.com/homepage" TargetMode="External"/><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8" Type="http://schemas.openxmlformats.org/officeDocument/2006/relationships/hyperlink" Target="https://docs.microsoft.com/en-us/azure/defender-for-cloud/defender-for-key-vault-introduction" TargetMode="External"/><Relationship Id="rId13" Type="http://schemas.openxmlformats.org/officeDocument/2006/relationships/hyperlink" Target="https://docs.microsoft.com/en-us/azure/defender-for-iot/organizations/overview" TargetMode="External"/><Relationship Id="rId3" Type="http://schemas.openxmlformats.org/officeDocument/2006/relationships/hyperlink" Target="https://docs.microsoft.com/en-us/azure/defender-for-cloud/defender-for-servers-introduction" TargetMode="External"/><Relationship Id="rId7" Type="http://schemas.openxmlformats.org/officeDocument/2006/relationships/hyperlink" Target="https://docs.microsoft.com/en-us/azure/defender-for-cloud/defender-for-app-service-introduction" TargetMode="External"/><Relationship Id="rId12" Type="http://schemas.openxmlformats.org/officeDocument/2006/relationships/hyperlink" Target="https://docs.microsoft.com/en-us/azure/defender-for-cloud/concept-defender-for-cosmos" TargetMode="External"/><Relationship Id="rId2" Type="http://schemas.openxmlformats.org/officeDocument/2006/relationships/notesSlide" Target="../notesSlides/notesSlide3.xml"/><Relationship Id="rId1" Type="http://schemas.openxmlformats.org/officeDocument/2006/relationships/slideLayout" Target="../slideLayouts/slideLayout34.xml"/><Relationship Id="rId6" Type="http://schemas.openxmlformats.org/officeDocument/2006/relationships/hyperlink" Target="https://docs.microsoft.com/en-us/azure/defender-for-cloud/defender-for-containers-introduction" TargetMode="External"/><Relationship Id="rId11" Type="http://schemas.openxmlformats.org/officeDocument/2006/relationships/hyperlink" Target="https://docs.microsoft.com/en-us/azure/defender-for-cloud/defender-for-databases-introduction" TargetMode="External"/><Relationship Id="rId5" Type="http://schemas.openxmlformats.org/officeDocument/2006/relationships/hyperlink" Target="https://docs.microsoft.com/en-us/azure/defender-for-cloud/defender-for-sql-introduction" TargetMode="External"/><Relationship Id="rId10" Type="http://schemas.openxmlformats.org/officeDocument/2006/relationships/hyperlink" Target="https://docs.microsoft.com/en-us/azure/defender-for-cloud/defender-for-dns-introduction" TargetMode="External"/><Relationship Id="rId4" Type="http://schemas.openxmlformats.org/officeDocument/2006/relationships/hyperlink" Target="https://docs.microsoft.com/en-us/azure/defender-for-cloud/defender-for-storage-introduction" TargetMode="External"/><Relationship Id="rId9" Type="http://schemas.openxmlformats.org/officeDocument/2006/relationships/hyperlink" Target="https://docs.microsoft.com/en-us/azure/defender-for-cloud/defender-for-resource-manager-introduction"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Microsoft Defender Quick Overview</a:t>
            </a:r>
          </a:p>
        </p:txBody>
      </p:sp>
      <p:sp>
        <p:nvSpPr>
          <p:cNvPr id="5" name="Text Placeholder 4"/>
          <p:cNvSpPr>
            <a:spLocks noGrp="1"/>
          </p:cNvSpPr>
          <p:nvPr>
            <p:ph type="body" sz="quarter" idx="12"/>
          </p:nvPr>
        </p:nvSpPr>
        <p:spPr/>
        <p:txBody>
          <a:bodyPr/>
          <a:lstStyle/>
          <a:p>
            <a:r>
              <a:rPr lang="en-US" dirty="0"/>
              <a:t>Peter Perov</a:t>
            </a:r>
          </a:p>
        </p:txBody>
      </p:sp>
    </p:spTree>
    <p:extLst>
      <p:ext uri="{BB962C8B-B14F-4D97-AF65-F5344CB8AC3E}">
        <p14:creationId xmlns:p14="http://schemas.microsoft.com/office/powerpoint/2010/main" val="114913304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Title 31">
            <a:extLst>
              <a:ext uri="{FF2B5EF4-FFF2-40B4-BE49-F238E27FC236}">
                <a16:creationId xmlns:a16="http://schemas.microsoft.com/office/drawing/2014/main" id="{E3749C0C-3D29-4383-9554-EC0143E88805}"/>
              </a:ext>
            </a:extLst>
          </p:cNvPr>
          <p:cNvSpPr>
            <a:spLocks noGrp="1"/>
          </p:cNvSpPr>
          <p:nvPr>
            <p:ph type="title"/>
          </p:nvPr>
        </p:nvSpPr>
        <p:spPr/>
        <p:txBody>
          <a:bodyPr/>
          <a:lstStyle/>
          <a:p>
            <a:pPr defTabSz="914367"/>
            <a:r>
              <a:rPr lang="en-US" spc="-49"/>
              <a:t>Microsoft Defender for Cloud overview</a:t>
            </a:r>
          </a:p>
        </p:txBody>
      </p:sp>
      <p:sp>
        <p:nvSpPr>
          <p:cNvPr id="75" name="Flowchart: Manual Input 74">
            <a:extLst>
              <a:ext uri="{FF2B5EF4-FFF2-40B4-BE49-F238E27FC236}">
                <a16:creationId xmlns:a16="http://schemas.microsoft.com/office/drawing/2014/main" id="{C3CB8581-E11D-46FC-BF3A-615BBD1945E2}"/>
              </a:ext>
              <a:ext uri="{C183D7F6-B498-43B3-948B-1728B52AA6E4}">
                <adec:decorative xmlns:adec="http://schemas.microsoft.com/office/drawing/2017/decorative" val="1"/>
              </a:ext>
            </a:extLst>
          </p:cNvPr>
          <p:cNvSpPr/>
          <p:nvPr/>
        </p:nvSpPr>
        <p:spPr bwMode="auto">
          <a:xfrm flipH="1">
            <a:off x="857" y="4813754"/>
            <a:ext cx="12190262" cy="204376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err="1">
              <a:solidFill>
                <a:srgbClr val="FFFFFF"/>
              </a:solidFill>
              <a:latin typeface="Segoe UI"/>
              <a:ea typeface="Segoe UI" pitchFamily="34" charset="0"/>
              <a:cs typeface="Segoe UI" pitchFamily="34" charset="0"/>
            </a:endParaRPr>
          </a:p>
        </p:txBody>
      </p:sp>
      <p:sp>
        <p:nvSpPr>
          <p:cNvPr id="33" name="Rectangle 32">
            <a:extLst>
              <a:ext uri="{FF2B5EF4-FFF2-40B4-BE49-F238E27FC236}">
                <a16:creationId xmlns:a16="http://schemas.microsoft.com/office/drawing/2014/main" id="{63383E77-32D3-4381-B1B9-ABB8686A493B}"/>
              </a:ext>
            </a:extLst>
          </p:cNvPr>
          <p:cNvSpPr/>
          <p:nvPr/>
        </p:nvSpPr>
        <p:spPr>
          <a:xfrm>
            <a:off x="443865" y="1874912"/>
            <a:ext cx="5527702" cy="3599618"/>
          </a:xfrm>
          <a:prstGeom prst="rect">
            <a:avLst/>
          </a:prstGeom>
          <a:solidFill>
            <a:schemeClr val="bg1"/>
          </a:solidFill>
          <a:ln w="25400">
            <a:noFill/>
          </a:ln>
          <a:effectLst>
            <a:outerShdw blurRad="190500" dist="38100" dir="2700000" algn="tl" rotWithShape="0">
              <a:prstClr val="black">
                <a:alpha val="30000"/>
              </a:prstClr>
            </a:outerShdw>
          </a:effectLst>
        </p:spPr>
        <p:txBody>
          <a:bodyPr wrap="none" lIns="91427" tIns="1165352" rIns="91427" bIns="274281" anchor="t">
            <a:noAutofit/>
          </a:bodyPr>
          <a:lstStyle/>
          <a:p>
            <a:pPr algn="ctr" defTabSz="932384">
              <a:defRPr/>
            </a:pPr>
            <a:r>
              <a:rPr lang="en-US" sz="1765" kern="0">
                <a:solidFill>
                  <a:srgbClr val="0078D4"/>
                </a:solidFill>
                <a:latin typeface="Segoe UI Semibold"/>
              </a:rPr>
              <a:t>Strengthen your cloud </a:t>
            </a:r>
            <a:br>
              <a:rPr lang="en-US" sz="1765" kern="0">
                <a:solidFill>
                  <a:srgbClr val="0078D4"/>
                </a:solidFill>
                <a:latin typeface="Segoe UI Semibold"/>
              </a:rPr>
            </a:br>
            <a:r>
              <a:rPr lang="en-US" sz="1765" kern="0">
                <a:solidFill>
                  <a:srgbClr val="0078D4"/>
                </a:solidFill>
                <a:latin typeface="Segoe UI Semibold"/>
              </a:rPr>
              <a:t>security posture</a:t>
            </a:r>
            <a:endParaRPr lang="en-US" sz="1765" kern="0">
              <a:solidFill>
                <a:srgbClr val="0078D4"/>
              </a:solidFill>
              <a:latin typeface="Segoe UI Semibold"/>
              <a:cs typeface="Segoe UI Semibold"/>
            </a:endParaRPr>
          </a:p>
        </p:txBody>
      </p:sp>
      <p:grpSp>
        <p:nvGrpSpPr>
          <p:cNvPr id="86" name="Group 85">
            <a:extLst>
              <a:ext uri="{FF2B5EF4-FFF2-40B4-BE49-F238E27FC236}">
                <a16:creationId xmlns:a16="http://schemas.microsoft.com/office/drawing/2014/main" id="{247C7854-E28A-4B0E-81F9-273A8339A18C}"/>
              </a:ext>
              <a:ext uri="{C183D7F6-B498-43B3-948B-1728B52AA6E4}">
                <adec:decorative xmlns:adec="http://schemas.microsoft.com/office/drawing/2017/decorative" val="1"/>
              </a:ext>
            </a:extLst>
          </p:cNvPr>
          <p:cNvGrpSpPr/>
          <p:nvPr/>
        </p:nvGrpSpPr>
        <p:grpSpPr>
          <a:xfrm>
            <a:off x="3559832" y="5856818"/>
            <a:ext cx="618408" cy="618406"/>
            <a:chOff x="2951674" y="5933547"/>
            <a:chExt cx="671856" cy="671856"/>
          </a:xfrm>
        </p:grpSpPr>
        <p:sp>
          <p:nvSpPr>
            <p:cNvPr id="85" name="Oval 84">
              <a:extLst>
                <a:ext uri="{FF2B5EF4-FFF2-40B4-BE49-F238E27FC236}">
                  <a16:creationId xmlns:a16="http://schemas.microsoft.com/office/drawing/2014/main" id="{B3AB94C9-5556-4744-8307-09E5B7FC4B3B}"/>
                </a:ext>
              </a:extLst>
            </p:cNvPr>
            <p:cNvSpPr/>
            <p:nvPr/>
          </p:nvSpPr>
          <p:spPr bwMode="auto">
            <a:xfrm>
              <a:off x="2951674" y="5933547"/>
              <a:ext cx="671856" cy="671856"/>
            </a:xfrm>
            <a:prstGeom prst="ellipse">
              <a:avLst/>
            </a:prstGeom>
            <a:solidFill>
              <a:schemeClr val="bg1"/>
            </a:solidFill>
            <a:ln w="19050">
              <a:noFill/>
            </a:ln>
            <a:effectLst>
              <a:outerShdw blurRad="190500" dist="38100" dir="2700000" algn="t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1279979" rIns="0" bIns="0" numCol="1" spcCol="0" rtlCol="0" fromWordArt="0" anchor="ctr" anchorCtr="0" forceAA="0" compatLnSpc="1">
              <a:prstTxWarp prst="textNoShape">
                <a:avLst/>
              </a:prstTxWarp>
              <a:noAutofit/>
            </a:bodyPr>
            <a:lstStyle/>
            <a:p>
              <a:pPr algn="ctr" defTabSz="932293" fontAlgn="base">
                <a:spcBef>
                  <a:spcPct val="0"/>
                </a:spcBef>
                <a:spcAft>
                  <a:spcPts val="600"/>
                </a:spcAft>
              </a:pPr>
              <a:endParaRPr lang="en-US" sz="1200" b="1">
                <a:solidFill>
                  <a:srgbClr val="000000"/>
                </a:solidFill>
                <a:latin typeface="Segoe UI Semibold" panose="020B0702040204020203" pitchFamily="34" charset="0"/>
                <a:cs typeface="Segoe UI Semibold" panose="020B0702040204020203" pitchFamily="34" charset="0"/>
              </a:endParaRPr>
            </a:p>
          </p:txBody>
        </p:sp>
        <p:pic>
          <p:nvPicPr>
            <p:cNvPr id="6" name="Picture 5">
              <a:extLst>
                <a:ext uri="{FF2B5EF4-FFF2-40B4-BE49-F238E27FC236}">
                  <a16:creationId xmlns:a16="http://schemas.microsoft.com/office/drawing/2014/main" id="{EB93B99C-1BE4-DA41-92A1-16A98933454C}"/>
                </a:ext>
              </a:extLst>
            </p:cNvPr>
            <p:cNvPicPr>
              <a:picLocks noChangeAspect="1"/>
            </p:cNvPicPr>
            <p:nvPr/>
          </p:nvPicPr>
          <p:blipFill>
            <a:blip r:embed="rId3"/>
            <a:stretch>
              <a:fillRect/>
            </a:stretch>
          </p:blipFill>
          <p:spPr>
            <a:xfrm>
              <a:off x="3065614" y="6063823"/>
              <a:ext cx="394762" cy="355806"/>
            </a:xfrm>
            <a:prstGeom prst="rect">
              <a:avLst/>
            </a:prstGeom>
            <a:noFill/>
          </p:spPr>
        </p:pic>
      </p:grpSp>
      <p:pic>
        <p:nvPicPr>
          <p:cNvPr id="37" name="Graphic 36" descr="Mark of &quot;Monitor&quot;">
            <a:extLst>
              <a:ext uri="{FF2B5EF4-FFF2-40B4-BE49-F238E27FC236}">
                <a16:creationId xmlns:a16="http://schemas.microsoft.com/office/drawing/2014/main" id="{793D2192-38BE-4153-8260-73D1ACBF92AF}"/>
              </a:ext>
            </a:extLst>
          </p:cNvPr>
          <p:cNvPicPr>
            <a:picLocks/>
          </p:cNvPicPr>
          <p:nvPr/>
        </p:nvPicPr>
        <p:blipFill>
          <a:blip r:embed="rId4">
            <a:extLst>
              <a:ext uri="{96DAC541-7B7A-43D3-8B79-37D633B846F1}">
                <asvg:svgBlip xmlns:asvg="http://schemas.microsoft.com/office/drawing/2016/SVG/main" r:embed="rId5"/>
              </a:ext>
            </a:extLst>
          </a:blip>
          <a:stretch>
            <a:fillRect/>
          </a:stretch>
        </p:blipFill>
        <p:spPr>
          <a:xfrm>
            <a:off x="2799832" y="1456876"/>
            <a:ext cx="815768" cy="813701"/>
          </a:xfrm>
          <a:prstGeom prst="rect">
            <a:avLst/>
          </a:prstGeom>
        </p:spPr>
      </p:pic>
      <p:sp>
        <p:nvSpPr>
          <p:cNvPr id="24" name="Rectangle 23">
            <a:extLst>
              <a:ext uri="{FF2B5EF4-FFF2-40B4-BE49-F238E27FC236}">
                <a16:creationId xmlns:a16="http://schemas.microsoft.com/office/drawing/2014/main" id="{3C42E84E-6C4A-A94A-A8F8-72CE317EBF6E}"/>
              </a:ext>
            </a:extLst>
          </p:cNvPr>
          <p:cNvSpPr/>
          <p:nvPr/>
        </p:nvSpPr>
        <p:spPr bwMode="auto">
          <a:xfrm>
            <a:off x="786301" y="3939862"/>
            <a:ext cx="1359613" cy="457135"/>
          </a:xfrm>
          <a:prstGeom prst="rect">
            <a:avLst/>
          </a:prstGeom>
          <a:noFill/>
          <a:ln w="10795" cap="flat" cmpd="sng" algn="ctr">
            <a:noFill/>
            <a:prstDash val="solid"/>
            <a:headEnd type="none" w="med" len="med"/>
            <a:tailEnd type="none" w="med" len="med"/>
          </a:ln>
          <a:effectLst/>
        </p:spPr>
        <p:txBody>
          <a:bodyPr lIns="0" tIns="0" rIns="0" bIns="0" anchor="t" anchorCtr="0"/>
          <a:lstStyle/>
          <a:p>
            <a:pPr marL="0" lvl="1" algn="ctr" defTabSz="931702">
              <a:spcBef>
                <a:spcPts val="600"/>
              </a:spcBef>
              <a:spcAft>
                <a:spcPts val="600"/>
              </a:spcAft>
              <a:buSzPct val="90000"/>
              <a:defRPr/>
            </a:pPr>
            <a:r>
              <a:rPr lang="en-US" sz="1400" kern="0">
                <a:solidFill>
                  <a:srgbClr val="000000"/>
                </a:solidFill>
                <a:latin typeface="Segoe UI Semibold"/>
                <a:cs typeface="Segoe UI" panose="020B0502040204020203" pitchFamily="34" charset="0"/>
              </a:rPr>
              <a:t>Secure </a:t>
            </a:r>
            <a:br>
              <a:rPr lang="en-US" sz="1400" kern="0">
                <a:solidFill>
                  <a:srgbClr val="000000"/>
                </a:solidFill>
                <a:latin typeface="Segoe UI Semibold"/>
                <a:cs typeface="Segoe UI" panose="020B0502040204020203" pitchFamily="34" charset="0"/>
              </a:rPr>
            </a:br>
            <a:r>
              <a:rPr lang="en-US" sz="1400" kern="0">
                <a:solidFill>
                  <a:srgbClr val="000000"/>
                </a:solidFill>
                <a:latin typeface="Segoe UI Semibold"/>
                <a:cs typeface="Segoe UI" panose="020B0502040204020203" pitchFamily="34" charset="0"/>
              </a:rPr>
              <a:t>score</a:t>
            </a:r>
          </a:p>
        </p:txBody>
      </p:sp>
      <p:cxnSp>
        <p:nvCxnSpPr>
          <p:cNvPr id="27" name="Straight Connector 26">
            <a:extLst>
              <a:ext uri="{FF2B5EF4-FFF2-40B4-BE49-F238E27FC236}">
                <a16:creationId xmlns:a16="http://schemas.microsoft.com/office/drawing/2014/main" id="{67E1C581-0A84-D042-93BC-F703A723912D}"/>
              </a:ext>
              <a:ext uri="{C183D7F6-B498-43B3-948B-1728B52AA6E4}">
                <adec:decorative xmlns:adec="http://schemas.microsoft.com/office/drawing/2017/decorative" val="1"/>
              </a:ext>
            </a:extLst>
          </p:cNvPr>
          <p:cNvCxnSpPr>
            <a:cxnSpLocks/>
          </p:cNvCxnSpPr>
          <p:nvPr/>
        </p:nvCxnSpPr>
        <p:spPr>
          <a:xfrm>
            <a:off x="2336913" y="3939862"/>
            <a:ext cx="0" cy="457135"/>
          </a:xfrm>
          <a:prstGeom prst="line">
            <a:avLst/>
          </a:prstGeom>
          <a:noFill/>
          <a:ln w="12700" cap="rnd" cmpd="sng" algn="ctr">
            <a:solidFill>
              <a:schemeClr val="tx1"/>
            </a:solidFill>
            <a:prstDash val="solid"/>
            <a:headEnd type="none"/>
            <a:tailEnd type="none"/>
          </a:ln>
          <a:effectLst/>
        </p:spPr>
      </p:cxnSp>
      <p:sp>
        <p:nvSpPr>
          <p:cNvPr id="25" name="Rectangle 24">
            <a:extLst>
              <a:ext uri="{FF2B5EF4-FFF2-40B4-BE49-F238E27FC236}">
                <a16:creationId xmlns:a16="http://schemas.microsoft.com/office/drawing/2014/main" id="{833570A6-47F0-E045-96AA-8259A4D10EB1}"/>
              </a:ext>
            </a:extLst>
          </p:cNvPr>
          <p:cNvSpPr/>
          <p:nvPr/>
        </p:nvSpPr>
        <p:spPr bwMode="auto">
          <a:xfrm>
            <a:off x="2527911" y="3939862"/>
            <a:ext cx="1359613" cy="457135"/>
          </a:xfrm>
          <a:prstGeom prst="rect">
            <a:avLst/>
          </a:prstGeom>
          <a:noFill/>
          <a:ln w="10795" cap="flat" cmpd="sng" algn="ctr">
            <a:noFill/>
            <a:prstDash val="solid"/>
            <a:headEnd type="none" w="med" len="med"/>
            <a:tailEnd type="none" w="med" len="med"/>
          </a:ln>
          <a:effectLst/>
        </p:spPr>
        <p:txBody>
          <a:bodyPr lIns="0" tIns="0" rIns="0" bIns="0" anchor="t" anchorCtr="0"/>
          <a:lstStyle/>
          <a:p>
            <a:pPr marL="0" lvl="1" algn="ctr" defTabSz="931702">
              <a:spcBef>
                <a:spcPts val="600"/>
              </a:spcBef>
              <a:spcAft>
                <a:spcPts val="600"/>
              </a:spcAft>
              <a:buSzPct val="90000"/>
              <a:defRPr/>
            </a:pPr>
            <a:r>
              <a:rPr lang="en-US" sz="1400" kern="0">
                <a:solidFill>
                  <a:srgbClr val="000000"/>
                </a:solidFill>
                <a:latin typeface="Segoe UI Semibold"/>
                <a:cs typeface="Segoe UI" panose="020B0502040204020203" pitchFamily="34" charset="0"/>
              </a:rPr>
              <a:t>Policies and compliance</a:t>
            </a:r>
          </a:p>
        </p:txBody>
      </p:sp>
      <p:cxnSp>
        <p:nvCxnSpPr>
          <p:cNvPr id="28" name="Straight Connector 27">
            <a:extLst>
              <a:ext uri="{FF2B5EF4-FFF2-40B4-BE49-F238E27FC236}">
                <a16:creationId xmlns:a16="http://schemas.microsoft.com/office/drawing/2014/main" id="{D7A2CF6C-5D02-BC47-9055-E09F4029C358}"/>
              </a:ext>
              <a:ext uri="{C183D7F6-B498-43B3-948B-1728B52AA6E4}">
                <adec:decorative xmlns:adec="http://schemas.microsoft.com/office/drawing/2017/decorative" val="1"/>
              </a:ext>
            </a:extLst>
          </p:cNvPr>
          <p:cNvCxnSpPr>
            <a:cxnSpLocks/>
          </p:cNvCxnSpPr>
          <p:nvPr/>
        </p:nvCxnSpPr>
        <p:spPr>
          <a:xfrm>
            <a:off x="4078522" y="3939862"/>
            <a:ext cx="0" cy="457135"/>
          </a:xfrm>
          <a:prstGeom prst="line">
            <a:avLst/>
          </a:prstGeom>
          <a:noFill/>
          <a:ln w="12700" cap="rnd" cmpd="sng" algn="ctr">
            <a:solidFill>
              <a:schemeClr val="tx1"/>
            </a:solidFill>
            <a:prstDash val="solid"/>
            <a:headEnd type="none"/>
            <a:tailEnd type="none"/>
          </a:ln>
          <a:effectLst/>
        </p:spPr>
      </p:cxnSp>
      <p:sp>
        <p:nvSpPr>
          <p:cNvPr id="26" name="Rectangle 25">
            <a:extLst>
              <a:ext uri="{FF2B5EF4-FFF2-40B4-BE49-F238E27FC236}">
                <a16:creationId xmlns:a16="http://schemas.microsoft.com/office/drawing/2014/main" id="{EAC7910D-6C44-3944-8E3C-0632B38018AA}"/>
              </a:ext>
            </a:extLst>
          </p:cNvPr>
          <p:cNvSpPr/>
          <p:nvPr/>
        </p:nvSpPr>
        <p:spPr bwMode="auto">
          <a:xfrm>
            <a:off x="4269519" y="3939862"/>
            <a:ext cx="1359613" cy="457135"/>
          </a:xfrm>
          <a:prstGeom prst="rect">
            <a:avLst/>
          </a:prstGeom>
          <a:noFill/>
          <a:ln w="10795" cap="flat" cmpd="sng" algn="ctr">
            <a:noFill/>
            <a:prstDash val="solid"/>
            <a:headEnd type="none" w="med" len="med"/>
            <a:tailEnd type="none" w="med" len="med"/>
          </a:ln>
          <a:effectLst/>
        </p:spPr>
        <p:txBody>
          <a:bodyPr lIns="0" tIns="0" rIns="0" bIns="0" anchor="ctr" anchorCtr="0"/>
          <a:lstStyle/>
          <a:p>
            <a:pPr marL="0" lvl="1" algn="ctr" defTabSz="931702">
              <a:spcBef>
                <a:spcPts val="600"/>
              </a:spcBef>
              <a:spcAft>
                <a:spcPts val="600"/>
              </a:spcAft>
              <a:buSzPct val="90000"/>
              <a:defRPr/>
            </a:pPr>
            <a:r>
              <a:rPr lang="en-US" sz="1400" kern="0">
                <a:solidFill>
                  <a:srgbClr val="000000"/>
                </a:solidFill>
                <a:latin typeface="Segoe UI Semibold"/>
                <a:cs typeface="Segoe UI" panose="020B0502040204020203" pitchFamily="34" charset="0"/>
              </a:rPr>
              <a:t>Automation</a:t>
            </a:r>
          </a:p>
        </p:txBody>
      </p:sp>
      <p:sp>
        <p:nvSpPr>
          <p:cNvPr id="8" name="TextBox 7">
            <a:extLst>
              <a:ext uri="{FF2B5EF4-FFF2-40B4-BE49-F238E27FC236}">
                <a16:creationId xmlns:a16="http://schemas.microsoft.com/office/drawing/2014/main" id="{D4E364AE-EFC1-E547-BEFA-52CD5D8B53E2}"/>
              </a:ext>
            </a:extLst>
          </p:cNvPr>
          <p:cNvSpPr txBox="1"/>
          <p:nvPr/>
        </p:nvSpPr>
        <p:spPr>
          <a:xfrm>
            <a:off x="3697839" y="6043823"/>
            <a:ext cx="4796301" cy="244398"/>
          </a:xfrm>
          <a:prstGeom prst="rect">
            <a:avLst/>
          </a:prstGeom>
          <a:noFill/>
        </p:spPr>
        <p:txBody>
          <a:bodyPr wrap="square" lIns="0" tIns="0" rIns="0" bIns="0" rtlCol="0" anchor="ctr">
            <a:spAutoFit/>
          </a:bodyPr>
          <a:lstStyle/>
          <a:p>
            <a:pPr algn="ctr" defTabSz="932384">
              <a:lnSpc>
                <a:spcPct val="90000"/>
              </a:lnSpc>
              <a:defRPr/>
            </a:pPr>
            <a:r>
              <a:rPr lang="en-US" sz="1765" kern="0">
                <a:solidFill>
                  <a:schemeClr val="bg2"/>
                </a:solidFill>
                <a:latin typeface="Segoe UI Semibold"/>
                <a:cs typeface="Segoe UI bold" panose="020B0802040204020203" pitchFamily="34" charset="0"/>
              </a:rPr>
              <a:t>Streamline security management</a:t>
            </a:r>
          </a:p>
        </p:txBody>
      </p:sp>
      <p:sp>
        <p:nvSpPr>
          <p:cNvPr id="50" name="Rectangle 49">
            <a:extLst>
              <a:ext uri="{FF2B5EF4-FFF2-40B4-BE49-F238E27FC236}">
                <a16:creationId xmlns:a16="http://schemas.microsoft.com/office/drawing/2014/main" id="{CC053DC6-C157-44F5-A830-47634BBA9E3D}"/>
              </a:ext>
            </a:extLst>
          </p:cNvPr>
          <p:cNvSpPr/>
          <p:nvPr/>
        </p:nvSpPr>
        <p:spPr>
          <a:xfrm>
            <a:off x="6244788" y="1874912"/>
            <a:ext cx="5527704" cy="3599618"/>
          </a:xfrm>
          <a:prstGeom prst="rect">
            <a:avLst/>
          </a:prstGeom>
          <a:solidFill>
            <a:schemeClr val="bg1"/>
          </a:solidFill>
          <a:ln w="25400">
            <a:noFill/>
          </a:ln>
          <a:effectLst>
            <a:outerShdw blurRad="190500" dist="38100" dir="2700000" algn="tl" rotWithShape="0">
              <a:prstClr val="black">
                <a:alpha val="30000"/>
              </a:prstClr>
            </a:outerShdw>
          </a:effectLst>
        </p:spPr>
        <p:txBody>
          <a:bodyPr wrap="none" lIns="91427" tIns="1165352" rIns="91427" bIns="274281" anchor="t">
            <a:noAutofit/>
          </a:bodyPr>
          <a:lstStyle/>
          <a:p>
            <a:pPr algn="ctr" defTabSz="932384">
              <a:defRPr/>
            </a:pPr>
            <a:r>
              <a:rPr lang="en-US" sz="1765" kern="0">
                <a:solidFill>
                  <a:srgbClr val="0078D4"/>
                </a:solidFill>
                <a:latin typeface="Segoe UI Semibold"/>
              </a:rPr>
              <a:t>Protect your multicloud </a:t>
            </a:r>
          </a:p>
          <a:p>
            <a:pPr algn="ctr" defTabSz="932384">
              <a:defRPr/>
            </a:pPr>
            <a:r>
              <a:rPr lang="en-US" sz="1765" kern="0">
                <a:solidFill>
                  <a:srgbClr val="0078D4"/>
                </a:solidFill>
                <a:latin typeface="Segoe UI Semibold"/>
              </a:rPr>
              <a:t>and hybrid workloads</a:t>
            </a:r>
          </a:p>
        </p:txBody>
      </p:sp>
      <p:sp>
        <p:nvSpPr>
          <p:cNvPr id="30" name="Rectangle 29">
            <a:extLst>
              <a:ext uri="{FF2B5EF4-FFF2-40B4-BE49-F238E27FC236}">
                <a16:creationId xmlns:a16="http://schemas.microsoft.com/office/drawing/2014/main" id="{73CF7F37-A1D6-7540-9978-7A7ED930F8CC}"/>
              </a:ext>
            </a:extLst>
          </p:cNvPr>
          <p:cNvSpPr/>
          <p:nvPr/>
        </p:nvSpPr>
        <p:spPr>
          <a:xfrm>
            <a:off x="6244786" y="1874622"/>
            <a:ext cx="5527704" cy="8501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3657081" tIns="91427" bIns="91427" rtlCol="0" anchor="ctr"/>
          <a:lstStyle/>
          <a:p>
            <a:pPr defTabSz="914192"/>
            <a:r>
              <a:rPr lang="en-US" sz="1400">
                <a:solidFill>
                  <a:srgbClr val="FFFFFF"/>
                </a:solidFill>
                <a:latin typeface="Segoe UI Semibold"/>
              </a:rPr>
              <a:t>L</a:t>
            </a:r>
            <a:r>
              <a:rPr lang="en-IL" sz="1400">
                <a:solidFill>
                  <a:srgbClr val="FFFFFF"/>
                </a:solidFill>
                <a:latin typeface="Segoe UI Semibold"/>
              </a:rPr>
              <a:t>everaging </a:t>
            </a:r>
            <a:br>
              <a:rPr lang="en-US" sz="1400">
                <a:solidFill>
                  <a:srgbClr val="FFFFFF"/>
                </a:solidFill>
                <a:latin typeface="Segoe UI Semibold"/>
              </a:rPr>
            </a:br>
            <a:r>
              <a:rPr lang="en-IL" sz="1400">
                <a:solidFill>
                  <a:srgbClr val="FFFFFF"/>
                </a:solidFill>
                <a:latin typeface="Segoe UI Semibold"/>
              </a:rPr>
              <a:t>Azure Arc</a:t>
            </a:r>
          </a:p>
        </p:txBody>
      </p:sp>
      <p:pic>
        <p:nvPicPr>
          <p:cNvPr id="36" name="Picture 2" descr="Image result for azure defender">
            <a:extLst>
              <a:ext uri="{FF2B5EF4-FFF2-40B4-BE49-F238E27FC236}">
                <a16:creationId xmlns:a16="http://schemas.microsoft.com/office/drawing/2014/main" id="{CCBF169F-6226-40D0-B144-A5EDA2302CFA}"/>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693017" y="1466513"/>
            <a:ext cx="794978" cy="791028"/>
          </a:xfrm>
          <a:prstGeom prst="rect">
            <a:avLst/>
          </a:prstGeom>
          <a:noFill/>
          <a:extLst>
            <a:ext uri="{909E8E84-426E-40DD-AFC4-6F175D3DCCD1}">
              <a14:hiddenFill xmlns:a14="http://schemas.microsoft.com/office/drawing/2010/main">
                <a:solidFill>
                  <a:srgbClr val="FFFFFF"/>
                </a:solidFill>
              </a14:hiddenFill>
            </a:ext>
          </a:extLst>
        </p:spPr>
      </p:pic>
      <p:sp>
        <p:nvSpPr>
          <p:cNvPr id="56" name="Rectangle 55">
            <a:extLst>
              <a:ext uri="{FF2B5EF4-FFF2-40B4-BE49-F238E27FC236}">
                <a16:creationId xmlns:a16="http://schemas.microsoft.com/office/drawing/2014/main" id="{45B86BA6-A479-4D53-A18F-726E3BE647A8}"/>
              </a:ext>
            </a:extLst>
          </p:cNvPr>
          <p:cNvSpPr/>
          <p:nvPr/>
        </p:nvSpPr>
        <p:spPr bwMode="auto">
          <a:xfrm>
            <a:off x="6584935" y="3939862"/>
            <a:ext cx="1353171" cy="457135"/>
          </a:xfrm>
          <a:prstGeom prst="rect">
            <a:avLst/>
          </a:prstGeom>
          <a:noFill/>
          <a:ln w="10795" cap="flat" cmpd="sng" algn="ctr">
            <a:noFill/>
            <a:prstDash val="solid"/>
            <a:headEnd type="none" w="med" len="med"/>
            <a:tailEnd type="none" w="med" len="med"/>
          </a:ln>
          <a:effectLst/>
        </p:spPr>
        <p:txBody>
          <a:bodyPr lIns="0" tIns="0" rIns="0" bIns="0" anchor="ctr" anchorCtr="0"/>
          <a:lstStyle/>
          <a:p>
            <a:pPr marL="0" lvl="1" algn="ctr" defTabSz="931702">
              <a:spcBef>
                <a:spcPts val="600"/>
              </a:spcBef>
              <a:spcAft>
                <a:spcPts val="600"/>
              </a:spcAft>
              <a:buSzPct val="90000"/>
              <a:defRPr/>
            </a:pPr>
            <a:r>
              <a:rPr lang="en-US" sz="1400" kern="0">
                <a:solidFill>
                  <a:srgbClr val="000000"/>
                </a:solidFill>
                <a:latin typeface="Segoe UI Semibold"/>
                <a:cs typeface="Segoe UI" panose="020B0502040204020203" pitchFamily="34" charset="0"/>
              </a:rPr>
              <a:t>Servers</a:t>
            </a:r>
          </a:p>
        </p:txBody>
      </p:sp>
      <p:cxnSp>
        <p:nvCxnSpPr>
          <p:cNvPr id="59" name="Straight Connector 58">
            <a:extLst>
              <a:ext uri="{FF2B5EF4-FFF2-40B4-BE49-F238E27FC236}">
                <a16:creationId xmlns:a16="http://schemas.microsoft.com/office/drawing/2014/main" id="{28CBCF99-F730-4FDA-A3CA-C9D62B822454}"/>
              </a:ext>
              <a:ext uri="{C183D7F6-B498-43B3-948B-1728B52AA6E4}">
                <adec:decorative xmlns:adec="http://schemas.microsoft.com/office/drawing/2017/decorative" val="1"/>
              </a:ext>
            </a:extLst>
          </p:cNvPr>
          <p:cNvCxnSpPr>
            <a:cxnSpLocks/>
          </p:cNvCxnSpPr>
          <p:nvPr/>
        </p:nvCxnSpPr>
        <p:spPr>
          <a:xfrm>
            <a:off x="8135080" y="3939862"/>
            <a:ext cx="0" cy="457135"/>
          </a:xfrm>
          <a:prstGeom prst="line">
            <a:avLst/>
          </a:prstGeom>
          <a:noFill/>
          <a:ln w="12700" cap="rnd" cmpd="sng" algn="ctr">
            <a:solidFill>
              <a:schemeClr val="tx1"/>
            </a:solidFill>
            <a:prstDash val="solid"/>
            <a:headEnd type="none"/>
            <a:tailEnd type="none"/>
          </a:ln>
          <a:effectLst/>
        </p:spPr>
      </p:cxnSp>
      <p:sp>
        <p:nvSpPr>
          <p:cNvPr id="57" name="Rectangle 56">
            <a:extLst>
              <a:ext uri="{FF2B5EF4-FFF2-40B4-BE49-F238E27FC236}">
                <a16:creationId xmlns:a16="http://schemas.microsoft.com/office/drawing/2014/main" id="{D6F42DB7-DFC2-4BCB-86DD-93562739D687}"/>
              </a:ext>
            </a:extLst>
          </p:cNvPr>
          <p:cNvSpPr/>
          <p:nvPr/>
        </p:nvSpPr>
        <p:spPr bwMode="auto">
          <a:xfrm>
            <a:off x="8332055" y="3939862"/>
            <a:ext cx="1353171" cy="457135"/>
          </a:xfrm>
          <a:prstGeom prst="rect">
            <a:avLst/>
          </a:prstGeom>
          <a:noFill/>
          <a:ln w="10795" cap="flat" cmpd="sng" algn="ctr">
            <a:noFill/>
            <a:prstDash val="solid"/>
            <a:headEnd type="none" w="med" len="med"/>
            <a:tailEnd type="none" w="med" len="med"/>
          </a:ln>
          <a:effectLst/>
        </p:spPr>
        <p:txBody>
          <a:bodyPr lIns="0" tIns="0" rIns="0" bIns="0" anchor="t" anchorCtr="0"/>
          <a:lstStyle/>
          <a:p>
            <a:pPr marL="0" lvl="1" algn="ctr" defTabSz="931702">
              <a:spcBef>
                <a:spcPts val="600"/>
              </a:spcBef>
              <a:spcAft>
                <a:spcPts val="600"/>
              </a:spcAft>
              <a:buSzPct val="90000"/>
              <a:defRPr/>
            </a:pPr>
            <a:r>
              <a:rPr lang="en-US" sz="1400" kern="0">
                <a:solidFill>
                  <a:srgbClr val="000000"/>
                </a:solidFill>
                <a:latin typeface="Segoe UI Semibold"/>
                <a:cs typeface="Segoe UI" panose="020B0502040204020203" pitchFamily="34" charset="0"/>
              </a:rPr>
              <a:t>Cloud native</a:t>
            </a:r>
            <a:br>
              <a:rPr lang="en-US" sz="1400" kern="0">
                <a:solidFill>
                  <a:srgbClr val="000000"/>
                </a:solidFill>
                <a:latin typeface="Segoe UI Semibold"/>
                <a:cs typeface="Segoe UI" panose="020B0502040204020203" pitchFamily="34" charset="0"/>
              </a:rPr>
            </a:br>
            <a:r>
              <a:rPr lang="en-US" sz="1400" kern="0">
                <a:solidFill>
                  <a:srgbClr val="000000"/>
                </a:solidFill>
                <a:latin typeface="Segoe UI Semibold"/>
                <a:cs typeface="Segoe UI" panose="020B0502040204020203" pitchFamily="34" charset="0"/>
              </a:rPr>
              <a:t>workloads</a:t>
            </a:r>
          </a:p>
        </p:txBody>
      </p:sp>
      <p:cxnSp>
        <p:nvCxnSpPr>
          <p:cNvPr id="60" name="Straight Connector 59">
            <a:extLst>
              <a:ext uri="{FF2B5EF4-FFF2-40B4-BE49-F238E27FC236}">
                <a16:creationId xmlns:a16="http://schemas.microsoft.com/office/drawing/2014/main" id="{45E0C6BF-0795-43D4-9C6E-CA7427FBF499}"/>
              </a:ext>
              <a:ext uri="{C183D7F6-B498-43B3-948B-1728B52AA6E4}">
                <adec:decorative xmlns:adec="http://schemas.microsoft.com/office/drawing/2017/decorative" val="1"/>
              </a:ext>
            </a:extLst>
          </p:cNvPr>
          <p:cNvCxnSpPr>
            <a:cxnSpLocks/>
          </p:cNvCxnSpPr>
          <p:nvPr/>
        </p:nvCxnSpPr>
        <p:spPr>
          <a:xfrm>
            <a:off x="9882199" y="3939862"/>
            <a:ext cx="0" cy="457135"/>
          </a:xfrm>
          <a:prstGeom prst="line">
            <a:avLst/>
          </a:prstGeom>
          <a:noFill/>
          <a:ln w="12700" cap="rnd" cmpd="sng" algn="ctr">
            <a:solidFill>
              <a:schemeClr val="tx1"/>
            </a:solidFill>
            <a:prstDash val="solid"/>
            <a:headEnd type="none"/>
            <a:tailEnd type="none"/>
          </a:ln>
          <a:effectLst/>
        </p:spPr>
      </p:cxnSp>
      <p:sp>
        <p:nvSpPr>
          <p:cNvPr id="58" name="Rectangle 57">
            <a:extLst>
              <a:ext uri="{FF2B5EF4-FFF2-40B4-BE49-F238E27FC236}">
                <a16:creationId xmlns:a16="http://schemas.microsoft.com/office/drawing/2014/main" id="{0AE14FCE-7C7B-4BB9-8938-AC3880B86F07}"/>
              </a:ext>
            </a:extLst>
          </p:cNvPr>
          <p:cNvSpPr/>
          <p:nvPr/>
        </p:nvSpPr>
        <p:spPr bwMode="auto">
          <a:xfrm>
            <a:off x="10079175" y="3939862"/>
            <a:ext cx="1353171" cy="457135"/>
          </a:xfrm>
          <a:prstGeom prst="rect">
            <a:avLst/>
          </a:prstGeom>
          <a:noFill/>
          <a:ln w="10795" cap="flat" cmpd="sng" algn="ctr">
            <a:noFill/>
            <a:prstDash val="solid"/>
            <a:headEnd type="none" w="med" len="med"/>
            <a:tailEnd type="none" w="med" len="med"/>
          </a:ln>
          <a:effectLst/>
        </p:spPr>
        <p:txBody>
          <a:bodyPr lIns="0" tIns="0" rIns="0" bIns="0" anchor="t" anchorCtr="0"/>
          <a:lstStyle/>
          <a:p>
            <a:pPr marL="0" lvl="1" algn="ctr" defTabSz="931702">
              <a:spcBef>
                <a:spcPts val="600"/>
              </a:spcBef>
              <a:spcAft>
                <a:spcPts val="600"/>
              </a:spcAft>
              <a:buSzPct val="90000"/>
              <a:defRPr/>
            </a:pPr>
            <a:r>
              <a:rPr lang="en-US" sz="1400" kern="0">
                <a:solidFill>
                  <a:srgbClr val="000000"/>
                </a:solidFill>
                <a:latin typeface="Segoe UI Semibold"/>
                <a:cs typeface="Segoe UI" panose="020B0502040204020203" pitchFamily="34" charset="0"/>
              </a:rPr>
              <a:t>Databases and storage</a:t>
            </a:r>
          </a:p>
        </p:txBody>
      </p:sp>
      <p:sp>
        <p:nvSpPr>
          <p:cNvPr id="61" name="Rectangle 60">
            <a:extLst>
              <a:ext uri="{FF2B5EF4-FFF2-40B4-BE49-F238E27FC236}">
                <a16:creationId xmlns:a16="http://schemas.microsoft.com/office/drawing/2014/main" id="{D7B67150-9763-4807-A1E4-93F1CF8C76F4}"/>
              </a:ext>
            </a:extLst>
          </p:cNvPr>
          <p:cNvSpPr/>
          <p:nvPr/>
        </p:nvSpPr>
        <p:spPr bwMode="auto">
          <a:xfrm>
            <a:off x="7458520" y="4660934"/>
            <a:ext cx="1353121" cy="457135"/>
          </a:xfrm>
          <a:prstGeom prst="rect">
            <a:avLst/>
          </a:prstGeom>
          <a:noFill/>
          <a:ln w="10795" cap="flat" cmpd="sng" algn="ctr">
            <a:noFill/>
            <a:prstDash val="solid"/>
            <a:headEnd type="none" w="med" len="med"/>
            <a:tailEnd type="none" w="med" len="med"/>
          </a:ln>
          <a:effectLst/>
        </p:spPr>
        <p:txBody>
          <a:bodyPr lIns="0" tIns="0" rIns="0" bIns="0" anchor="t" anchorCtr="0"/>
          <a:lstStyle/>
          <a:p>
            <a:pPr marL="0" lvl="1" algn="ctr" defTabSz="931702">
              <a:spcBef>
                <a:spcPts val="600"/>
              </a:spcBef>
              <a:spcAft>
                <a:spcPts val="600"/>
              </a:spcAft>
              <a:buSzPct val="90000"/>
              <a:defRPr/>
            </a:pPr>
            <a:r>
              <a:rPr lang="en-US" sz="1400" kern="0">
                <a:latin typeface="Segoe UI Semibold"/>
                <a:cs typeface="Segoe UI" panose="020B0502040204020203" pitchFamily="34" charset="0"/>
              </a:rPr>
              <a:t>Azure service layers</a:t>
            </a:r>
          </a:p>
        </p:txBody>
      </p:sp>
      <p:cxnSp>
        <p:nvCxnSpPr>
          <p:cNvPr id="64" name="Straight Connector 63">
            <a:extLst>
              <a:ext uri="{FF2B5EF4-FFF2-40B4-BE49-F238E27FC236}">
                <a16:creationId xmlns:a16="http://schemas.microsoft.com/office/drawing/2014/main" id="{5C771645-7362-4087-9A6B-65E54D1C75BF}"/>
              </a:ext>
              <a:ext uri="{C183D7F6-B498-43B3-948B-1728B52AA6E4}">
                <adec:decorative xmlns:adec="http://schemas.microsoft.com/office/drawing/2017/decorative" val="1"/>
              </a:ext>
            </a:extLst>
          </p:cNvPr>
          <p:cNvCxnSpPr>
            <a:cxnSpLocks/>
          </p:cNvCxnSpPr>
          <p:nvPr/>
        </p:nvCxnSpPr>
        <p:spPr>
          <a:xfrm>
            <a:off x="9008639" y="4660934"/>
            <a:ext cx="0" cy="457135"/>
          </a:xfrm>
          <a:prstGeom prst="line">
            <a:avLst/>
          </a:prstGeom>
          <a:noFill/>
          <a:ln w="12700" cap="rnd" cmpd="sng" algn="ctr">
            <a:solidFill>
              <a:schemeClr val="tx1"/>
            </a:solidFill>
            <a:prstDash val="solid"/>
            <a:headEnd type="none"/>
            <a:tailEnd type="none"/>
          </a:ln>
          <a:effectLst/>
        </p:spPr>
      </p:cxnSp>
      <p:sp>
        <p:nvSpPr>
          <p:cNvPr id="63" name="Rectangle 62">
            <a:extLst>
              <a:ext uri="{FF2B5EF4-FFF2-40B4-BE49-F238E27FC236}">
                <a16:creationId xmlns:a16="http://schemas.microsoft.com/office/drawing/2014/main" id="{1758532C-84B8-4C38-8A8E-F3811B8A5532}"/>
              </a:ext>
            </a:extLst>
          </p:cNvPr>
          <p:cNvSpPr/>
          <p:nvPr/>
        </p:nvSpPr>
        <p:spPr bwMode="auto">
          <a:xfrm>
            <a:off x="9205638" y="4660934"/>
            <a:ext cx="1353121" cy="457135"/>
          </a:xfrm>
          <a:prstGeom prst="rect">
            <a:avLst/>
          </a:prstGeom>
          <a:noFill/>
          <a:ln w="10795" cap="flat" cmpd="sng" algn="ctr">
            <a:noFill/>
            <a:prstDash val="solid"/>
            <a:headEnd type="none" w="med" len="med"/>
            <a:tailEnd type="none" w="med" len="med"/>
          </a:ln>
          <a:effectLst/>
        </p:spPr>
        <p:txBody>
          <a:bodyPr lIns="0" tIns="0" rIns="0" bIns="0" anchor="t" anchorCtr="0"/>
          <a:lstStyle/>
          <a:p>
            <a:pPr marL="0" lvl="1" algn="ctr" defTabSz="931702">
              <a:spcBef>
                <a:spcPts val="600"/>
              </a:spcBef>
              <a:spcAft>
                <a:spcPts val="600"/>
              </a:spcAft>
              <a:buSzPct val="90000"/>
              <a:defRPr/>
            </a:pPr>
            <a:r>
              <a:rPr lang="en-US" sz="1400" kern="0">
                <a:solidFill>
                  <a:srgbClr val="000000"/>
                </a:solidFill>
                <a:latin typeface="Segoe UI Semibold"/>
                <a:cs typeface="Segoe UI" panose="020B0502040204020203" pitchFamily="34" charset="0"/>
              </a:rPr>
              <a:t>IoT </a:t>
            </a:r>
            <a:br>
              <a:rPr lang="en-US" sz="1400" kern="0">
                <a:solidFill>
                  <a:srgbClr val="000000"/>
                </a:solidFill>
                <a:latin typeface="Segoe UI Semibold"/>
                <a:cs typeface="Segoe UI" panose="020B0502040204020203" pitchFamily="34" charset="0"/>
              </a:rPr>
            </a:br>
            <a:r>
              <a:rPr lang="en-US" sz="1400" kern="0">
                <a:solidFill>
                  <a:srgbClr val="000000"/>
                </a:solidFill>
                <a:latin typeface="Segoe UI Semibold"/>
                <a:cs typeface="Segoe UI" panose="020B0502040204020203" pitchFamily="34" charset="0"/>
              </a:rPr>
              <a:t>devices</a:t>
            </a:r>
          </a:p>
        </p:txBody>
      </p:sp>
      <p:grpSp>
        <p:nvGrpSpPr>
          <p:cNvPr id="2" name="Group 1">
            <a:extLst>
              <a:ext uri="{FF2B5EF4-FFF2-40B4-BE49-F238E27FC236}">
                <a16:creationId xmlns:a16="http://schemas.microsoft.com/office/drawing/2014/main" id="{78125C36-54C6-40DA-BA67-94FFED0116B2}"/>
              </a:ext>
              <a:ext uri="{C183D7F6-B498-43B3-948B-1728B52AA6E4}">
                <adec:decorative xmlns:adec="http://schemas.microsoft.com/office/drawing/2017/decorative" val="1"/>
              </a:ext>
            </a:extLst>
          </p:cNvPr>
          <p:cNvGrpSpPr/>
          <p:nvPr/>
        </p:nvGrpSpPr>
        <p:grpSpPr>
          <a:xfrm>
            <a:off x="11029220" y="2020555"/>
            <a:ext cx="545827" cy="545827"/>
            <a:chOff x="11011998" y="1999610"/>
            <a:chExt cx="706576" cy="706576"/>
          </a:xfrm>
        </p:grpSpPr>
        <p:sp>
          <p:nvSpPr>
            <p:cNvPr id="31" name="Oval 30">
              <a:extLst>
                <a:ext uri="{FF2B5EF4-FFF2-40B4-BE49-F238E27FC236}">
                  <a16:creationId xmlns:a16="http://schemas.microsoft.com/office/drawing/2014/main" id="{2E7EC4D5-A7EB-4450-BC5A-5C4F1325B6C0}"/>
                </a:ext>
              </a:extLst>
            </p:cNvPr>
            <p:cNvSpPr/>
            <p:nvPr/>
          </p:nvSpPr>
          <p:spPr bwMode="auto">
            <a:xfrm>
              <a:off x="11011998" y="1999610"/>
              <a:ext cx="706576" cy="706576"/>
            </a:xfrm>
            <a:prstGeom prst="ellipse">
              <a:avLst/>
            </a:prstGeom>
            <a:solidFill>
              <a:schemeClr val="bg1"/>
            </a:solidFill>
            <a:ln w="19050">
              <a:noFill/>
            </a:ln>
            <a:effectLst>
              <a:outerShdw blurRad="190500" dist="38100" dir="2700000" algn="t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1279979" rIns="0" bIns="0" numCol="1" spcCol="0" rtlCol="0" fromWordArt="0" anchor="ctr" anchorCtr="0" forceAA="0" compatLnSpc="1">
              <a:prstTxWarp prst="textNoShape">
                <a:avLst/>
              </a:prstTxWarp>
              <a:noAutofit/>
            </a:bodyPr>
            <a:lstStyle/>
            <a:p>
              <a:pPr algn="ctr" defTabSz="932293" fontAlgn="base">
                <a:spcBef>
                  <a:spcPct val="0"/>
                </a:spcBef>
                <a:spcAft>
                  <a:spcPts val="600"/>
                </a:spcAft>
              </a:pPr>
              <a:endParaRPr lang="en-US" sz="1200" b="1">
                <a:solidFill>
                  <a:srgbClr val="000000"/>
                </a:solidFill>
                <a:latin typeface="Segoe UI Semibold" panose="020B0702040204020203" pitchFamily="34" charset="0"/>
                <a:cs typeface="Segoe UI Semibold" panose="020B0702040204020203" pitchFamily="34" charset="0"/>
              </a:endParaRPr>
            </a:p>
          </p:txBody>
        </p:sp>
        <p:pic>
          <p:nvPicPr>
            <p:cNvPr id="5" name="Graphic 4">
              <a:extLst>
                <a:ext uri="{FF2B5EF4-FFF2-40B4-BE49-F238E27FC236}">
                  <a16:creationId xmlns:a16="http://schemas.microsoft.com/office/drawing/2014/main" id="{75CD7434-C0BF-482A-9597-03346962D48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133457" y="2121069"/>
              <a:ext cx="463658" cy="463658"/>
            </a:xfrm>
            <a:prstGeom prst="rect">
              <a:avLst/>
            </a:prstGeom>
          </p:spPr>
        </p:pic>
      </p:grpSp>
    </p:spTree>
    <p:extLst>
      <p:ext uri="{BB962C8B-B14F-4D97-AF65-F5344CB8AC3E}">
        <p14:creationId xmlns:p14="http://schemas.microsoft.com/office/powerpoint/2010/main" val="4020340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AB50667-EA6E-4F9F-A6C2-F02D3914473F}"/>
              </a:ext>
              <a:ext uri="{C183D7F6-B498-43B3-948B-1728B52AA6E4}">
                <adec:decorative xmlns:adec="http://schemas.microsoft.com/office/drawing/2017/decorative" val="1"/>
              </a:ext>
            </a:extLst>
          </p:cNvPr>
          <p:cNvSpPr/>
          <p:nvPr/>
        </p:nvSpPr>
        <p:spPr bwMode="auto">
          <a:xfrm>
            <a:off x="8140280" y="487"/>
            <a:ext cx="4051721" cy="685702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r" defTabSz="932293" rtl="1" fontAlgn="base">
              <a:spcBef>
                <a:spcPct val="0"/>
              </a:spcBef>
              <a:spcAft>
                <a:spcPct val="0"/>
              </a:spcAft>
            </a:pPr>
            <a:endParaRPr lang="en-US" sz="2000" err="1">
              <a:solidFill>
                <a:srgbClr val="FFFFFF"/>
              </a:solidFill>
              <a:latin typeface="Segoe UI"/>
              <a:ea typeface="Segoe UI" pitchFamily="34" charset="0"/>
              <a:cs typeface="Segoe UI" pitchFamily="34" charset="0"/>
            </a:endParaRPr>
          </a:p>
        </p:txBody>
      </p:sp>
      <p:sp>
        <p:nvSpPr>
          <p:cNvPr id="17" name="Title 16"/>
          <p:cNvSpPr>
            <a:spLocks noGrp="1"/>
          </p:cNvSpPr>
          <p:nvPr>
            <p:ph type="title"/>
          </p:nvPr>
        </p:nvSpPr>
        <p:spPr/>
        <p:txBody>
          <a:bodyPr/>
          <a:lstStyle/>
          <a:p>
            <a:pPr defTabSz="914367"/>
            <a:r>
              <a:rPr lang="en-US" spc="-49"/>
              <a:t>The security dashboard</a:t>
            </a:r>
          </a:p>
        </p:txBody>
      </p:sp>
      <p:sp>
        <p:nvSpPr>
          <p:cNvPr id="6" name="Text Placeholder 5"/>
          <p:cNvSpPr>
            <a:spLocks noGrp="1"/>
          </p:cNvSpPr>
          <p:nvPr>
            <p:ph sz="quarter" idx="4294967295"/>
          </p:nvPr>
        </p:nvSpPr>
        <p:spPr>
          <a:xfrm>
            <a:off x="0" y="1752600"/>
            <a:ext cx="4692650" cy="3470275"/>
          </a:xfrm>
        </p:spPr>
        <p:txBody>
          <a:bodyPr vert="horz" lIns="91440" tIns="179285" rIns="91440" bIns="45720" rtlCol="0">
            <a:normAutofit/>
          </a:bodyPr>
          <a:lstStyle/>
          <a:p>
            <a:pPr marL="280121" indent="-280121">
              <a:spcBef>
                <a:spcPts val="0"/>
              </a:spcBef>
            </a:pPr>
            <a:r>
              <a:rPr lang="en-US" sz="1765"/>
              <a:t>Unified resource view</a:t>
            </a:r>
          </a:p>
          <a:p>
            <a:pPr marL="280121">
              <a:spcBef>
                <a:spcPts val="0"/>
              </a:spcBef>
              <a:spcAft>
                <a:spcPts val="1176"/>
              </a:spcAft>
            </a:pPr>
            <a:r>
              <a:rPr lang="en-US" sz="1765"/>
              <a:t>All your cloud resources in one place: </a:t>
            </a:r>
            <a:br>
              <a:rPr lang="en-US" sz="1765"/>
            </a:br>
            <a:r>
              <a:rPr lang="en-US" sz="1765"/>
              <a:t>Azure, AWS, on premises and other clouds</a:t>
            </a:r>
          </a:p>
          <a:p>
            <a:pPr marL="280121">
              <a:spcBef>
                <a:spcPts val="0"/>
              </a:spcBef>
            </a:pPr>
            <a:r>
              <a:rPr lang="en-US" sz="1765"/>
              <a:t>Focused views for security posture, compliance, and workload protection</a:t>
            </a:r>
          </a:p>
          <a:p>
            <a:pPr marL="280121" indent="-280121">
              <a:spcBef>
                <a:spcPts val="2353"/>
              </a:spcBef>
            </a:pPr>
            <a:r>
              <a:rPr lang="en-US" sz="1765"/>
              <a:t>Clear &amp; simple view</a:t>
            </a:r>
          </a:p>
          <a:p>
            <a:pPr marL="280121">
              <a:spcBef>
                <a:spcPts val="0"/>
              </a:spcBef>
            </a:pPr>
            <a:r>
              <a:rPr lang="en-US" sz="1765"/>
              <a:t>Identify all your security related stats </a:t>
            </a:r>
            <a:br>
              <a:rPr lang="en-US" sz="1765"/>
            </a:br>
            <a:r>
              <a:rPr lang="en-US" sz="1765"/>
              <a:t>at a glance </a:t>
            </a:r>
          </a:p>
          <a:p>
            <a:pPr marL="280121" indent="-280121">
              <a:spcBef>
                <a:spcPts val="2353"/>
              </a:spcBef>
              <a:spcAft>
                <a:spcPts val="600"/>
              </a:spcAft>
            </a:pPr>
            <a:r>
              <a:rPr lang="en-US" sz="1765"/>
              <a:t>Emphasis on visibility &amp; clear KPIs</a:t>
            </a:r>
          </a:p>
        </p:txBody>
      </p:sp>
      <p:sp>
        <p:nvSpPr>
          <p:cNvPr id="14" name="Rectangle: Rounded Corners 13">
            <a:extLst>
              <a:ext uri="{FF2B5EF4-FFF2-40B4-BE49-F238E27FC236}">
                <a16:creationId xmlns:a16="http://schemas.microsoft.com/office/drawing/2014/main" id="{3BBB768A-0376-E04B-895F-B9F8790D87A5}"/>
              </a:ext>
              <a:ext uri="{C183D7F6-B498-43B3-948B-1728B52AA6E4}">
                <adec:decorative xmlns:adec="http://schemas.microsoft.com/office/drawing/2017/decorative" val="1"/>
              </a:ext>
            </a:extLst>
          </p:cNvPr>
          <p:cNvSpPr/>
          <p:nvPr/>
        </p:nvSpPr>
        <p:spPr bwMode="auto">
          <a:xfrm>
            <a:off x="5262782" y="1812180"/>
            <a:ext cx="7220458" cy="3771579"/>
          </a:xfrm>
          <a:prstGeom prst="roundRect">
            <a:avLst>
              <a:gd name="adj" fmla="val 2801"/>
            </a:avLst>
          </a:prstGeom>
          <a:solidFill>
            <a:schemeClr val="bg1"/>
          </a:solidFill>
          <a:ln w="127000">
            <a:solidFill>
              <a:schemeClr val="bg1"/>
            </a:solidFill>
          </a:ln>
          <a:effectLst>
            <a:outerShdw blurRad="254000" dist="38100" dir="2700000" algn="tl"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r" defTabSz="932293" rtl="1" fontAlgn="base">
              <a:spcBef>
                <a:spcPct val="0"/>
              </a:spcBef>
              <a:spcAft>
                <a:spcPct val="0"/>
              </a:spcAft>
            </a:pPr>
            <a:endParaRPr lang="en-IL" sz="2000">
              <a:solidFill>
                <a:srgbClr val="FFFFFF"/>
              </a:solidFill>
              <a:latin typeface="Segoe UI"/>
              <a:ea typeface="Segoe UI" pitchFamily="34" charset="0"/>
              <a:cs typeface="Segoe UI" pitchFamily="34" charset="0"/>
            </a:endParaRPr>
          </a:p>
        </p:txBody>
      </p:sp>
      <p:pic>
        <p:nvPicPr>
          <p:cNvPr id="3" name="Picture 2" descr="Defender for Cloud security dashboard">
            <a:extLst>
              <a:ext uri="{FF2B5EF4-FFF2-40B4-BE49-F238E27FC236}">
                <a16:creationId xmlns:a16="http://schemas.microsoft.com/office/drawing/2014/main" id="{9F715A49-8846-4E21-A048-4976BD519AEA}"/>
              </a:ext>
            </a:extLst>
          </p:cNvPr>
          <p:cNvPicPr>
            <a:picLocks noChangeAspect="1"/>
          </p:cNvPicPr>
          <p:nvPr/>
        </p:nvPicPr>
        <p:blipFill rotWithShape="1">
          <a:blip r:embed="rId3"/>
          <a:srcRect t="619"/>
          <a:stretch/>
        </p:blipFill>
        <p:spPr>
          <a:xfrm>
            <a:off x="5351626" y="1904578"/>
            <a:ext cx="6820307" cy="3719907"/>
          </a:xfrm>
          <a:prstGeom prst="rect">
            <a:avLst/>
          </a:prstGeom>
          <a:ln>
            <a:solidFill>
              <a:schemeClr val="accent1"/>
            </a:solidFill>
          </a:ln>
        </p:spPr>
      </p:pic>
    </p:spTree>
    <p:extLst>
      <p:ext uri="{BB962C8B-B14F-4D97-AF65-F5344CB8AC3E}">
        <p14:creationId xmlns:p14="http://schemas.microsoft.com/office/powerpoint/2010/main" val="24824986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6F0BC9B3-324D-4A2C-B279-C46905D4E3E0}"/>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35959" y="2669930"/>
            <a:ext cx="385164" cy="385164"/>
          </a:xfrm>
          <a:prstGeom prst="rect">
            <a:avLst/>
          </a:prstGeom>
        </p:spPr>
      </p:pic>
      <p:pic>
        <p:nvPicPr>
          <p:cNvPr id="5" name="Graphic 4">
            <a:extLst>
              <a:ext uri="{FF2B5EF4-FFF2-40B4-BE49-F238E27FC236}">
                <a16:creationId xmlns:a16="http://schemas.microsoft.com/office/drawing/2014/main" id="{16DFEB87-20CC-4FBF-925B-40123562BC3F}"/>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16515" y="2664021"/>
            <a:ext cx="396984" cy="396984"/>
          </a:xfrm>
          <a:prstGeom prst="rect">
            <a:avLst/>
          </a:prstGeom>
        </p:spPr>
      </p:pic>
      <p:sp>
        <p:nvSpPr>
          <p:cNvPr id="17" name="Title 16"/>
          <p:cNvSpPr>
            <a:spLocks noGrp="1"/>
          </p:cNvSpPr>
          <p:nvPr>
            <p:ph type="title"/>
          </p:nvPr>
        </p:nvSpPr>
        <p:spPr>
          <a:xfrm>
            <a:off x="457596" y="621623"/>
            <a:ext cx="11303262" cy="402302"/>
          </a:xfrm>
        </p:spPr>
        <p:txBody>
          <a:bodyPr/>
          <a:lstStyle/>
          <a:p>
            <a:r>
              <a:rPr lang="en-US">
                <a:solidFill>
                  <a:schemeClr val="tx1"/>
                </a:solidFill>
              </a:rPr>
              <a:t>Threat protection for cloud and hybrid workloads </a:t>
            </a:r>
            <a:endParaRPr lang="en-US" sz="1961" spc="-29">
              <a:solidFill>
                <a:srgbClr val="0078D4"/>
              </a:solidFill>
            </a:endParaRPr>
          </a:p>
        </p:txBody>
      </p:sp>
      <p:sp>
        <p:nvSpPr>
          <p:cNvPr id="8" name="Rectangle: Rounded Corners 7">
            <a:extLst>
              <a:ext uri="{FF2B5EF4-FFF2-40B4-BE49-F238E27FC236}">
                <a16:creationId xmlns:a16="http://schemas.microsoft.com/office/drawing/2014/main" id="{B5D96FD0-8D48-4535-A8F4-8E15BE740FDA}"/>
              </a:ext>
              <a:ext uri="{C183D7F6-B498-43B3-948B-1728B52AA6E4}">
                <adec:decorative xmlns:adec="http://schemas.microsoft.com/office/drawing/2017/decorative" val="1"/>
              </a:ext>
            </a:extLst>
          </p:cNvPr>
          <p:cNvSpPr/>
          <p:nvPr/>
        </p:nvSpPr>
        <p:spPr bwMode="auto">
          <a:xfrm>
            <a:off x="437776" y="2059479"/>
            <a:ext cx="11303261" cy="40124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02" tIns="146243" rIns="182802" bIns="146243" numCol="1" spcCol="0" rtlCol="0" fromWordArt="0" anchor="ctr" anchorCtr="0" forceAA="0" compatLnSpc="1">
            <a:prstTxWarp prst="textNoShape">
              <a:avLst/>
            </a:prstTxWarp>
            <a:noAutofit/>
          </a:bodyPr>
          <a:lstStyle/>
          <a:p>
            <a:pPr algn="r" defTabSz="931935" fontAlgn="base">
              <a:spcBef>
                <a:spcPct val="0"/>
              </a:spcBef>
              <a:spcAft>
                <a:spcPct val="0"/>
              </a:spcAft>
            </a:pPr>
            <a:endParaRPr lang="en-US" sz="1600" b="1">
              <a:solidFill>
                <a:srgbClr val="000000"/>
              </a:solidFill>
              <a:latin typeface="Segoe UI"/>
              <a:cs typeface="Segoe UI" pitchFamily="34" charset="0"/>
            </a:endParaRPr>
          </a:p>
        </p:txBody>
      </p:sp>
      <p:sp>
        <p:nvSpPr>
          <p:cNvPr id="95" name="Rectangle 94">
            <a:extLst>
              <a:ext uri="{FF2B5EF4-FFF2-40B4-BE49-F238E27FC236}">
                <a16:creationId xmlns:a16="http://schemas.microsoft.com/office/drawing/2014/main" id="{E91EFF8F-DFAF-5649-90EC-86736630719F}"/>
              </a:ext>
            </a:extLst>
          </p:cNvPr>
          <p:cNvSpPr/>
          <p:nvPr/>
        </p:nvSpPr>
        <p:spPr>
          <a:xfrm>
            <a:off x="490514" y="1420179"/>
            <a:ext cx="4840571" cy="544832"/>
          </a:xfrm>
          <a:prstGeom prst="rect">
            <a:avLst/>
          </a:prstGeom>
        </p:spPr>
        <p:txBody>
          <a:bodyPr wrap="none" tIns="91401" bIns="179234" anchor="ctr">
            <a:spAutoFit/>
          </a:bodyPr>
          <a:lstStyle/>
          <a:p>
            <a:pPr algn="r" defTabSz="914049">
              <a:defRPr/>
            </a:pPr>
            <a:r>
              <a:rPr lang="en-US" sz="1765" i="1">
                <a:latin typeface="Segoe UI Semibold"/>
              </a:rPr>
              <a:t>Threat protection for common cloud resources</a:t>
            </a:r>
          </a:p>
        </p:txBody>
      </p:sp>
      <p:sp>
        <p:nvSpPr>
          <p:cNvPr id="11" name="Oval 10">
            <a:extLst>
              <a:ext uri="{FF2B5EF4-FFF2-40B4-BE49-F238E27FC236}">
                <a16:creationId xmlns:a16="http://schemas.microsoft.com/office/drawing/2014/main" id="{F734EA50-8757-B54B-B8C1-DB9FB2CEE866}"/>
              </a:ext>
            </a:extLst>
          </p:cNvPr>
          <p:cNvSpPr/>
          <p:nvPr/>
        </p:nvSpPr>
        <p:spPr>
          <a:xfrm>
            <a:off x="807191" y="2154056"/>
            <a:ext cx="215633" cy="212089"/>
          </a:xfrm>
          <a:prstGeom prst="ellipse">
            <a:avLst/>
          </a:prstGeom>
          <a:solidFill>
            <a:srgbClr val="0078D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wrap="none" lIns="0" tIns="1828022" rIns="0" bIns="0"/>
          <a:lstStyle/>
          <a:p>
            <a:pPr algn="ctr" defTabSz="913874"/>
            <a:r>
              <a:rPr lang="en-US" sz="980">
                <a:solidFill>
                  <a:srgbClr val="000000"/>
                </a:solidFill>
                <a:latin typeface="Segoe UI"/>
              </a:rPr>
              <a:t>Any </a:t>
            </a:r>
            <a:br>
              <a:rPr lang="en-US" sz="980">
                <a:solidFill>
                  <a:srgbClr val="000000"/>
                </a:solidFill>
                <a:latin typeface="Segoe UI"/>
              </a:rPr>
            </a:br>
            <a:r>
              <a:rPr lang="en-US" sz="980">
                <a:solidFill>
                  <a:srgbClr val="000000"/>
                </a:solidFill>
                <a:latin typeface="Segoe UI"/>
              </a:rPr>
              <a:t>Server</a:t>
            </a:r>
          </a:p>
        </p:txBody>
      </p:sp>
      <p:sp>
        <p:nvSpPr>
          <p:cNvPr id="116" name="Oval 115">
            <a:extLst>
              <a:ext uri="{FF2B5EF4-FFF2-40B4-BE49-F238E27FC236}">
                <a16:creationId xmlns:a16="http://schemas.microsoft.com/office/drawing/2014/main" id="{C6E981D2-BCBF-E041-908B-2D05A8EF2B0C}"/>
              </a:ext>
            </a:extLst>
          </p:cNvPr>
          <p:cNvSpPr/>
          <p:nvPr/>
        </p:nvSpPr>
        <p:spPr>
          <a:xfrm>
            <a:off x="1531589" y="2154056"/>
            <a:ext cx="215633" cy="212089"/>
          </a:xfrm>
          <a:prstGeom prst="ellipse">
            <a:avLst/>
          </a:prstGeom>
          <a:solidFill>
            <a:srgbClr val="0078D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wrap="none" lIns="0" tIns="1828022" rIns="0" bIns="0"/>
          <a:lstStyle/>
          <a:p>
            <a:pPr algn="ctr" defTabSz="913874"/>
            <a:r>
              <a:rPr lang="en-US" sz="980">
                <a:solidFill>
                  <a:srgbClr val="000000"/>
                </a:solidFill>
                <a:latin typeface="Segoe UI"/>
              </a:rPr>
              <a:t>Azure </a:t>
            </a:r>
            <a:br>
              <a:rPr lang="en-US" sz="980">
                <a:solidFill>
                  <a:srgbClr val="000000"/>
                </a:solidFill>
                <a:latin typeface="Segoe UI"/>
              </a:rPr>
            </a:br>
            <a:r>
              <a:rPr lang="en-US" sz="980">
                <a:solidFill>
                  <a:srgbClr val="000000"/>
                </a:solidFill>
                <a:latin typeface="Segoe UI"/>
              </a:rPr>
              <a:t>VMSS</a:t>
            </a:r>
          </a:p>
        </p:txBody>
      </p:sp>
      <p:sp>
        <p:nvSpPr>
          <p:cNvPr id="117" name="Oval 116">
            <a:extLst>
              <a:ext uri="{FF2B5EF4-FFF2-40B4-BE49-F238E27FC236}">
                <a16:creationId xmlns:a16="http://schemas.microsoft.com/office/drawing/2014/main" id="{9CBEA127-5A59-2D4F-AD32-E2CD62D943B6}"/>
              </a:ext>
            </a:extLst>
          </p:cNvPr>
          <p:cNvSpPr/>
          <p:nvPr/>
        </p:nvSpPr>
        <p:spPr>
          <a:xfrm>
            <a:off x="2255986" y="2154056"/>
            <a:ext cx="215634" cy="212089"/>
          </a:xfrm>
          <a:prstGeom prst="ellipse">
            <a:avLst/>
          </a:prstGeom>
          <a:solidFill>
            <a:srgbClr val="0078D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wrap="none" lIns="0" tIns="1828022" rIns="0" bIns="0"/>
          <a:lstStyle/>
          <a:p>
            <a:pPr algn="ctr" defTabSz="913874"/>
            <a:r>
              <a:rPr lang="en-US" sz="980">
                <a:solidFill>
                  <a:srgbClr val="000000"/>
                </a:solidFill>
                <a:latin typeface="Segoe UI"/>
              </a:rPr>
              <a:t>Blob</a:t>
            </a:r>
          </a:p>
          <a:p>
            <a:pPr algn="ctr" defTabSz="913874"/>
            <a:r>
              <a:rPr lang="en-US" sz="980">
                <a:solidFill>
                  <a:srgbClr val="000000"/>
                </a:solidFill>
                <a:latin typeface="Segoe UI"/>
              </a:rPr>
              <a:t>storage</a:t>
            </a:r>
          </a:p>
        </p:txBody>
      </p:sp>
      <p:sp>
        <p:nvSpPr>
          <p:cNvPr id="118" name="Oval 117">
            <a:extLst>
              <a:ext uri="{FF2B5EF4-FFF2-40B4-BE49-F238E27FC236}">
                <a16:creationId xmlns:a16="http://schemas.microsoft.com/office/drawing/2014/main" id="{4C9C30D4-CB07-2B44-8029-77CB6A6F2F35}"/>
              </a:ext>
            </a:extLst>
          </p:cNvPr>
          <p:cNvSpPr/>
          <p:nvPr/>
        </p:nvSpPr>
        <p:spPr>
          <a:xfrm>
            <a:off x="2980385" y="2154056"/>
            <a:ext cx="215633" cy="212089"/>
          </a:xfrm>
          <a:prstGeom prst="ellipse">
            <a:avLst/>
          </a:prstGeom>
          <a:solidFill>
            <a:srgbClr val="0078D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wrap="none" lIns="0" tIns="1828022" rIns="0" bIns="0"/>
          <a:lstStyle/>
          <a:p>
            <a:pPr algn="ctr" defTabSz="913874"/>
            <a:r>
              <a:rPr lang="en-US" sz="980">
                <a:solidFill>
                  <a:srgbClr val="000000"/>
                </a:solidFill>
                <a:latin typeface="Segoe UI"/>
              </a:rPr>
              <a:t>File</a:t>
            </a:r>
          </a:p>
          <a:p>
            <a:pPr algn="ctr" defTabSz="913874"/>
            <a:r>
              <a:rPr lang="en-US" sz="980">
                <a:solidFill>
                  <a:srgbClr val="000000"/>
                </a:solidFill>
                <a:latin typeface="Segoe UI"/>
              </a:rPr>
              <a:t>Storage</a:t>
            </a:r>
          </a:p>
        </p:txBody>
      </p:sp>
      <p:sp>
        <p:nvSpPr>
          <p:cNvPr id="119" name="Oval 118">
            <a:extLst>
              <a:ext uri="{FF2B5EF4-FFF2-40B4-BE49-F238E27FC236}">
                <a16:creationId xmlns:a16="http://schemas.microsoft.com/office/drawing/2014/main" id="{CFC5A2DF-7351-4245-A06F-24BF8E8098AB}"/>
              </a:ext>
            </a:extLst>
          </p:cNvPr>
          <p:cNvSpPr/>
          <p:nvPr/>
        </p:nvSpPr>
        <p:spPr>
          <a:xfrm>
            <a:off x="3704781" y="2154056"/>
            <a:ext cx="215633" cy="212089"/>
          </a:xfrm>
          <a:prstGeom prst="ellipse">
            <a:avLst/>
          </a:prstGeom>
          <a:solidFill>
            <a:srgbClr val="0078D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wrap="none" lIns="0" tIns="1828022" rIns="0" bIns="0"/>
          <a:lstStyle/>
          <a:p>
            <a:pPr algn="ctr" defTabSz="913874"/>
            <a:r>
              <a:rPr lang="en-US" sz="980">
                <a:solidFill>
                  <a:srgbClr val="000000"/>
                </a:solidFill>
                <a:latin typeface="Segoe UI"/>
              </a:rPr>
              <a:t>App</a:t>
            </a:r>
          </a:p>
          <a:p>
            <a:pPr algn="ctr" defTabSz="913874"/>
            <a:r>
              <a:rPr lang="en-US" sz="980">
                <a:solidFill>
                  <a:srgbClr val="000000"/>
                </a:solidFill>
                <a:latin typeface="Segoe UI"/>
              </a:rPr>
              <a:t>Services</a:t>
            </a:r>
          </a:p>
        </p:txBody>
      </p:sp>
      <p:sp>
        <p:nvSpPr>
          <p:cNvPr id="120" name="Oval 119">
            <a:extLst>
              <a:ext uri="{FF2B5EF4-FFF2-40B4-BE49-F238E27FC236}">
                <a16:creationId xmlns:a16="http://schemas.microsoft.com/office/drawing/2014/main" id="{E7F4DED1-140F-C34E-9EE3-2BA948DF7532}"/>
              </a:ext>
            </a:extLst>
          </p:cNvPr>
          <p:cNvSpPr/>
          <p:nvPr/>
        </p:nvSpPr>
        <p:spPr>
          <a:xfrm>
            <a:off x="4429179" y="2154056"/>
            <a:ext cx="215634" cy="212089"/>
          </a:xfrm>
          <a:prstGeom prst="ellipse">
            <a:avLst/>
          </a:prstGeom>
          <a:solidFill>
            <a:srgbClr val="0078D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wrap="none" lIns="0" tIns="1828022" rIns="0" bIns="0"/>
          <a:lstStyle/>
          <a:p>
            <a:pPr algn="ctr" defTabSz="913874"/>
            <a:r>
              <a:rPr lang="en-US" sz="980">
                <a:solidFill>
                  <a:srgbClr val="000000"/>
                </a:solidFill>
                <a:latin typeface="Segoe UI"/>
              </a:rPr>
              <a:t>Azure </a:t>
            </a:r>
          </a:p>
          <a:p>
            <a:pPr algn="ctr" defTabSz="913874"/>
            <a:r>
              <a:rPr lang="en-US" sz="980">
                <a:solidFill>
                  <a:srgbClr val="000000"/>
                </a:solidFill>
                <a:latin typeface="Segoe UI"/>
              </a:rPr>
              <a:t>SQL</a:t>
            </a:r>
          </a:p>
        </p:txBody>
      </p:sp>
      <p:sp>
        <p:nvSpPr>
          <p:cNvPr id="125" name="Oval 124">
            <a:extLst>
              <a:ext uri="{FF2B5EF4-FFF2-40B4-BE49-F238E27FC236}">
                <a16:creationId xmlns:a16="http://schemas.microsoft.com/office/drawing/2014/main" id="{F3EF989D-7C93-124D-90FB-65B67AF5171A}"/>
              </a:ext>
            </a:extLst>
          </p:cNvPr>
          <p:cNvSpPr/>
          <p:nvPr/>
        </p:nvSpPr>
        <p:spPr>
          <a:xfrm>
            <a:off x="5170284" y="2152558"/>
            <a:ext cx="215081" cy="215081"/>
          </a:xfrm>
          <a:prstGeom prst="ellipse">
            <a:avLst/>
          </a:prstGeom>
          <a:solidFill>
            <a:srgbClr val="0078D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wrap="none" lIns="0" tIns="1828022" rIns="0" bIns="0"/>
          <a:lstStyle/>
          <a:p>
            <a:pPr algn="ctr" defTabSz="913874"/>
            <a:r>
              <a:rPr lang="en-US" sz="980">
                <a:solidFill>
                  <a:srgbClr val="000000"/>
                </a:solidFill>
                <a:latin typeface="Segoe UI"/>
              </a:rPr>
              <a:t>Containers</a:t>
            </a:r>
          </a:p>
        </p:txBody>
      </p:sp>
      <p:sp>
        <p:nvSpPr>
          <p:cNvPr id="128" name="Oval 127">
            <a:extLst>
              <a:ext uri="{FF2B5EF4-FFF2-40B4-BE49-F238E27FC236}">
                <a16:creationId xmlns:a16="http://schemas.microsoft.com/office/drawing/2014/main" id="{6CA4C2F8-C12C-124B-B10C-F460FA82B854}"/>
              </a:ext>
            </a:extLst>
          </p:cNvPr>
          <p:cNvSpPr/>
          <p:nvPr/>
        </p:nvSpPr>
        <p:spPr>
          <a:xfrm>
            <a:off x="5865105" y="2152558"/>
            <a:ext cx="215081" cy="215081"/>
          </a:xfrm>
          <a:prstGeom prst="ellipse">
            <a:avLst/>
          </a:prstGeom>
          <a:solidFill>
            <a:srgbClr val="0078D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wrap="none" lIns="0" tIns="1828022" rIns="0" bIns="0"/>
          <a:lstStyle/>
          <a:p>
            <a:pPr algn="ctr" defTabSz="913874"/>
            <a:r>
              <a:rPr lang="en-US" sz="980">
                <a:solidFill>
                  <a:srgbClr val="000000"/>
                </a:solidFill>
                <a:latin typeface="Segoe UI"/>
              </a:rPr>
              <a:t>MySQL</a:t>
            </a:r>
          </a:p>
        </p:txBody>
      </p:sp>
      <p:sp>
        <p:nvSpPr>
          <p:cNvPr id="75" name="Oval 74">
            <a:extLst>
              <a:ext uri="{FF2B5EF4-FFF2-40B4-BE49-F238E27FC236}">
                <a16:creationId xmlns:a16="http://schemas.microsoft.com/office/drawing/2014/main" id="{02D5495C-99B2-E34F-BA6F-3D42AC7FD9E7}"/>
              </a:ext>
            </a:extLst>
          </p:cNvPr>
          <p:cNvSpPr/>
          <p:nvPr/>
        </p:nvSpPr>
        <p:spPr>
          <a:xfrm>
            <a:off x="6593170" y="2152558"/>
            <a:ext cx="215081" cy="215081"/>
          </a:xfrm>
          <a:prstGeom prst="ellipse">
            <a:avLst/>
          </a:prstGeom>
          <a:solidFill>
            <a:srgbClr val="0078D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wrap="none" lIns="0" tIns="1828022" rIns="0" bIns="0"/>
          <a:lstStyle/>
          <a:p>
            <a:pPr algn="ctr" defTabSz="913874"/>
            <a:r>
              <a:rPr lang="en-US" sz="980">
                <a:solidFill>
                  <a:srgbClr val="000000"/>
                </a:solidFill>
                <a:latin typeface="Segoe UI"/>
              </a:rPr>
              <a:t>Postgres</a:t>
            </a:r>
          </a:p>
          <a:p>
            <a:pPr algn="ctr" defTabSz="913874"/>
            <a:r>
              <a:rPr lang="en-US" sz="980">
                <a:solidFill>
                  <a:srgbClr val="000000"/>
                </a:solidFill>
                <a:latin typeface="Segoe UI"/>
              </a:rPr>
              <a:t>SQL</a:t>
            </a:r>
          </a:p>
        </p:txBody>
      </p:sp>
      <p:pic>
        <p:nvPicPr>
          <p:cNvPr id="12" name="Graphic 11">
            <a:extLst>
              <a:ext uri="{FF2B5EF4-FFF2-40B4-BE49-F238E27FC236}">
                <a16:creationId xmlns:a16="http://schemas.microsoft.com/office/drawing/2014/main" id="{E56EB0EC-5E4A-4427-80E4-2365CEC44D38}"/>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085276" y="2622458"/>
            <a:ext cx="396984" cy="396984"/>
          </a:xfrm>
          <a:prstGeom prst="rect">
            <a:avLst/>
          </a:prstGeom>
        </p:spPr>
      </p:pic>
      <p:pic>
        <p:nvPicPr>
          <p:cNvPr id="14" name="Graphic 13">
            <a:extLst>
              <a:ext uri="{FF2B5EF4-FFF2-40B4-BE49-F238E27FC236}">
                <a16:creationId xmlns:a16="http://schemas.microsoft.com/office/drawing/2014/main" id="{2E801F88-4BF9-4FF0-9A35-DFD7CB182929}"/>
              </a:ext>
              <a:ext uri="{C183D7F6-B498-43B3-948B-1728B52AA6E4}">
                <adec:decorative xmlns:adec="http://schemas.microsoft.com/office/drawing/2017/decorative" val="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624557" y="2643695"/>
            <a:ext cx="369783" cy="369783"/>
          </a:xfrm>
          <a:prstGeom prst="rect">
            <a:avLst/>
          </a:prstGeom>
        </p:spPr>
      </p:pic>
      <p:pic>
        <p:nvPicPr>
          <p:cNvPr id="21" name="Graphic 20">
            <a:extLst>
              <a:ext uri="{FF2B5EF4-FFF2-40B4-BE49-F238E27FC236}">
                <a16:creationId xmlns:a16="http://schemas.microsoft.com/office/drawing/2014/main" id="{ABD78BC6-C7FF-4859-9733-05ACAEC3C0D2}"/>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349866" y="2643404"/>
            <a:ext cx="385164" cy="385164"/>
          </a:xfrm>
          <a:prstGeom prst="rect">
            <a:avLst/>
          </a:prstGeom>
        </p:spPr>
      </p:pic>
      <p:pic>
        <p:nvPicPr>
          <p:cNvPr id="27" name="Graphic 26">
            <a:extLst>
              <a:ext uri="{FF2B5EF4-FFF2-40B4-BE49-F238E27FC236}">
                <a16:creationId xmlns:a16="http://schemas.microsoft.com/office/drawing/2014/main" id="{AC0E7AD1-69A6-46EE-AC3F-EE1AC405CB52}"/>
              </a:ext>
              <a:ext uri="{C183D7F6-B498-43B3-948B-1728B52AA6E4}">
                <adec:decorative xmlns:adec="http://schemas.microsoft.com/office/drawing/2017/decorative" val="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171323" y="2649657"/>
            <a:ext cx="369783" cy="369783"/>
          </a:xfrm>
          <a:prstGeom prst="rect">
            <a:avLst/>
          </a:prstGeom>
        </p:spPr>
      </p:pic>
      <p:pic>
        <p:nvPicPr>
          <p:cNvPr id="33" name="Graphic 32">
            <a:extLst>
              <a:ext uri="{FF2B5EF4-FFF2-40B4-BE49-F238E27FC236}">
                <a16:creationId xmlns:a16="http://schemas.microsoft.com/office/drawing/2014/main" id="{B432A7F0-4FCC-4CC7-ABF4-8A8B648F3A14}"/>
              </a:ext>
              <a:ext uri="{C183D7F6-B498-43B3-948B-1728B52AA6E4}">
                <adec:decorative xmlns:adec="http://schemas.microsoft.com/office/drawing/2017/decorative" val="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855729" y="2660248"/>
            <a:ext cx="359194" cy="359194"/>
          </a:xfrm>
          <a:prstGeom prst="rect">
            <a:avLst/>
          </a:prstGeom>
        </p:spPr>
      </p:pic>
      <p:pic>
        <p:nvPicPr>
          <p:cNvPr id="35" name="Graphic 34">
            <a:extLst>
              <a:ext uri="{FF2B5EF4-FFF2-40B4-BE49-F238E27FC236}">
                <a16:creationId xmlns:a16="http://schemas.microsoft.com/office/drawing/2014/main" id="{94B210F4-D5C0-4E46-AF6C-9D36F14B06CD}"/>
              </a:ext>
              <a:ext uri="{C183D7F6-B498-43B3-948B-1728B52AA6E4}">
                <adec:decorative xmlns:adec="http://schemas.microsoft.com/office/drawing/2017/decorative" val="1"/>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6495013" y="2610601"/>
            <a:ext cx="388351" cy="388351"/>
          </a:xfrm>
          <a:prstGeom prst="rect">
            <a:avLst/>
          </a:prstGeom>
        </p:spPr>
      </p:pic>
      <p:pic>
        <p:nvPicPr>
          <p:cNvPr id="38" name="Graphic 37">
            <a:extLst>
              <a:ext uri="{FF2B5EF4-FFF2-40B4-BE49-F238E27FC236}">
                <a16:creationId xmlns:a16="http://schemas.microsoft.com/office/drawing/2014/main" id="{4A566A39-45AE-429F-80BD-65DAAFA26DC2}"/>
              </a:ext>
              <a:ext uri="{C183D7F6-B498-43B3-948B-1728B52AA6E4}">
                <adec:decorative xmlns:adec="http://schemas.microsoft.com/office/drawing/2017/decorative" val="1"/>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5774097" y="2611688"/>
            <a:ext cx="388351" cy="388351"/>
          </a:xfrm>
          <a:prstGeom prst="rect">
            <a:avLst/>
          </a:prstGeom>
        </p:spPr>
      </p:pic>
      <p:pic>
        <p:nvPicPr>
          <p:cNvPr id="41" name="Graphic 40">
            <a:extLst>
              <a:ext uri="{FF2B5EF4-FFF2-40B4-BE49-F238E27FC236}">
                <a16:creationId xmlns:a16="http://schemas.microsoft.com/office/drawing/2014/main" id="{E7FFB0D9-7C4B-446C-B52C-EC0733A36206}"/>
              </a:ext>
              <a:ext uri="{C183D7F6-B498-43B3-948B-1728B52AA6E4}">
                <adec:decorative xmlns:adec="http://schemas.microsoft.com/office/drawing/2017/decorative" val="1"/>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7223226" y="2603321"/>
            <a:ext cx="388350" cy="388350"/>
          </a:xfrm>
          <a:prstGeom prst="rect">
            <a:avLst/>
          </a:prstGeom>
        </p:spPr>
      </p:pic>
      <p:sp>
        <p:nvSpPr>
          <p:cNvPr id="43" name="Oval 42">
            <a:extLst>
              <a:ext uri="{FF2B5EF4-FFF2-40B4-BE49-F238E27FC236}">
                <a16:creationId xmlns:a16="http://schemas.microsoft.com/office/drawing/2014/main" id="{98B520EE-ACB2-4862-BB09-CC959FEF465F}"/>
              </a:ext>
            </a:extLst>
          </p:cNvPr>
          <p:cNvSpPr/>
          <p:nvPr/>
        </p:nvSpPr>
        <p:spPr>
          <a:xfrm>
            <a:off x="7309860" y="2152558"/>
            <a:ext cx="215081" cy="215081"/>
          </a:xfrm>
          <a:prstGeom prst="ellipse">
            <a:avLst/>
          </a:prstGeom>
          <a:solidFill>
            <a:srgbClr val="0078D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wrap="none" lIns="0" tIns="1828022" rIns="0" bIns="0"/>
          <a:lstStyle/>
          <a:p>
            <a:pPr algn="ctr" defTabSz="913874"/>
            <a:r>
              <a:rPr lang="en-US" sz="980">
                <a:solidFill>
                  <a:srgbClr val="000000"/>
                </a:solidFill>
                <a:latin typeface="Segoe UI"/>
              </a:rPr>
              <a:t>Maria</a:t>
            </a:r>
          </a:p>
          <a:p>
            <a:pPr algn="ctr" defTabSz="913874"/>
            <a:r>
              <a:rPr lang="en-US" sz="980">
                <a:solidFill>
                  <a:srgbClr val="000000"/>
                </a:solidFill>
                <a:latin typeface="Segoe UI"/>
              </a:rPr>
              <a:t>DB</a:t>
            </a:r>
          </a:p>
        </p:txBody>
      </p:sp>
      <p:pic>
        <p:nvPicPr>
          <p:cNvPr id="15" name="Graphic 14">
            <a:extLst>
              <a:ext uri="{FF2B5EF4-FFF2-40B4-BE49-F238E27FC236}">
                <a16:creationId xmlns:a16="http://schemas.microsoft.com/office/drawing/2014/main" id="{600C49ED-9F2C-4035-AF56-793FC673A33A}"/>
              </a:ext>
              <a:ext uri="{C183D7F6-B498-43B3-948B-1728B52AA6E4}">
                <adec:decorative xmlns:adec="http://schemas.microsoft.com/office/drawing/2017/decorative" val="1"/>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2901830" y="5448210"/>
            <a:ext cx="358847" cy="358847"/>
          </a:xfrm>
          <a:prstGeom prst="rect">
            <a:avLst/>
          </a:prstGeom>
        </p:spPr>
      </p:pic>
      <p:pic>
        <p:nvPicPr>
          <p:cNvPr id="16" name="Graphic 15">
            <a:extLst>
              <a:ext uri="{FF2B5EF4-FFF2-40B4-BE49-F238E27FC236}">
                <a16:creationId xmlns:a16="http://schemas.microsoft.com/office/drawing/2014/main" id="{9CE4024A-A838-491B-BD15-875C0DA6C788}"/>
              </a:ext>
              <a:ext uri="{C183D7F6-B498-43B3-948B-1728B52AA6E4}">
                <adec:decorative xmlns:adec="http://schemas.microsoft.com/office/drawing/2017/decorative" val="1"/>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2168669" y="5438643"/>
            <a:ext cx="370339" cy="370339"/>
          </a:xfrm>
          <a:prstGeom prst="rect">
            <a:avLst/>
          </a:prstGeom>
        </p:spPr>
      </p:pic>
      <p:pic>
        <p:nvPicPr>
          <p:cNvPr id="18" name="Graphic 17">
            <a:extLst>
              <a:ext uri="{FF2B5EF4-FFF2-40B4-BE49-F238E27FC236}">
                <a16:creationId xmlns:a16="http://schemas.microsoft.com/office/drawing/2014/main" id="{8ABCA147-072B-46D9-8828-A227DA3BE471}"/>
              </a:ext>
              <a:ext uri="{C183D7F6-B498-43B3-948B-1728B52AA6E4}">
                <adec:decorative xmlns:adec="http://schemas.microsoft.com/office/drawing/2017/decorative" val="1"/>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1457796" y="5448209"/>
            <a:ext cx="351207" cy="351207"/>
          </a:xfrm>
          <a:prstGeom prst="rect">
            <a:avLst/>
          </a:prstGeom>
        </p:spPr>
      </p:pic>
      <p:pic>
        <p:nvPicPr>
          <p:cNvPr id="19" name="Graphic 18">
            <a:extLst>
              <a:ext uri="{FF2B5EF4-FFF2-40B4-BE49-F238E27FC236}">
                <a16:creationId xmlns:a16="http://schemas.microsoft.com/office/drawing/2014/main" id="{9D2427EE-DA09-4581-97B5-A4533E91A92D}"/>
              </a:ext>
              <a:ext uri="{C183D7F6-B498-43B3-948B-1728B52AA6E4}">
                <adec:decorative xmlns:adec="http://schemas.microsoft.com/office/drawing/2017/decorative" val="1"/>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691416" y="5404676"/>
            <a:ext cx="438275" cy="438275"/>
          </a:xfrm>
          <a:prstGeom prst="rect">
            <a:avLst/>
          </a:prstGeom>
        </p:spPr>
      </p:pic>
      <p:sp>
        <p:nvSpPr>
          <p:cNvPr id="20" name="Rectangle: Rounded Corners 19">
            <a:extLst>
              <a:ext uri="{FF2B5EF4-FFF2-40B4-BE49-F238E27FC236}">
                <a16:creationId xmlns:a16="http://schemas.microsoft.com/office/drawing/2014/main" id="{8F2526C5-7322-44E1-984E-386CB8A287EE}"/>
              </a:ext>
              <a:ext uri="{C183D7F6-B498-43B3-948B-1728B52AA6E4}">
                <adec:decorative xmlns:adec="http://schemas.microsoft.com/office/drawing/2017/decorative" val="1"/>
              </a:ext>
            </a:extLst>
          </p:cNvPr>
          <p:cNvSpPr/>
          <p:nvPr/>
        </p:nvSpPr>
        <p:spPr bwMode="auto">
          <a:xfrm>
            <a:off x="430128" y="4835659"/>
            <a:ext cx="11304857" cy="401299"/>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ctr" anchorCtr="0" forceAA="0" compatLnSpc="1">
            <a:prstTxWarp prst="textNoShape">
              <a:avLst/>
            </a:prstTxWarp>
            <a:noAutofit/>
          </a:bodyPr>
          <a:lstStyle/>
          <a:p>
            <a:pPr algn="r" defTabSz="932114" fontAlgn="base">
              <a:spcBef>
                <a:spcPct val="0"/>
              </a:spcBef>
              <a:spcAft>
                <a:spcPct val="0"/>
              </a:spcAft>
            </a:pPr>
            <a:r>
              <a:rPr lang="en-US" sz="1600" b="1">
                <a:solidFill>
                  <a:schemeClr val="tx1"/>
                </a:solidFill>
                <a:latin typeface="Segoe UI"/>
                <a:ea typeface="Segoe UI" pitchFamily="34" charset="0"/>
                <a:cs typeface="Segoe UI" pitchFamily="34" charset="0"/>
                <a:sym typeface="Wingdings" panose="05000000000000000000" pitchFamily="2" charset="2"/>
              </a:rPr>
              <a:t></a:t>
            </a:r>
            <a:endParaRPr lang="en-US" sz="1600" b="1">
              <a:solidFill>
                <a:schemeClr val="tx1"/>
              </a:solidFill>
              <a:latin typeface="Segoe UI"/>
              <a:ea typeface="Segoe UI" pitchFamily="34" charset="0"/>
              <a:cs typeface="Segoe UI" pitchFamily="34" charset="0"/>
            </a:endParaRPr>
          </a:p>
        </p:txBody>
      </p:sp>
      <p:sp>
        <p:nvSpPr>
          <p:cNvPr id="22" name="Oval 21">
            <a:extLst>
              <a:ext uri="{FF2B5EF4-FFF2-40B4-BE49-F238E27FC236}">
                <a16:creationId xmlns:a16="http://schemas.microsoft.com/office/drawing/2014/main" id="{AF452010-1DAC-4310-8334-2216D11DFCA3}"/>
              </a:ext>
              <a:ext uri="{C183D7F6-B498-43B3-948B-1728B52AA6E4}">
                <adec:decorative xmlns:adec="http://schemas.microsoft.com/office/drawing/2017/decorative" val="0"/>
              </a:ext>
            </a:extLst>
          </p:cNvPr>
          <p:cNvSpPr/>
          <p:nvPr/>
        </p:nvSpPr>
        <p:spPr>
          <a:xfrm>
            <a:off x="799386" y="4930249"/>
            <a:ext cx="215665" cy="212119"/>
          </a:xfrm>
          <a:prstGeom prst="ellipse">
            <a:avLst/>
          </a:prstGeom>
          <a:solidFill>
            <a:schemeClr val="tx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wrap="none" lIns="0" tIns="1828282" rIns="0" bIns="0"/>
          <a:lstStyle/>
          <a:p>
            <a:pPr algn="ctr" defTabSz="914049"/>
            <a:r>
              <a:rPr lang="en-US" sz="980">
                <a:solidFill>
                  <a:schemeClr val="tx1"/>
                </a:solidFill>
                <a:latin typeface="Segoe UI"/>
              </a:rPr>
              <a:t>Azure Network </a:t>
            </a:r>
            <a:br>
              <a:rPr lang="en-US" sz="980">
                <a:solidFill>
                  <a:schemeClr val="tx1"/>
                </a:solidFill>
                <a:latin typeface="Segoe UI"/>
              </a:rPr>
            </a:br>
            <a:r>
              <a:rPr lang="en-US" sz="980">
                <a:solidFill>
                  <a:schemeClr val="tx1"/>
                </a:solidFill>
                <a:latin typeface="Segoe UI"/>
              </a:rPr>
              <a:t> Layer V1</a:t>
            </a:r>
          </a:p>
        </p:txBody>
      </p:sp>
      <p:sp>
        <p:nvSpPr>
          <p:cNvPr id="23" name="Oval 22">
            <a:extLst>
              <a:ext uri="{FF2B5EF4-FFF2-40B4-BE49-F238E27FC236}">
                <a16:creationId xmlns:a16="http://schemas.microsoft.com/office/drawing/2014/main" id="{78F300F7-88BF-4512-8D20-654D6E6780A2}"/>
              </a:ext>
              <a:ext uri="{C183D7F6-B498-43B3-948B-1728B52AA6E4}">
                <adec:decorative xmlns:adec="http://schemas.microsoft.com/office/drawing/2017/decorative" val="0"/>
              </a:ext>
            </a:extLst>
          </p:cNvPr>
          <p:cNvSpPr/>
          <p:nvPr/>
        </p:nvSpPr>
        <p:spPr>
          <a:xfrm>
            <a:off x="1525567" y="4930249"/>
            <a:ext cx="215665" cy="212119"/>
          </a:xfrm>
          <a:prstGeom prst="ellipse">
            <a:avLst/>
          </a:prstGeom>
          <a:solidFill>
            <a:schemeClr val="tx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wrap="none" lIns="0" tIns="1828282" rIns="0" bIns="0"/>
          <a:lstStyle/>
          <a:p>
            <a:pPr algn="ctr" defTabSz="914049"/>
            <a:r>
              <a:rPr lang="en-US" sz="980">
                <a:solidFill>
                  <a:schemeClr val="tx1"/>
                </a:solidFill>
                <a:latin typeface="Segoe UI"/>
              </a:rPr>
              <a:t>Key </a:t>
            </a:r>
            <a:br>
              <a:rPr lang="en-US" sz="980">
                <a:solidFill>
                  <a:schemeClr val="tx1"/>
                </a:solidFill>
                <a:latin typeface="Segoe UI"/>
              </a:rPr>
            </a:br>
            <a:r>
              <a:rPr lang="en-US" sz="980">
                <a:solidFill>
                  <a:schemeClr val="tx1"/>
                </a:solidFill>
                <a:latin typeface="Segoe UI"/>
              </a:rPr>
              <a:t>Vault </a:t>
            </a:r>
          </a:p>
        </p:txBody>
      </p:sp>
      <p:sp>
        <p:nvSpPr>
          <p:cNvPr id="24" name="Oval 23">
            <a:extLst>
              <a:ext uri="{FF2B5EF4-FFF2-40B4-BE49-F238E27FC236}">
                <a16:creationId xmlns:a16="http://schemas.microsoft.com/office/drawing/2014/main" id="{E94DA98A-2E63-40C5-B598-9DC5983D358D}"/>
              </a:ext>
            </a:extLst>
          </p:cNvPr>
          <p:cNvSpPr/>
          <p:nvPr/>
        </p:nvSpPr>
        <p:spPr>
          <a:xfrm>
            <a:off x="2246004" y="4930248"/>
            <a:ext cx="215664" cy="212119"/>
          </a:xfrm>
          <a:prstGeom prst="ellipse">
            <a:avLst/>
          </a:prstGeom>
          <a:solidFill>
            <a:schemeClr val="tx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wrap="none" lIns="0" tIns="1828282" rIns="0" bIns="0"/>
          <a:lstStyle/>
          <a:p>
            <a:pPr algn="ctr" defTabSz="914049"/>
            <a:r>
              <a:rPr lang="en-US" sz="980">
                <a:solidFill>
                  <a:schemeClr val="tx1"/>
                </a:solidFill>
                <a:latin typeface="Segoe UI"/>
              </a:rPr>
              <a:t>Azure </a:t>
            </a:r>
            <a:br>
              <a:rPr lang="en-US" sz="980">
                <a:solidFill>
                  <a:schemeClr val="tx1"/>
                </a:solidFill>
                <a:latin typeface="Segoe UI"/>
              </a:rPr>
            </a:br>
            <a:r>
              <a:rPr lang="en-US" sz="980">
                <a:solidFill>
                  <a:schemeClr val="tx1"/>
                </a:solidFill>
                <a:latin typeface="Segoe UI"/>
              </a:rPr>
              <a:t>management</a:t>
            </a:r>
          </a:p>
        </p:txBody>
      </p:sp>
      <p:sp>
        <p:nvSpPr>
          <p:cNvPr id="25" name="Oval 24">
            <a:extLst>
              <a:ext uri="{FF2B5EF4-FFF2-40B4-BE49-F238E27FC236}">
                <a16:creationId xmlns:a16="http://schemas.microsoft.com/office/drawing/2014/main" id="{2306882B-2684-4235-B1EB-706840899DE0}"/>
              </a:ext>
            </a:extLst>
          </p:cNvPr>
          <p:cNvSpPr/>
          <p:nvPr/>
        </p:nvSpPr>
        <p:spPr>
          <a:xfrm>
            <a:off x="2973421" y="4930252"/>
            <a:ext cx="215664" cy="212119"/>
          </a:xfrm>
          <a:prstGeom prst="ellipse">
            <a:avLst/>
          </a:prstGeom>
          <a:solidFill>
            <a:schemeClr val="tx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wrap="none" lIns="0" tIns="1828282" rIns="0" bIns="0"/>
          <a:lstStyle/>
          <a:p>
            <a:pPr algn="ctr" defTabSz="914049"/>
            <a:r>
              <a:rPr lang="en-US" sz="980">
                <a:solidFill>
                  <a:schemeClr val="tx1"/>
                </a:solidFill>
                <a:latin typeface="Segoe UI"/>
              </a:rPr>
              <a:t>Azure </a:t>
            </a:r>
            <a:br>
              <a:rPr lang="en-US" sz="980">
                <a:solidFill>
                  <a:schemeClr val="tx1"/>
                </a:solidFill>
                <a:latin typeface="Segoe UI"/>
              </a:rPr>
            </a:br>
            <a:r>
              <a:rPr lang="en-US" sz="980">
                <a:solidFill>
                  <a:schemeClr val="tx1"/>
                </a:solidFill>
                <a:latin typeface="Segoe UI"/>
              </a:rPr>
              <a:t>DNS</a:t>
            </a:r>
          </a:p>
        </p:txBody>
      </p:sp>
      <p:sp>
        <p:nvSpPr>
          <p:cNvPr id="26" name="Rectangle 25">
            <a:extLst>
              <a:ext uri="{FF2B5EF4-FFF2-40B4-BE49-F238E27FC236}">
                <a16:creationId xmlns:a16="http://schemas.microsoft.com/office/drawing/2014/main" id="{DF166112-6DE5-4CE6-B2A5-2598F6C84368}"/>
              </a:ext>
            </a:extLst>
          </p:cNvPr>
          <p:cNvSpPr/>
          <p:nvPr/>
        </p:nvSpPr>
        <p:spPr>
          <a:xfrm>
            <a:off x="457016" y="4304709"/>
            <a:ext cx="4252834" cy="544870"/>
          </a:xfrm>
          <a:prstGeom prst="rect">
            <a:avLst/>
          </a:prstGeom>
        </p:spPr>
        <p:txBody>
          <a:bodyPr wrap="none" tIns="91414" bIns="179259" anchor="ctr">
            <a:spAutoFit/>
          </a:bodyPr>
          <a:lstStyle/>
          <a:p>
            <a:pPr algn="r" defTabSz="914049">
              <a:defRPr/>
            </a:pPr>
            <a:r>
              <a:rPr lang="en-US" sz="1765" i="1">
                <a:latin typeface="Segoe UI Semibold"/>
              </a:rPr>
              <a:t>Threat protection for Azure service layer</a:t>
            </a:r>
          </a:p>
        </p:txBody>
      </p:sp>
      <p:pic>
        <p:nvPicPr>
          <p:cNvPr id="2" name="Graphic 8">
            <a:extLst>
              <a:ext uri="{FF2B5EF4-FFF2-40B4-BE49-F238E27FC236}">
                <a16:creationId xmlns:a16="http://schemas.microsoft.com/office/drawing/2014/main" id="{730DC1B1-5725-48C8-ABAE-4B2D84A6BCD2}"/>
              </a:ext>
            </a:extLst>
          </p:cNvPr>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auto">
          <a:xfrm>
            <a:off x="7944142" y="2602239"/>
            <a:ext cx="385463" cy="38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Oval 2">
            <a:extLst>
              <a:ext uri="{FF2B5EF4-FFF2-40B4-BE49-F238E27FC236}">
                <a16:creationId xmlns:a16="http://schemas.microsoft.com/office/drawing/2014/main" id="{DF2E72BD-D0E2-4396-B535-7FFF9B5D4588}"/>
              </a:ext>
            </a:extLst>
          </p:cNvPr>
          <p:cNvSpPr/>
          <p:nvPr/>
        </p:nvSpPr>
        <p:spPr>
          <a:xfrm>
            <a:off x="8023832" y="2152558"/>
            <a:ext cx="215081" cy="215081"/>
          </a:xfrm>
          <a:prstGeom prst="ellipse">
            <a:avLst/>
          </a:prstGeom>
          <a:solidFill>
            <a:srgbClr val="0078D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wrap="none" lIns="0" tIns="1828022" rIns="0" bIns="0"/>
          <a:lstStyle/>
          <a:p>
            <a:pPr algn="ctr" defTabSz="913874"/>
            <a:r>
              <a:rPr lang="en-US" sz="980">
                <a:solidFill>
                  <a:srgbClr val="000000"/>
                </a:solidFill>
                <a:latin typeface="Segoe UI"/>
              </a:rPr>
              <a:t>AWS</a:t>
            </a:r>
          </a:p>
          <a:p>
            <a:pPr algn="ctr" defTabSz="913874"/>
            <a:r>
              <a:rPr lang="en-US" sz="980">
                <a:solidFill>
                  <a:srgbClr val="000000"/>
                </a:solidFill>
                <a:latin typeface="Segoe UI"/>
              </a:rPr>
              <a:t>S3</a:t>
            </a:r>
          </a:p>
        </p:txBody>
      </p:sp>
      <p:pic>
        <p:nvPicPr>
          <p:cNvPr id="4" name="Graphic 6">
            <a:extLst>
              <a:ext uri="{FF2B5EF4-FFF2-40B4-BE49-F238E27FC236}">
                <a16:creationId xmlns:a16="http://schemas.microsoft.com/office/drawing/2014/main" id="{116983F8-41B9-4DAF-A548-04AC8F493EEE}"/>
              </a:ext>
            </a:extLst>
          </p:cNvPr>
          <p:cNvPicPr>
            <a:picLocks noChangeAspect="1" noChangeArrowheads="1"/>
          </p:cNvPicPr>
          <p:nvPr/>
        </p:nvPicPr>
        <p:blipFill>
          <a:blip r:embed="rId32" cstate="print">
            <a:extLst>
              <a:ext uri="{28A0092B-C50C-407E-A947-70E740481C1C}">
                <a14:useLocalDpi xmlns:a14="http://schemas.microsoft.com/office/drawing/2010/main" val="0"/>
              </a:ext>
            </a:extLst>
          </a:blip>
          <a:srcRect/>
          <a:stretch>
            <a:fillRect/>
          </a:stretch>
        </p:blipFill>
        <p:spPr bwMode="auto">
          <a:xfrm>
            <a:off x="8662171" y="2598077"/>
            <a:ext cx="385463" cy="38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Oval 5">
            <a:extLst>
              <a:ext uri="{FF2B5EF4-FFF2-40B4-BE49-F238E27FC236}">
                <a16:creationId xmlns:a16="http://schemas.microsoft.com/office/drawing/2014/main" id="{43CF654E-9941-4CE5-91F9-384434AD1FB0}"/>
              </a:ext>
            </a:extLst>
          </p:cNvPr>
          <p:cNvSpPr/>
          <p:nvPr/>
        </p:nvSpPr>
        <p:spPr>
          <a:xfrm>
            <a:off x="8747362" y="2151064"/>
            <a:ext cx="215081" cy="215081"/>
          </a:xfrm>
          <a:prstGeom prst="ellipse">
            <a:avLst/>
          </a:prstGeom>
          <a:solidFill>
            <a:srgbClr val="0078D4"/>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wrap="none" lIns="0" tIns="1828022" rIns="0" bIns="0"/>
          <a:lstStyle/>
          <a:p>
            <a:pPr algn="ctr" defTabSz="913874"/>
            <a:r>
              <a:rPr lang="en-US" sz="980">
                <a:solidFill>
                  <a:srgbClr val="000000"/>
                </a:solidFill>
                <a:latin typeface="Segoe UI"/>
              </a:rPr>
              <a:t>Amazon</a:t>
            </a:r>
          </a:p>
          <a:p>
            <a:pPr algn="ctr" defTabSz="913874"/>
            <a:r>
              <a:rPr lang="en-US" sz="980">
                <a:solidFill>
                  <a:srgbClr val="000000"/>
                </a:solidFill>
                <a:latin typeface="Segoe UI"/>
              </a:rPr>
              <a:t>RDS</a:t>
            </a:r>
          </a:p>
        </p:txBody>
      </p:sp>
    </p:spTree>
    <p:extLst>
      <p:ext uri="{BB962C8B-B14F-4D97-AF65-F5344CB8AC3E}">
        <p14:creationId xmlns:p14="http://schemas.microsoft.com/office/powerpoint/2010/main" val="75632065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455DD-E80E-49CD-B65D-74355878E0FD}"/>
              </a:ext>
            </a:extLst>
          </p:cNvPr>
          <p:cNvSpPr>
            <a:spLocks noGrp="1"/>
          </p:cNvSpPr>
          <p:nvPr>
            <p:ph type="title"/>
          </p:nvPr>
        </p:nvSpPr>
        <p:spPr/>
        <p:txBody>
          <a:bodyPr/>
          <a:lstStyle/>
          <a:p>
            <a:r>
              <a:rPr lang="en-IE" dirty="0"/>
              <a:t>Acronyms</a:t>
            </a:r>
          </a:p>
        </p:txBody>
      </p:sp>
      <p:sp>
        <p:nvSpPr>
          <p:cNvPr id="3" name="Content Placeholder 2">
            <a:extLst>
              <a:ext uri="{FF2B5EF4-FFF2-40B4-BE49-F238E27FC236}">
                <a16:creationId xmlns:a16="http://schemas.microsoft.com/office/drawing/2014/main" id="{0906C32C-237C-4067-9283-07FD248B9952}"/>
              </a:ext>
            </a:extLst>
          </p:cNvPr>
          <p:cNvSpPr>
            <a:spLocks noGrp="1"/>
          </p:cNvSpPr>
          <p:nvPr>
            <p:ph idx="1"/>
          </p:nvPr>
        </p:nvSpPr>
        <p:spPr/>
        <p:txBody>
          <a:bodyPr/>
          <a:lstStyle/>
          <a:p>
            <a:r>
              <a:rPr lang="en-IE" dirty="0"/>
              <a:t>XDR – Extended Detection and Response</a:t>
            </a:r>
          </a:p>
          <a:p>
            <a:r>
              <a:rPr lang="en-IE" dirty="0"/>
              <a:t>SIEM – Security Information and Event Management</a:t>
            </a:r>
          </a:p>
          <a:p>
            <a:r>
              <a:rPr lang="en-IE" dirty="0"/>
              <a:t>CASB – Cloud Access Security Broker</a:t>
            </a:r>
          </a:p>
        </p:txBody>
      </p:sp>
    </p:spTree>
    <p:extLst>
      <p:ext uri="{BB962C8B-B14F-4D97-AF65-F5344CB8AC3E}">
        <p14:creationId xmlns:p14="http://schemas.microsoft.com/office/powerpoint/2010/main" val="514759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5EC97-4E0F-4F99-9A2D-DC5CB1CB0825}"/>
              </a:ext>
            </a:extLst>
          </p:cNvPr>
          <p:cNvSpPr>
            <a:spLocks noGrp="1"/>
          </p:cNvSpPr>
          <p:nvPr>
            <p:ph type="ctrTitle"/>
          </p:nvPr>
        </p:nvSpPr>
        <p:spPr/>
        <p:txBody>
          <a:bodyPr/>
          <a:lstStyle/>
          <a:p>
            <a:r>
              <a:rPr lang="en-IE" dirty="0"/>
              <a:t>Microsoft Defender</a:t>
            </a:r>
          </a:p>
        </p:txBody>
      </p:sp>
      <p:sp>
        <p:nvSpPr>
          <p:cNvPr id="3" name="Subtitle 2">
            <a:extLst>
              <a:ext uri="{FF2B5EF4-FFF2-40B4-BE49-F238E27FC236}">
                <a16:creationId xmlns:a16="http://schemas.microsoft.com/office/drawing/2014/main" id="{9F014E2D-C400-4F56-ABD1-6CAF3D42760E}"/>
              </a:ext>
            </a:extLst>
          </p:cNvPr>
          <p:cNvSpPr>
            <a:spLocks noGrp="1"/>
          </p:cNvSpPr>
          <p:nvPr>
            <p:ph type="subTitle" idx="1"/>
          </p:nvPr>
        </p:nvSpPr>
        <p:spPr/>
        <p:txBody>
          <a:bodyPr/>
          <a:lstStyle/>
          <a:p>
            <a:r>
              <a:rPr lang="en-IE" dirty="0"/>
              <a:t>Quick overview</a:t>
            </a:r>
          </a:p>
        </p:txBody>
      </p:sp>
    </p:spTree>
    <p:extLst>
      <p:ext uri="{BB962C8B-B14F-4D97-AF65-F5344CB8AC3E}">
        <p14:creationId xmlns:p14="http://schemas.microsoft.com/office/powerpoint/2010/main" val="2584579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BF15BD-001C-49B3-9A01-B39DEDA47564}"/>
              </a:ext>
            </a:extLst>
          </p:cNvPr>
          <p:cNvSpPr>
            <a:spLocks noGrp="1"/>
          </p:cNvSpPr>
          <p:nvPr>
            <p:ph type="title"/>
          </p:nvPr>
        </p:nvSpPr>
        <p:spPr>
          <a:xfrm>
            <a:off x="585216" y="2309812"/>
            <a:ext cx="3182027" cy="553998"/>
          </a:xfrm>
        </p:spPr>
        <p:txBody>
          <a:bodyPr/>
          <a:lstStyle/>
          <a:p>
            <a:r>
              <a:rPr lang="en-US" dirty="0"/>
              <a:t>Agenda</a:t>
            </a:r>
          </a:p>
        </p:txBody>
      </p:sp>
      <p:sp>
        <p:nvSpPr>
          <p:cNvPr id="7" name="Text Placeholder 6">
            <a:extLst>
              <a:ext uri="{FF2B5EF4-FFF2-40B4-BE49-F238E27FC236}">
                <a16:creationId xmlns:a16="http://schemas.microsoft.com/office/drawing/2014/main" id="{61F6BD0B-C4D8-42DE-A3A7-50D8219CE639}"/>
              </a:ext>
            </a:extLst>
          </p:cNvPr>
          <p:cNvSpPr>
            <a:spLocks noGrp="1"/>
          </p:cNvSpPr>
          <p:nvPr>
            <p:ph type="body" sz="quarter" idx="11"/>
          </p:nvPr>
        </p:nvSpPr>
        <p:spPr>
          <a:xfrm>
            <a:off x="4354523" y="2309812"/>
            <a:ext cx="7254865" cy="3529171"/>
          </a:xfrm>
        </p:spPr>
        <p:txBody>
          <a:bodyPr/>
          <a:lstStyle/>
          <a:p>
            <a:r>
              <a:rPr lang="en-US" dirty="0"/>
              <a:t>Intro</a:t>
            </a:r>
          </a:p>
          <a:p>
            <a:r>
              <a:rPr lang="en-US" dirty="0"/>
              <a:t>Overview</a:t>
            </a:r>
          </a:p>
          <a:p>
            <a:r>
              <a:rPr lang="en-US" dirty="0"/>
              <a:t>Defender for Endpoint</a:t>
            </a:r>
          </a:p>
          <a:p>
            <a:r>
              <a:rPr lang="en-US" dirty="0"/>
              <a:t>Defender for O365</a:t>
            </a:r>
          </a:p>
          <a:p>
            <a:r>
              <a:rPr lang="en-US" dirty="0"/>
              <a:t>Defender for Identity</a:t>
            </a:r>
          </a:p>
          <a:p>
            <a:r>
              <a:rPr lang="en-US" dirty="0"/>
              <a:t>Defender </a:t>
            </a:r>
            <a:r>
              <a:rPr lang="en-US"/>
              <a:t>for Cloud Apps</a:t>
            </a:r>
            <a:endParaRPr lang="en-US" dirty="0"/>
          </a:p>
        </p:txBody>
      </p:sp>
    </p:spTree>
    <p:extLst>
      <p:ext uri="{BB962C8B-B14F-4D97-AF65-F5344CB8AC3E}">
        <p14:creationId xmlns:p14="http://schemas.microsoft.com/office/powerpoint/2010/main" val="43356464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7C1E4-4A56-4F43-9D51-8807C59895DA}"/>
              </a:ext>
            </a:extLst>
          </p:cNvPr>
          <p:cNvSpPr>
            <a:spLocks noGrp="1"/>
          </p:cNvSpPr>
          <p:nvPr>
            <p:ph type="title"/>
          </p:nvPr>
        </p:nvSpPr>
        <p:spPr/>
        <p:txBody>
          <a:bodyPr/>
          <a:lstStyle/>
          <a:p>
            <a:r>
              <a:rPr lang="en-IE" dirty="0"/>
              <a:t>Question was asked</a:t>
            </a:r>
          </a:p>
        </p:txBody>
      </p:sp>
      <p:sp>
        <p:nvSpPr>
          <p:cNvPr id="3" name="Content Placeholder 2">
            <a:extLst>
              <a:ext uri="{FF2B5EF4-FFF2-40B4-BE49-F238E27FC236}">
                <a16:creationId xmlns:a16="http://schemas.microsoft.com/office/drawing/2014/main" id="{E93E6A00-53AD-4975-BAC4-A86D1CF05EEA}"/>
              </a:ext>
            </a:extLst>
          </p:cNvPr>
          <p:cNvSpPr>
            <a:spLocks noGrp="1"/>
          </p:cNvSpPr>
          <p:nvPr>
            <p:ph idx="1"/>
          </p:nvPr>
        </p:nvSpPr>
        <p:spPr/>
        <p:txBody>
          <a:bodyPr/>
          <a:lstStyle/>
          <a:p>
            <a:r>
              <a:rPr lang="en-IE" sz="1800" b="0" i="0" u="none" strike="noStrike" baseline="0" dirty="0">
                <a:latin typeface="Calibri" panose="020F0502020204030204" pitchFamily="34" charset="0"/>
              </a:rPr>
              <a:t>Is Defender for Cloud same as Defender for Cloud Apps (previously Microsoft Cloud App Security)?</a:t>
            </a:r>
          </a:p>
          <a:p>
            <a:endParaRPr lang="en-IE" dirty="0"/>
          </a:p>
        </p:txBody>
      </p:sp>
    </p:spTree>
    <p:extLst>
      <p:ext uri="{BB962C8B-B14F-4D97-AF65-F5344CB8AC3E}">
        <p14:creationId xmlns:p14="http://schemas.microsoft.com/office/powerpoint/2010/main" val="3520516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37DCC-04E0-4E57-B31C-4DF514F4E452}"/>
              </a:ext>
            </a:extLst>
          </p:cNvPr>
          <p:cNvSpPr>
            <a:spLocks noGrp="1"/>
          </p:cNvSpPr>
          <p:nvPr>
            <p:ph type="title"/>
          </p:nvPr>
        </p:nvSpPr>
        <p:spPr/>
        <p:txBody>
          <a:bodyPr/>
          <a:lstStyle/>
          <a:p>
            <a:r>
              <a:rPr lang="en-IE" dirty="0"/>
              <a:t>Overview</a:t>
            </a:r>
          </a:p>
        </p:txBody>
      </p:sp>
      <p:sp>
        <p:nvSpPr>
          <p:cNvPr id="3" name="Content Placeholder 2">
            <a:extLst>
              <a:ext uri="{FF2B5EF4-FFF2-40B4-BE49-F238E27FC236}">
                <a16:creationId xmlns:a16="http://schemas.microsoft.com/office/drawing/2014/main" id="{DCDC77F7-26DD-4A0F-802A-71069DBE0531}"/>
              </a:ext>
            </a:extLst>
          </p:cNvPr>
          <p:cNvSpPr>
            <a:spLocks noGrp="1"/>
          </p:cNvSpPr>
          <p:nvPr>
            <p:ph idx="1"/>
          </p:nvPr>
        </p:nvSpPr>
        <p:spPr/>
        <p:txBody>
          <a:bodyPr/>
          <a:lstStyle/>
          <a:p>
            <a:r>
              <a:rPr lang="en-IE" dirty="0"/>
              <a:t>Previously known as Azure Security </a:t>
            </a:r>
            <a:r>
              <a:rPr lang="en-IE" dirty="0" err="1"/>
              <a:t>Center</a:t>
            </a:r>
            <a:endParaRPr lang="en-IE" dirty="0"/>
          </a:p>
          <a:p>
            <a:r>
              <a:rPr lang="en-IE" dirty="0"/>
              <a:t>Centralized hub for all things security on the cloud</a:t>
            </a:r>
          </a:p>
        </p:txBody>
      </p:sp>
    </p:spTree>
    <p:extLst>
      <p:ext uri="{BB962C8B-B14F-4D97-AF65-F5344CB8AC3E}">
        <p14:creationId xmlns:p14="http://schemas.microsoft.com/office/powerpoint/2010/main" val="1708165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3EB4B-FAB9-4BB1-ABC1-938CFA5DABC0}"/>
              </a:ext>
            </a:extLst>
          </p:cNvPr>
          <p:cNvSpPr>
            <a:spLocks noGrp="1"/>
          </p:cNvSpPr>
          <p:nvPr>
            <p:ph type="title"/>
          </p:nvPr>
        </p:nvSpPr>
        <p:spPr/>
        <p:txBody>
          <a:bodyPr>
            <a:normAutofit/>
          </a:bodyPr>
          <a:lstStyle/>
          <a:p>
            <a:r>
              <a:rPr lang="en-IE" dirty="0"/>
              <a:t>Microsoft 365 Defender services</a:t>
            </a:r>
          </a:p>
        </p:txBody>
      </p:sp>
      <p:graphicFrame>
        <p:nvGraphicFramePr>
          <p:cNvPr id="4" name="Content Placeholder 3">
            <a:extLst>
              <a:ext uri="{FF2B5EF4-FFF2-40B4-BE49-F238E27FC236}">
                <a16:creationId xmlns:a16="http://schemas.microsoft.com/office/drawing/2014/main" id="{E87077E7-1E9D-43F6-B500-010D91D22367}"/>
              </a:ext>
            </a:extLst>
          </p:cNvPr>
          <p:cNvGraphicFramePr>
            <a:graphicFrameLocks noGrp="1"/>
          </p:cNvGraphicFramePr>
          <p:nvPr>
            <p:ph idx="1"/>
            <p:extLst>
              <p:ext uri="{D42A27DB-BD31-4B8C-83A1-F6EECF244321}">
                <p14:modId xmlns:p14="http://schemas.microsoft.com/office/powerpoint/2010/main" val="1029712014"/>
              </p:ext>
            </p:extLst>
          </p:nvPr>
        </p:nvGraphicFramePr>
        <p:xfrm>
          <a:off x="335282" y="1858945"/>
          <a:ext cx="11491408" cy="4501662"/>
        </p:xfrm>
        <a:graphic>
          <a:graphicData uri="http://schemas.openxmlformats.org/drawingml/2006/table">
            <a:tbl>
              <a:tblPr/>
              <a:tblGrid>
                <a:gridCol w="2872852">
                  <a:extLst>
                    <a:ext uri="{9D8B030D-6E8A-4147-A177-3AD203B41FA5}">
                      <a16:colId xmlns:a16="http://schemas.microsoft.com/office/drawing/2014/main" val="1082822542"/>
                    </a:ext>
                  </a:extLst>
                </a:gridCol>
                <a:gridCol w="2872852">
                  <a:extLst>
                    <a:ext uri="{9D8B030D-6E8A-4147-A177-3AD203B41FA5}">
                      <a16:colId xmlns:a16="http://schemas.microsoft.com/office/drawing/2014/main" val="1201125459"/>
                    </a:ext>
                  </a:extLst>
                </a:gridCol>
                <a:gridCol w="2872852">
                  <a:extLst>
                    <a:ext uri="{9D8B030D-6E8A-4147-A177-3AD203B41FA5}">
                      <a16:colId xmlns:a16="http://schemas.microsoft.com/office/drawing/2014/main" val="2886786278"/>
                    </a:ext>
                  </a:extLst>
                </a:gridCol>
                <a:gridCol w="2872852">
                  <a:extLst>
                    <a:ext uri="{9D8B030D-6E8A-4147-A177-3AD203B41FA5}">
                      <a16:colId xmlns:a16="http://schemas.microsoft.com/office/drawing/2014/main" val="3131823317"/>
                    </a:ext>
                  </a:extLst>
                </a:gridCol>
              </a:tblGrid>
              <a:tr h="4501662">
                <a:tc>
                  <a:txBody>
                    <a:bodyPr/>
                    <a:lstStyle/>
                    <a:p>
                      <a:pPr algn="l" fontAlgn="t"/>
                      <a:r>
                        <a:rPr lang="en-IE" b="1" u="none" strike="noStrike" dirty="0">
                          <a:effectLst/>
                          <a:hlinkClick r:id="rId3"/>
                        </a:rPr>
                        <a:t>Defender for Endpoint</a:t>
                      </a:r>
                      <a:endParaRPr lang="en-IE" b="1" u="none" strike="noStrike" dirty="0">
                        <a:effectLst/>
                      </a:endParaRPr>
                    </a:p>
                    <a:p>
                      <a:pPr algn="l" fontAlgn="t"/>
                      <a:endParaRPr lang="en-IE" b="1" u="none" strike="noStrike" dirty="0">
                        <a:effectLst/>
                      </a:endParaRPr>
                    </a:p>
                    <a:p>
                      <a:pPr marL="285750" indent="-285750" algn="l" fontAlgn="t">
                        <a:buFont typeface="Arial" panose="020B0604020202020204" pitchFamily="34" charset="0"/>
                        <a:buChar char="•"/>
                      </a:pPr>
                      <a:r>
                        <a:rPr lang="en-IE" b="0" u="none" strike="noStrike" dirty="0">
                          <a:effectLst/>
                        </a:rPr>
                        <a:t>Servers</a:t>
                      </a:r>
                    </a:p>
                    <a:p>
                      <a:pPr marL="285750" indent="-285750" algn="l" fontAlgn="t">
                        <a:buFont typeface="Arial" panose="020B0604020202020204" pitchFamily="34" charset="0"/>
                        <a:buChar char="•"/>
                      </a:pPr>
                      <a:r>
                        <a:rPr lang="en-IE" b="0" u="none" strike="noStrike" dirty="0">
                          <a:effectLst/>
                        </a:rPr>
                        <a:t>VMs </a:t>
                      </a:r>
                    </a:p>
                    <a:p>
                      <a:pPr marL="285750" indent="-285750" algn="l" fontAlgn="t">
                        <a:buFont typeface="Arial" panose="020B0604020202020204" pitchFamily="34" charset="0"/>
                        <a:buChar char="•"/>
                      </a:pPr>
                      <a:r>
                        <a:rPr lang="en-IE" b="0" u="none" strike="noStrike" dirty="0">
                          <a:effectLst/>
                        </a:rPr>
                        <a:t>Devices</a:t>
                      </a:r>
                    </a:p>
                    <a:p>
                      <a:pPr marL="285750" indent="-285750" algn="l" fontAlgn="t">
                        <a:buFont typeface="Arial" panose="020B0604020202020204" pitchFamily="34" charset="0"/>
                        <a:buChar char="•"/>
                      </a:pPr>
                      <a:endParaRPr lang="en-IE" b="0" u="none" strike="noStrike" dirty="0">
                        <a:effectLst/>
                      </a:endParaRPr>
                    </a:p>
                    <a:p>
                      <a:pPr algn="l" fontAlgn="t"/>
                      <a:endParaRPr lang="en-IE" b="0" u="none" strike="noStrike" dirty="0">
                        <a:effectLst/>
                      </a:endParaRPr>
                    </a:p>
                  </a:txBody>
                  <a:tcPr>
                    <a:lnL>
                      <a:noFill/>
                    </a:lnL>
                    <a:lnR>
                      <a:noFill/>
                    </a:lnR>
                    <a:lnT>
                      <a:noFill/>
                    </a:lnT>
                    <a:lnB>
                      <a:noFill/>
                    </a:lnB>
                  </a:tcPr>
                </a:tc>
                <a:tc>
                  <a:txBody>
                    <a:bodyPr/>
                    <a:lstStyle/>
                    <a:p>
                      <a:pPr algn="l" fontAlgn="t"/>
                      <a:r>
                        <a:rPr lang="nn-NO" b="1" u="none" strike="noStrike" dirty="0">
                          <a:effectLst/>
                          <a:hlinkClick r:id="rId4"/>
                        </a:rPr>
                        <a:t>Defender for Office 365</a:t>
                      </a:r>
                      <a:endParaRPr lang="nn-NO" b="1" u="none" strike="noStrike" dirty="0">
                        <a:effectLst/>
                      </a:endParaRPr>
                    </a:p>
                    <a:p>
                      <a:pPr algn="l" fontAlgn="t"/>
                      <a:endParaRPr lang="nn-NO" b="0" u="none" strike="noStrike" dirty="0">
                        <a:effectLst/>
                      </a:endParaRPr>
                    </a:p>
                    <a:p>
                      <a:pPr algn="l" fontAlgn="t"/>
                      <a:r>
                        <a:rPr lang="nn-NO" b="0" u="none" strike="noStrike" dirty="0">
                          <a:effectLst/>
                        </a:rPr>
                        <a:t>Modern Workplace</a:t>
                      </a:r>
                      <a:endParaRPr lang="nn-NO" b="0" dirty="0">
                        <a:effectLst/>
                      </a:endParaRPr>
                    </a:p>
                  </a:txBody>
                  <a:tcPr>
                    <a:lnL>
                      <a:noFill/>
                    </a:lnL>
                    <a:lnR>
                      <a:noFill/>
                    </a:lnR>
                    <a:lnT>
                      <a:noFill/>
                    </a:lnT>
                    <a:lnB>
                      <a:noFill/>
                    </a:lnB>
                  </a:tcPr>
                </a:tc>
                <a:tc>
                  <a:txBody>
                    <a:bodyPr/>
                    <a:lstStyle/>
                    <a:p>
                      <a:pPr algn="l" fontAlgn="t"/>
                      <a:r>
                        <a:rPr lang="en-IE" b="1" u="none" strike="noStrike" dirty="0">
                          <a:effectLst/>
                          <a:hlinkClick r:id="rId5"/>
                        </a:rPr>
                        <a:t>Defender for Identity</a:t>
                      </a:r>
                      <a:endParaRPr lang="en-IE" b="1" u="none" strike="noStrike" dirty="0">
                        <a:effectLst/>
                      </a:endParaRPr>
                    </a:p>
                    <a:p>
                      <a:pPr algn="l" fontAlgn="t"/>
                      <a:endParaRPr lang="en-IE" b="0" u="none" strike="noStrike" dirty="0">
                        <a:effectLst/>
                      </a:endParaRPr>
                    </a:p>
                    <a:p>
                      <a:pPr algn="l" fontAlgn="t"/>
                      <a:r>
                        <a:rPr lang="en-IE" b="0" u="none" strike="noStrike" dirty="0">
                          <a:effectLst/>
                        </a:rPr>
                        <a:t>Active Directory on prem</a:t>
                      </a:r>
                    </a:p>
                    <a:p>
                      <a:pPr algn="l" fontAlgn="t"/>
                      <a:r>
                        <a:rPr lang="en-IE" b="0" u="none" strike="noStrike" dirty="0">
                          <a:effectLst/>
                        </a:rPr>
                        <a:t>Azure Active Directory</a:t>
                      </a:r>
                      <a:endParaRPr lang="en-IE" b="0" dirty="0">
                        <a:effectLst/>
                      </a:endParaRPr>
                    </a:p>
                  </a:txBody>
                  <a:tcPr>
                    <a:lnL>
                      <a:noFill/>
                    </a:lnL>
                    <a:lnR>
                      <a:noFill/>
                    </a:lnR>
                    <a:lnT>
                      <a:noFill/>
                    </a:lnT>
                    <a:lnB>
                      <a:noFill/>
                    </a:lnB>
                  </a:tcPr>
                </a:tc>
                <a:tc>
                  <a:txBody>
                    <a:bodyPr/>
                    <a:lstStyle/>
                    <a:p>
                      <a:pPr algn="l" fontAlgn="t"/>
                      <a:r>
                        <a:rPr lang="nn-NO" b="1" u="none" strike="noStrike" dirty="0">
                          <a:effectLst/>
                          <a:hlinkClick r:id="rId6"/>
                        </a:rPr>
                        <a:t>Defender for Cloud Apps</a:t>
                      </a:r>
                      <a:endParaRPr lang="nn-NO" b="1" u="none" strike="noStrike" dirty="0">
                        <a:effectLst/>
                      </a:endParaRPr>
                    </a:p>
                    <a:p>
                      <a:pPr algn="l" fontAlgn="t"/>
                      <a:endParaRPr lang="nn-NO" b="0" u="none" strike="noStrike" dirty="0">
                        <a:effectLst/>
                      </a:endParaRPr>
                    </a:p>
                    <a:p>
                      <a:pPr algn="l" fontAlgn="t"/>
                      <a:r>
                        <a:rPr lang="nn-NO" b="0" u="none" strike="noStrike" dirty="0">
                          <a:effectLst/>
                        </a:rPr>
                        <a:t>Cloud Access Security Broker (CASB)</a:t>
                      </a:r>
                      <a:endParaRPr lang="nn-NO" b="0" dirty="0">
                        <a:effectLst/>
                      </a:endParaRPr>
                    </a:p>
                  </a:txBody>
                  <a:tcPr>
                    <a:lnL>
                      <a:noFill/>
                    </a:lnL>
                    <a:lnR>
                      <a:noFill/>
                    </a:lnR>
                    <a:lnT>
                      <a:noFill/>
                    </a:lnT>
                    <a:lnB>
                      <a:noFill/>
                    </a:lnB>
                  </a:tcPr>
                </a:tc>
                <a:extLst>
                  <a:ext uri="{0D108BD9-81ED-4DB2-BD59-A6C34878D82A}">
                    <a16:rowId xmlns:a16="http://schemas.microsoft.com/office/drawing/2014/main" val="3842095848"/>
                  </a:ext>
                </a:extLst>
              </a:tr>
            </a:tbl>
          </a:graphicData>
        </a:graphic>
      </p:graphicFrame>
      <p:sp>
        <p:nvSpPr>
          <p:cNvPr id="5" name="Rectangle 1">
            <a:extLst>
              <a:ext uri="{FF2B5EF4-FFF2-40B4-BE49-F238E27FC236}">
                <a16:creationId xmlns:a16="http://schemas.microsoft.com/office/drawing/2014/main" id="{1A2A35A1-598C-4043-ACDC-0B2AECD39FFF}"/>
              </a:ext>
            </a:extLst>
          </p:cNvPr>
          <p:cNvSpPr>
            <a:spLocks noChangeArrowheads="1"/>
          </p:cNvSpPr>
          <p:nvPr/>
        </p:nvSpPr>
        <p:spPr bwMode="auto">
          <a:xfrm>
            <a:off x="6095967" y="19590"/>
            <a:ext cx="65" cy="4180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01568" rIns="0" bIns="3808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69237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AA589-0AA7-44AD-AE77-3D50AA7E2611}"/>
              </a:ext>
            </a:extLst>
          </p:cNvPr>
          <p:cNvSpPr>
            <a:spLocks noGrp="1"/>
          </p:cNvSpPr>
          <p:nvPr>
            <p:ph type="title"/>
          </p:nvPr>
        </p:nvSpPr>
        <p:spPr/>
        <p:txBody>
          <a:bodyPr/>
          <a:lstStyle/>
          <a:p>
            <a:r>
              <a:rPr lang="en-IE" dirty="0"/>
              <a:t>Microsoft 365 Defender</a:t>
            </a:r>
          </a:p>
        </p:txBody>
      </p:sp>
      <p:sp>
        <p:nvSpPr>
          <p:cNvPr id="3" name="Content Placeholder 2">
            <a:extLst>
              <a:ext uri="{FF2B5EF4-FFF2-40B4-BE49-F238E27FC236}">
                <a16:creationId xmlns:a16="http://schemas.microsoft.com/office/drawing/2014/main" id="{ECD9AA11-5896-488A-8BDC-8EC794DE4132}"/>
              </a:ext>
            </a:extLst>
          </p:cNvPr>
          <p:cNvSpPr>
            <a:spLocks noGrp="1"/>
          </p:cNvSpPr>
          <p:nvPr>
            <p:ph idx="1"/>
          </p:nvPr>
        </p:nvSpPr>
        <p:spPr/>
        <p:txBody>
          <a:bodyPr/>
          <a:lstStyle/>
          <a:p>
            <a:r>
              <a:rPr lang="en-IE" dirty="0">
                <a:hlinkClick r:id="rId2"/>
              </a:rPr>
              <a:t>https://security.microsoft.com/homepage</a:t>
            </a:r>
            <a:endParaRPr lang="ru-RU" dirty="0"/>
          </a:p>
          <a:p>
            <a:endParaRPr lang="en-IE" dirty="0"/>
          </a:p>
        </p:txBody>
      </p:sp>
    </p:spTree>
    <p:extLst>
      <p:ext uri="{BB962C8B-B14F-4D97-AF65-F5344CB8AC3E}">
        <p14:creationId xmlns:p14="http://schemas.microsoft.com/office/powerpoint/2010/main" val="2463845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41665-9FD8-409E-9EEE-5D16DEB72FDD}"/>
              </a:ext>
            </a:extLst>
          </p:cNvPr>
          <p:cNvSpPr>
            <a:spLocks noGrp="1"/>
          </p:cNvSpPr>
          <p:nvPr>
            <p:ph type="title"/>
          </p:nvPr>
        </p:nvSpPr>
        <p:spPr/>
        <p:txBody>
          <a:bodyPr/>
          <a:lstStyle/>
          <a:p>
            <a:r>
              <a:rPr lang="en-IE" dirty="0"/>
              <a:t>Defender Plans</a:t>
            </a:r>
          </a:p>
        </p:txBody>
      </p:sp>
      <p:sp>
        <p:nvSpPr>
          <p:cNvPr id="3" name="Content Placeholder 2">
            <a:extLst>
              <a:ext uri="{FF2B5EF4-FFF2-40B4-BE49-F238E27FC236}">
                <a16:creationId xmlns:a16="http://schemas.microsoft.com/office/drawing/2014/main" id="{196B1ECD-2C9A-454A-ACF3-E2C674D7073C}"/>
              </a:ext>
            </a:extLst>
          </p:cNvPr>
          <p:cNvSpPr>
            <a:spLocks noGrp="1"/>
          </p:cNvSpPr>
          <p:nvPr>
            <p:ph idx="1"/>
          </p:nvPr>
        </p:nvSpPr>
        <p:spPr/>
        <p:txBody>
          <a:bodyPr>
            <a:normAutofit fontScale="32500" lnSpcReduction="20000"/>
          </a:bodyPr>
          <a:lstStyle/>
          <a:p>
            <a:pPr algn="l">
              <a:buFont typeface="Arial" panose="020B0604020202020204" pitchFamily="34" charset="0"/>
              <a:buChar char="•"/>
            </a:pPr>
            <a:r>
              <a:rPr lang="en-IE" b="0" i="0" u="none" strike="noStrike" dirty="0">
                <a:solidFill>
                  <a:srgbClr val="171717"/>
                </a:solidFill>
                <a:effectLst/>
                <a:latin typeface="Segoe UI" panose="020B0502040204020203" pitchFamily="34" charset="0"/>
                <a:hlinkClick r:id="rId3"/>
              </a:rPr>
              <a:t>Microsoft Defender for servers</a:t>
            </a:r>
            <a:endParaRPr lang="en-IE" b="0" i="0" dirty="0">
              <a:solidFill>
                <a:srgbClr val="171717"/>
              </a:solidFill>
              <a:effectLst/>
              <a:latin typeface="Segoe UI" panose="020B0502040204020203" pitchFamily="34" charset="0"/>
            </a:endParaRPr>
          </a:p>
          <a:p>
            <a:pPr algn="l">
              <a:buFont typeface="Arial" panose="020B0604020202020204" pitchFamily="34" charset="0"/>
              <a:buChar char="•"/>
            </a:pPr>
            <a:r>
              <a:rPr lang="en-IE" b="0" i="0" u="none" strike="noStrike" dirty="0">
                <a:solidFill>
                  <a:srgbClr val="171717"/>
                </a:solidFill>
                <a:effectLst/>
                <a:latin typeface="Segoe UI" panose="020B0502040204020203" pitchFamily="34" charset="0"/>
                <a:hlinkClick r:id="rId4"/>
              </a:rPr>
              <a:t>Microsoft Defender for Storage</a:t>
            </a:r>
            <a:endParaRPr lang="en-IE" b="0" i="0" dirty="0">
              <a:solidFill>
                <a:srgbClr val="171717"/>
              </a:solidFill>
              <a:effectLst/>
              <a:latin typeface="Segoe UI" panose="020B0502040204020203" pitchFamily="34" charset="0"/>
            </a:endParaRPr>
          </a:p>
          <a:p>
            <a:pPr algn="l">
              <a:buFont typeface="Arial" panose="020B0604020202020204" pitchFamily="34" charset="0"/>
              <a:buChar char="•"/>
            </a:pPr>
            <a:r>
              <a:rPr lang="en-IE" b="0" i="0" u="none" strike="noStrike" dirty="0">
                <a:solidFill>
                  <a:srgbClr val="171717"/>
                </a:solidFill>
                <a:effectLst/>
                <a:latin typeface="Segoe UI" panose="020B0502040204020203" pitchFamily="34" charset="0"/>
                <a:hlinkClick r:id="rId5"/>
              </a:rPr>
              <a:t>Microsoft Defender for SQL</a:t>
            </a:r>
            <a:endParaRPr lang="en-IE" b="0" i="0" dirty="0">
              <a:solidFill>
                <a:srgbClr val="171717"/>
              </a:solidFill>
              <a:effectLst/>
              <a:latin typeface="Segoe UI" panose="020B0502040204020203" pitchFamily="34" charset="0"/>
            </a:endParaRPr>
          </a:p>
          <a:p>
            <a:pPr algn="l">
              <a:buFont typeface="Arial" panose="020B0604020202020204" pitchFamily="34" charset="0"/>
              <a:buChar char="•"/>
            </a:pPr>
            <a:r>
              <a:rPr lang="en-IE" b="0" i="0" u="none" strike="noStrike" dirty="0">
                <a:solidFill>
                  <a:srgbClr val="171717"/>
                </a:solidFill>
                <a:effectLst/>
                <a:latin typeface="Segoe UI" panose="020B0502040204020203" pitchFamily="34" charset="0"/>
                <a:hlinkClick r:id="rId6"/>
              </a:rPr>
              <a:t>Microsoft Defender for Containers</a:t>
            </a:r>
            <a:endParaRPr lang="en-IE" b="0" i="0" dirty="0">
              <a:solidFill>
                <a:srgbClr val="171717"/>
              </a:solidFill>
              <a:effectLst/>
              <a:latin typeface="Segoe UI" panose="020B0502040204020203" pitchFamily="34" charset="0"/>
            </a:endParaRPr>
          </a:p>
          <a:p>
            <a:pPr algn="l">
              <a:buFont typeface="Arial" panose="020B0604020202020204" pitchFamily="34" charset="0"/>
              <a:buChar char="•"/>
            </a:pPr>
            <a:r>
              <a:rPr lang="en-IE" b="0" i="0" u="none" strike="noStrike" dirty="0">
                <a:solidFill>
                  <a:srgbClr val="171717"/>
                </a:solidFill>
                <a:effectLst/>
                <a:latin typeface="Segoe UI" panose="020B0502040204020203" pitchFamily="34" charset="0"/>
                <a:hlinkClick r:id="rId7"/>
              </a:rPr>
              <a:t>Microsoft Defender for App Service</a:t>
            </a:r>
            <a:endParaRPr lang="en-IE" b="0" i="0" dirty="0">
              <a:solidFill>
                <a:srgbClr val="171717"/>
              </a:solidFill>
              <a:effectLst/>
              <a:latin typeface="Segoe UI" panose="020B0502040204020203" pitchFamily="34" charset="0"/>
            </a:endParaRPr>
          </a:p>
          <a:p>
            <a:pPr algn="l">
              <a:buFont typeface="Arial" panose="020B0604020202020204" pitchFamily="34" charset="0"/>
              <a:buChar char="•"/>
            </a:pPr>
            <a:r>
              <a:rPr lang="en-IE" b="0" i="0" u="none" strike="noStrike" dirty="0">
                <a:solidFill>
                  <a:srgbClr val="171717"/>
                </a:solidFill>
                <a:effectLst/>
                <a:latin typeface="Segoe UI" panose="020B0502040204020203" pitchFamily="34" charset="0"/>
                <a:hlinkClick r:id="rId8"/>
              </a:rPr>
              <a:t>Microsoft Defender for Key Vault</a:t>
            </a:r>
            <a:endParaRPr lang="en-IE" b="0" i="0" dirty="0">
              <a:solidFill>
                <a:srgbClr val="171717"/>
              </a:solidFill>
              <a:effectLst/>
              <a:latin typeface="Segoe UI" panose="020B0502040204020203" pitchFamily="34" charset="0"/>
            </a:endParaRPr>
          </a:p>
          <a:p>
            <a:pPr algn="l">
              <a:buFont typeface="Arial" panose="020B0604020202020204" pitchFamily="34" charset="0"/>
              <a:buChar char="•"/>
            </a:pPr>
            <a:r>
              <a:rPr lang="en-IE" b="0" i="0" u="none" strike="noStrike" dirty="0">
                <a:solidFill>
                  <a:srgbClr val="171717"/>
                </a:solidFill>
                <a:effectLst/>
                <a:latin typeface="Segoe UI" panose="020B0502040204020203" pitchFamily="34" charset="0"/>
                <a:hlinkClick r:id="rId9"/>
              </a:rPr>
              <a:t>Microsoft Defender for Resource Manager</a:t>
            </a:r>
            <a:endParaRPr lang="en-IE" b="0" i="0" dirty="0">
              <a:solidFill>
                <a:srgbClr val="171717"/>
              </a:solidFill>
              <a:effectLst/>
              <a:latin typeface="Segoe UI" panose="020B0502040204020203" pitchFamily="34" charset="0"/>
            </a:endParaRPr>
          </a:p>
          <a:p>
            <a:pPr algn="l">
              <a:buFont typeface="Arial" panose="020B0604020202020204" pitchFamily="34" charset="0"/>
              <a:buChar char="•"/>
            </a:pPr>
            <a:r>
              <a:rPr lang="en-IE" b="0" i="0" u="none" strike="noStrike" dirty="0">
                <a:solidFill>
                  <a:srgbClr val="171717"/>
                </a:solidFill>
                <a:effectLst/>
                <a:latin typeface="Segoe UI" panose="020B0502040204020203" pitchFamily="34" charset="0"/>
                <a:hlinkClick r:id="rId10"/>
              </a:rPr>
              <a:t>Microsoft Defender for DNS</a:t>
            </a:r>
            <a:endParaRPr lang="en-IE" b="0" i="0" dirty="0">
              <a:solidFill>
                <a:srgbClr val="171717"/>
              </a:solidFill>
              <a:effectLst/>
              <a:latin typeface="Segoe UI" panose="020B0502040204020203" pitchFamily="34" charset="0"/>
            </a:endParaRPr>
          </a:p>
          <a:p>
            <a:pPr algn="l">
              <a:buFont typeface="Arial" panose="020B0604020202020204" pitchFamily="34" charset="0"/>
              <a:buChar char="•"/>
            </a:pPr>
            <a:r>
              <a:rPr lang="en-IE" b="0" i="0" u="none" strike="noStrike" dirty="0">
                <a:solidFill>
                  <a:srgbClr val="171717"/>
                </a:solidFill>
                <a:effectLst/>
                <a:latin typeface="Segoe UI" panose="020B0502040204020203" pitchFamily="34" charset="0"/>
                <a:hlinkClick r:id="rId11"/>
              </a:rPr>
              <a:t>Microsoft Defender for open-source relational databases</a:t>
            </a:r>
            <a:endParaRPr lang="en-IE" b="0" i="0" dirty="0">
              <a:solidFill>
                <a:srgbClr val="171717"/>
              </a:solidFill>
              <a:effectLst/>
              <a:latin typeface="Segoe UI" panose="020B0502040204020203" pitchFamily="34" charset="0"/>
            </a:endParaRPr>
          </a:p>
          <a:p>
            <a:pPr algn="l">
              <a:buFont typeface="Arial" panose="020B0604020202020204" pitchFamily="34" charset="0"/>
              <a:buChar char="•"/>
            </a:pPr>
            <a:r>
              <a:rPr lang="en-IE" b="0" i="0" u="none" strike="noStrike" dirty="0">
                <a:solidFill>
                  <a:srgbClr val="171717"/>
                </a:solidFill>
                <a:effectLst/>
                <a:latin typeface="Segoe UI" panose="020B0502040204020203" pitchFamily="34" charset="0"/>
                <a:hlinkClick r:id="rId12"/>
              </a:rPr>
              <a:t>Microsoft Defender for Azure Cosmos DB (Preview)</a:t>
            </a:r>
            <a:endParaRPr lang="en-IE" b="0" i="0" u="none" strike="noStrike" dirty="0">
              <a:solidFill>
                <a:srgbClr val="171717"/>
              </a:solidFill>
              <a:effectLst/>
              <a:latin typeface="Segoe UI" panose="020B0502040204020203" pitchFamily="34" charset="0"/>
            </a:endParaRPr>
          </a:p>
          <a:p>
            <a:pPr algn="l">
              <a:buFont typeface="Arial" panose="020B0604020202020204" pitchFamily="34" charset="0"/>
              <a:buChar char="•"/>
            </a:pPr>
            <a:r>
              <a:rPr lang="en-IE" b="0" i="0" dirty="0">
                <a:solidFill>
                  <a:srgbClr val="171717"/>
                </a:solidFill>
                <a:effectLst/>
                <a:latin typeface="Segoe UI" panose="020B0502040204020203" pitchFamily="34" charset="0"/>
                <a:hlinkClick r:id="rId13"/>
              </a:rPr>
              <a:t>Microsoft Defender for IoT</a:t>
            </a:r>
            <a:endParaRPr lang="en-IE" b="0" i="0" dirty="0">
              <a:solidFill>
                <a:srgbClr val="171717"/>
              </a:solidFill>
              <a:effectLst/>
              <a:latin typeface="Segoe UI" panose="020B0502040204020203" pitchFamily="34" charset="0"/>
            </a:endParaRPr>
          </a:p>
          <a:p>
            <a:endParaRPr lang="en-IE" dirty="0"/>
          </a:p>
        </p:txBody>
      </p:sp>
    </p:spTree>
    <p:extLst>
      <p:ext uri="{BB962C8B-B14F-4D97-AF65-F5344CB8AC3E}">
        <p14:creationId xmlns:p14="http://schemas.microsoft.com/office/powerpoint/2010/main" val="1976056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7C460-341B-4B3C-A832-5ABCA8D8CD8F}"/>
              </a:ext>
            </a:extLst>
          </p:cNvPr>
          <p:cNvSpPr>
            <a:spLocks noGrp="1"/>
          </p:cNvSpPr>
          <p:nvPr>
            <p:ph type="title"/>
          </p:nvPr>
        </p:nvSpPr>
        <p:spPr>
          <a:xfrm>
            <a:off x="838200" y="365125"/>
            <a:ext cx="10515600" cy="900967"/>
          </a:xfrm>
        </p:spPr>
        <p:txBody>
          <a:bodyPr/>
          <a:lstStyle/>
          <a:p>
            <a:endParaRPr lang="en-IE" dirty="0"/>
          </a:p>
        </p:txBody>
      </p:sp>
      <p:pic>
        <p:nvPicPr>
          <p:cNvPr id="2050" name="Picture 2" descr="A diagram showing how SIEM and XDR can help defend against modern attacks.">
            <a:extLst>
              <a:ext uri="{FF2B5EF4-FFF2-40B4-BE49-F238E27FC236}">
                <a16:creationId xmlns:a16="http://schemas.microsoft.com/office/drawing/2014/main" id="{CFBBD948-7BE1-4A8C-928B-1398F6192E8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584121" y="1055077"/>
            <a:ext cx="7023758" cy="54934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0475645"/>
      </p:ext>
    </p:extLst>
  </p:cSld>
  <p:clrMapOvr>
    <a:masterClrMapping/>
  </p:clrMapOvr>
</p:sld>
</file>

<file path=ppt/theme/theme1.xml><?xml version="1.0" encoding="utf-8"?>
<a:theme xmlns:a="http://schemas.openxmlformats.org/drawingml/2006/main" name="Black Template">
  <a:themeElements>
    <a:clrScheme name="TS_20_Blue on Black">
      <a:dk1>
        <a:srgbClr val="000000"/>
      </a:dk1>
      <a:lt1>
        <a:srgbClr val="FFFFFF"/>
      </a:lt1>
      <a:dk2>
        <a:srgbClr val="243A5E"/>
      </a:dk2>
      <a:lt2>
        <a:srgbClr val="E6E6E6"/>
      </a:lt2>
      <a:accent1>
        <a:srgbClr val="50E6FF"/>
      </a:accent1>
      <a:accent2>
        <a:srgbClr val="0078D4"/>
      </a:accent2>
      <a:accent3>
        <a:srgbClr val="243A5E"/>
      </a:accent3>
      <a:accent4>
        <a:srgbClr val="30E5D0"/>
      </a:accent4>
      <a:accent5>
        <a:srgbClr val="00857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000000"/>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defPPr>
      </a:lstStyle>
    </a:txDef>
  </a:objectDefaults>
  <a:extraClrSchemeLst/>
  <a:extLst>
    <a:ext uri="{05A4C25C-085E-4340-85A3-A5531E510DB2}">
      <thm15:themeFamily xmlns:thm15="http://schemas.microsoft.com/office/thememl/2012/main" name="Microsoft brand template_WHITE_Blue_Accent.potx" id="{D66F7511-47FD-43CB-A804-3BD691A97EAD}" vid="{5E227C23-4ECD-456A-8393-399A513A27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Blue_accent_black_background_Microsoft_template</Template>
  <TotalTime>349</TotalTime>
  <Words>579</Words>
  <Application>Microsoft Office PowerPoint</Application>
  <PresentationFormat>Widescreen</PresentationFormat>
  <Paragraphs>130</Paragraphs>
  <Slides>13</Slides>
  <Notes>7</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Consolas</vt:lpstr>
      <vt:lpstr>Segoe UI</vt:lpstr>
      <vt:lpstr>Segoe UI Semibold</vt:lpstr>
      <vt:lpstr>Wingdings</vt:lpstr>
      <vt:lpstr>Black Template</vt:lpstr>
      <vt:lpstr>Microsoft Defender Quick Overview</vt:lpstr>
      <vt:lpstr>Microsoft Defender</vt:lpstr>
      <vt:lpstr>Agenda</vt:lpstr>
      <vt:lpstr>Question was asked</vt:lpstr>
      <vt:lpstr>Overview</vt:lpstr>
      <vt:lpstr>Microsoft 365 Defender services</vt:lpstr>
      <vt:lpstr>Microsoft 365 Defender</vt:lpstr>
      <vt:lpstr>Defender Plans</vt:lpstr>
      <vt:lpstr>PowerPoint Presentation</vt:lpstr>
      <vt:lpstr>Microsoft Defender for Cloud overview</vt:lpstr>
      <vt:lpstr>The security dashboard</vt:lpstr>
      <vt:lpstr>Threat protection for cloud and hybrid workloads </vt:lpstr>
      <vt:lpstr>Acronyms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Defender</dc:title>
  <dc:creator>Peter Perov</dc:creator>
  <cp:lastModifiedBy>Peter Perov</cp:lastModifiedBy>
  <cp:revision>43</cp:revision>
  <dcterms:created xsi:type="dcterms:W3CDTF">2022-03-08T09:59:11Z</dcterms:created>
  <dcterms:modified xsi:type="dcterms:W3CDTF">2022-03-08T21:24:04Z</dcterms:modified>
</cp:coreProperties>
</file>