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84" r:id="rId3"/>
    <p:sldId id="285" r:id="rId4"/>
    <p:sldId id="257" r:id="rId5"/>
    <p:sldId id="290" r:id="rId6"/>
    <p:sldId id="291" r:id="rId7"/>
    <p:sldId id="292" r:id="rId8"/>
    <p:sldId id="295" r:id="rId9"/>
    <p:sldId id="296" r:id="rId10"/>
    <p:sldId id="293" r:id="rId11"/>
    <p:sldId id="294" r:id="rId12"/>
    <p:sldId id="298" r:id="rId13"/>
    <p:sldId id="286" r:id="rId14"/>
    <p:sldId id="288" r:id="rId15"/>
    <p:sldId id="297" r:id="rId16"/>
    <p:sldId id="299" r:id="rId17"/>
    <p:sldId id="300" r:id="rId18"/>
    <p:sldId id="301" r:id="rId19"/>
    <p:sldId id="302" r:id="rId20"/>
    <p:sldId id="303" r:id="rId21"/>
    <p:sldId id="289" r:id="rId22"/>
  </p:sldIdLst>
  <p:sldSz cx="9144000" cy="5143500" type="screen16x9"/>
  <p:notesSz cx="6858000" cy="9144000"/>
  <p:embeddedFontLst>
    <p:embeddedFont>
      <p:font typeface="Cairo" panose="020B0604020202020204" charset="-78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A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80" autoAdjust="0"/>
    <p:restoredTop sz="94660"/>
  </p:normalViewPr>
  <p:slideViewPr>
    <p:cSldViewPr snapToGrid="0">
      <p:cViewPr varScale="1">
        <p:scale>
          <a:sx n="90" d="100"/>
          <a:sy n="90" d="100"/>
        </p:scale>
        <p:origin x="96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84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bd4ca5a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bd4ca5a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964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201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136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718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886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744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iro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0" y="4869656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834351" y="4869656"/>
            <a:ext cx="309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0" y="4869656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803178" y="4869656"/>
            <a:ext cx="340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iro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0" y="4869656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834351" y="4869656"/>
            <a:ext cx="309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iro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0" y="4869656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834351" y="4869656"/>
            <a:ext cx="309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iro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0" y="4869656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8834351" y="4869656"/>
            <a:ext cx="309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0" y="4869656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834351" y="4869656"/>
            <a:ext cx="309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ftr" idx="11"/>
          </p:nvPr>
        </p:nvSpPr>
        <p:spPr>
          <a:xfrm>
            <a:off x="0" y="4869656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8834351" y="4869656"/>
            <a:ext cx="309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ftr" idx="11"/>
          </p:nvPr>
        </p:nvSpPr>
        <p:spPr>
          <a:xfrm>
            <a:off x="0" y="4869656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834351" y="4869656"/>
            <a:ext cx="309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0" y="4869656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8834351" y="4869656"/>
            <a:ext cx="309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iro"/>
              <a:buNone/>
              <a:defRPr sz="33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0" y="4866501"/>
            <a:ext cx="3113100" cy="276900"/>
          </a:xfrm>
          <a:prstGeom prst="rect">
            <a:avLst/>
          </a:prstGeom>
          <a:solidFill>
            <a:srgbClr val="00B0A6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9" name="Google Shape;9;p1"/>
          <p:cNvSpPr txBox="1"/>
          <p:nvPr/>
        </p:nvSpPr>
        <p:spPr>
          <a:xfrm>
            <a:off x="3113116" y="4866501"/>
            <a:ext cx="3015300" cy="276900"/>
          </a:xfrm>
          <a:prstGeom prst="rect">
            <a:avLst/>
          </a:prstGeom>
          <a:solidFill>
            <a:srgbClr val="FFAA1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6128558" y="4866501"/>
            <a:ext cx="3015300" cy="276900"/>
          </a:xfrm>
          <a:prstGeom prst="rect">
            <a:avLst/>
          </a:prstGeom>
          <a:solidFill>
            <a:srgbClr val="003A68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8834351" y="4869656"/>
            <a:ext cx="309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u="none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u="none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u="none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u="none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u="none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u="none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u="none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u="none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u="none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f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fi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dc.gov/Case-Surveillance/COVID-19-Case-Surveillance-Public-Use-Data/vbim-akq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f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y be an image of screen, laptop and text that says 'MACHINFY Your Success Partner CURVE Ai ANE PIRE Summer Internship September 2021'">
            <a:extLst>
              <a:ext uri="{FF2B5EF4-FFF2-40B4-BE49-F238E27FC236}">
                <a16:creationId xmlns:a16="http://schemas.microsoft.com/office/drawing/2014/main" id="{A99F2DE3-1BBD-4378-B0AC-0A3AF73A0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86744E-237E-411B-9F84-0C6DC6CBABE8}"/>
              </a:ext>
            </a:extLst>
          </p:cNvPr>
          <p:cNvSpPr txBox="1"/>
          <p:nvPr/>
        </p:nvSpPr>
        <p:spPr>
          <a:xfrm>
            <a:off x="360220" y="3990109"/>
            <a:ext cx="341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COVID-19 Case Surveillance Public Use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78AEF9-9DBE-4CBC-8FCE-D4E5DA307A5D}"/>
              </a:ext>
            </a:extLst>
          </p:cNvPr>
          <p:cNvSpPr txBox="1"/>
          <p:nvPr/>
        </p:nvSpPr>
        <p:spPr>
          <a:xfrm>
            <a:off x="6188149" y="3682333"/>
            <a:ext cx="2849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Made By:</a:t>
            </a:r>
          </a:p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- Fares Ashraf</a:t>
            </a:r>
          </a:p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- Peter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Potros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- Shahenda Elsayed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4;p14">
            <a:extLst>
              <a:ext uri="{FF2B5EF4-FFF2-40B4-BE49-F238E27FC236}">
                <a16:creationId xmlns:a16="http://schemas.microsoft.com/office/drawing/2014/main" id="{450B5FD2-6A41-4718-B6DD-9A64B64C9207}"/>
              </a:ext>
            </a:extLst>
          </p:cNvPr>
          <p:cNvSpPr txBox="1"/>
          <p:nvPr/>
        </p:nvSpPr>
        <p:spPr>
          <a:xfrm>
            <a:off x="653668" y="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</a:pPr>
            <a:r>
              <a:rPr lang="en-US" sz="2400" b="0" i="0" u="none" strike="noStrike" cap="none" dirty="0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rPr>
              <a:t>Exploratory Data Analysis </a:t>
            </a:r>
            <a:r>
              <a:rPr lang="en-US" sz="2000" b="0" i="1" u="none" strike="noStrike" cap="none" dirty="0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rPr>
              <a:t>contd.</a:t>
            </a:r>
            <a:endParaRPr lang="en-US" sz="2400" b="0" i="0" u="none" strike="noStrike" cap="none" dirty="0">
              <a:solidFill>
                <a:schemeClr val="accen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2770F3B-6DBA-4DB2-B361-7D618FC94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7264" y="1402080"/>
            <a:ext cx="3371877" cy="3255264"/>
          </a:xfrm>
        </p:spPr>
        <p:txBody>
          <a:bodyPr/>
          <a:lstStyle/>
          <a:p>
            <a:pPr marL="4000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These plots give us more information about:</a:t>
            </a:r>
          </a:p>
          <a:p>
            <a:pPr marL="8572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relations between the features.</a:t>
            </a:r>
          </a:p>
          <a:p>
            <a:pPr marL="8572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relation between the features and the target variable</a:t>
            </a:r>
          </a:p>
        </p:txBody>
      </p:sp>
      <p:pic>
        <p:nvPicPr>
          <p:cNvPr id="7" name="Picture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FC6A133E-5B82-4820-BA36-689C8E1E5FBF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5041" r="5041"/>
          <a:stretch>
            <a:fillRect/>
          </a:stretch>
        </p:blipFill>
        <p:spPr>
          <a:xfrm>
            <a:off x="3473606" y="486156"/>
            <a:ext cx="2707738" cy="2138113"/>
          </a:xfrm>
        </p:spPr>
      </p:pic>
      <p:pic>
        <p:nvPicPr>
          <p:cNvPr id="10" name="Picture 9" descr="Chart, pie chart&#10;&#10;Description automatically generated">
            <a:extLst>
              <a:ext uri="{FF2B5EF4-FFF2-40B4-BE49-F238E27FC236}">
                <a16:creationId xmlns:a16="http://schemas.microsoft.com/office/drawing/2014/main" id="{E3E51D18-A744-4903-AC7C-262460C30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2692272"/>
            <a:ext cx="4437888" cy="2138113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9CCCBCF5-CFEB-428D-B85B-590ADE3056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9717" y="425740"/>
            <a:ext cx="2755392" cy="226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623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4;p14">
            <a:extLst>
              <a:ext uri="{FF2B5EF4-FFF2-40B4-BE49-F238E27FC236}">
                <a16:creationId xmlns:a16="http://schemas.microsoft.com/office/drawing/2014/main" id="{450B5FD2-6A41-4718-B6DD-9A64B64C9207}"/>
              </a:ext>
            </a:extLst>
          </p:cNvPr>
          <p:cNvSpPr txBox="1"/>
          <p:nvPr/>
        </p:nvSpPr>
        <p:spPr>
          <a:xfrm>
            <a:off x="435933" y="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</a:pPr>
            <a:r>
              <a:rPr lang="en-US" sz="2400" b="0" i="0" u="none" strike="noStrike" cap="none" dirty="0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rPr>
              <a:t>Exploratory Data Analysis </a:t>
            </a:r>
            <a:r>
              <a:rPr lang="en-US" sz="2000" b="0" i="1" u="none" strike="noStrike" cap="none" dirty="0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rPr>
              <a:t>contd.</a:t>
            </a:r>
            <a:endParaRPr lang="en-US" sz="2400" b="0" i="0" u="none" strike="noStrike" cap="none" dirty="0">
              <a:solidFill>
                <a:schemeClr val="accen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2770F3B-6DBA-4DB2-B361-7D618FC94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7264" y="1402080"/>
            <a:ext cx="3371877" cy="3255264"/>
          </a:xfrm>
        </p:spPr>
        <p:txBody>
          <a:bodyPr/>
          <a:lstStyle/>
          <a:p>
            <a:pPr marL="4000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These plots show the relations between different features.</a:t>
            </a:r>
          </a:p>
          <a:p>
            <a:pPr marL="8572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The first plot shows the relations between the age, sex, and death rate.</a:t>
            </a:r>
          </a:p>
          <a:p>
            <a:pPr marL="8572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The second plot shows heatmap with the distribution of deaths among the months of the year.</a:t>
            </a:r>
          </a:p>
          <a:p>
            <a:pPr marL="8572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pic>
        <p:nvPicPr>
          <p:cNvPr id="6" name="Picture 5" descr="A computer screen capture&#10;&#10;Description automatically generated with medium confidence">
            <a:extLst>
              <a:ext uri="{FF2B5EF4-FFF2-40B4-BE49-F238E27FC236}">
                <a16:creationId xmlns:a16="http://schemas.microsoft.com/office/drawing/2014/main" id="{D4BB430C-AFF8-4057-9F7D-5A395526B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141" y="235075"/>
            <a:ext cx="5430982" cy="2336675"/>
          </a:xfrm>
          <a:prstGeom prst="rect">
            <a:avLst/>
          </a:prstGeom>
        </p:spPr>
      </p:pic>
      <p:pic>
        <p:nvPicPr>
          <p:cNvPr id="9" name="Picture 8" descr="A computer screen capture&#10;&#10;Description automatically generated with low confidence">
            <a:extLst>
              <a:ext uri="{FF2B5EF4-FFF2-40B4-BE49-F238E27FC236}">
                <a16:creationId xmlns:a16="http://schemas.microsoft.com/office/drawing/2014/main" id="{404DA64A-95BF-46B0-86EB-88A6585A5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723" y="2571750"/>
            <a:ext cx="5486400" cy="19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746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4;p14">
            <a:extLst>
              <a:ext uri="{FF2B5EF4-FFF2-40B4-BE49-F238E27FC236}">
                <a16:creationId xmlns:a16="http://schemas.microsoft.com/office/drawing/2014/main" id="{450B5FD2-6A41-4718-B6DD-9A64B64C9207}"/>
              </a:ext>
            </a:extLst>
          </p:cNvPr>
          <p:cNvSpPr txBox="1"/>
          <p:nvPr/>
        </p:nvSpPr>
        <p:spPr>
          <a:xfrm>
            <a:off x="435933" y="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</a:pPr>
            <a:r>
              <a:rPr lang="en-US" sz="2400" b="0" i="0" u="none" strike="noStrike" cap="none" dirty="0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rPr>
              <a:t>Exploratory Data Analysis </a:t>
            </a:r>
            <a:r>
              <a:rPr lang="en-US" sz="2000" b="0" i="1" u="none" strike="noStrike" cap="none" dirty="0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rPr>
              <a:t>contd.</a:t>
            </a:r>
            <a:endParaRPr lang="en-US" sz="2400" b="0" i="0" u="none" strike="noStrike" cap="none" dirty="0">
              <a:solidFill>
                <a:schemeClr val="accen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2770F3B-6DBA-4DB2-B361-7D618FC94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7264" y="1402080"/>
            <a:ext cx="3371877" cy="3255264"/>
          </a:xfrm>
        </p:spPr>
        <p:txBody>
          <a:bodyPr/>
          <a:lstStyle/>
          <a:p>
            <a:pPr marL="4000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This plot describes the number of cases each day of the year and divided to male and female.</a:t>
            </a:r>
            <a:endParaRPr lang="en-US" sz="1300" dirty="0"/>
          </a:p>
          <a:p>
            <a:pPr marL="4000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is noticed that the number of cases is increasing as the days goes by and there is a huge peak of cases from June to July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062663-1105-4EE7-B95A-22E378137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141" y="1445287"/>
            <a:ext cx="5504406" cy="2252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0017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Chart, histogram&#10;&#10;Description automatically generated">
            <a:extLst>
              <a:ext uri="{FF2B5EF4-FFF2-40B4-BE49-F238E27FC236}">
                <a16:creationId xmlns:a16="http://schemas.microsoft.com/office/drawing/2014/main" id="{88853E24-EB2E-476F-BE34-216BE487B775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1009" b="1009"/>
          <a:stretch>
            <a:fillRect/>
          </a:stretch>
        </p:blipFill>
        <p:spPr>
          <a:xfrm>
            <a:off x="3339148" y="263515"/>
            <a:ext cx="2853223" cy="2252442"/>
          </a:xfr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CB2461F-6434-4FD0-9521-57C691436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Multiple techniques were applied to fill in the missing values like KNNimputer, SVC, and Decision Tree classifier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Random forest classifier was chosen and applied to fill in the missing values in the feature columns.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The result of the model are shown in the plots.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A2BF83-2B3A-4B1B-A307-3A82BA17E4F4}"/>
              </a:ext>
            </a:extLst>
          </p:cNvPr>
          <p:cNvSpPr txBox="1"/>
          <p:nvPr/>
        </p:nvSpPr>
        <p:spPr>
          <a:xfrm>
            <a:off x="370519" y="263515"/>
            <a:ext cx="32086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3A68"/>
                </a:solidFill>
              </a:rPr>
              <a:t>Preprocessing: Missing Values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4E057310-30E1-425F-87F9-7729C33AF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371" y="263515"/>
            <a:ext cx="2795635" cy="2252442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2C1AAE39-7F9D-4E33-ABE0-54215AC55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6736" y="2394338"/>
            <a:ext cx="2795635" cy="2252442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9B182D10-9771-4846-A609-BEBEAF3942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2371" y="2515957"/>
            <a:ext cx="2795635" cy="225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27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1222D-0189-4FEE-B06A-48A06B6D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86" y="114355"/>
            <a:ext cx="5995434" cy="459803"/>
          </a:xfrm>
        </p:spPr>
        <p:txBody>
          <a:bodyPr/>
          <a:lstStyle/>
          <a:p>
            <a:r>
              <a:rPr lang="en-US" sz="2800" b="1" dirty="0"/>
              <a:t>Business 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EB516-DA6C-4831-AB47-9284C291B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186" y="647262"/>
            <a:ext cx="4496242" cy="402059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400" i="0" dirty="0">
                <a:effectLst/>
                <a:latin typeface="Arial" panose="020B0604020202020204" pitchFamily="34" charset="0"/>
              </a:rPr>
              <a:t>A classification model will be developed to classify the patients based on the features given as the input.</a:t>
            </a:r>
            <a:endParaRPr lang="en-US" sz="14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i="0" dirty="0">
                <a:effectLst/>
                <a:latin typeface="Arial" panose="020B0604020202020204" pitchFamily="34" charset="0"/>
              </a:rPr>
              <a:t>This is the solution that will give the necessary information to the user that will help identifying the new cases.</a:t>
            </a:r>
          </a:p>
        </p:txBody>
      </p:sp>
      <p:pic>
        <p:nvPicPr>
          <p:cNvPr id="5" name="Picture 4" descr="Map&#10;&#10;Description automatically generated with medium confidence">
            <a:extLst>
              <a:ext uri="{FF2B5EF4-FFF2-40B4-BE49-F238E27FC236}">
                <a16:creationId xmlns:a16="http://schemas.microsoft.com/office/drawing/2014/main" id="{09BB523B-085D-4870-B63F-F8DFEB37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930" y="1540154"/>
            <a:ext cx="3684270" cy="206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86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59AC-BC43-4794-8513-4CE17E611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300" cy="80314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Model Selection &amp; Evaluation</a:t>
            </a:r>
          </a:p>
        </p:txBody>
      </p:sp>
      <p:pic>
        <p:nvPicPr>
          <p:cNvPr id="6" name="Picture Placeholder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84826538-861F-4E21-B7A7-29532A0A2995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l="5204" r="5204"/>
          <a:stretch>
            <a:fillRect/>
          </a:stretch>
        </p:blipFill>
        <p:spPr>
          <a:xfrm>
            <a:off x="5709694" y="342900"/>
            <a:ext cx="3179661" cy="212176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C2671-8AFB-40B4-A5B6-11D29FDAD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</p:spPr>
        <p:txBody>
          <a:bodyPr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To obtain useful information from this dataset, a classification model was selected to predict the class of the new patient.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Various networks were tested like: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Random forest 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AdaBoost Classifier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Neural Network</a:t>
            </a:r>
          </a:p>
        </p:txBody>
      </p:sp>
      <p:pic>
        <p:nvPicPr>
          <p:cNvPr id="8" name="Picture 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11834DC-17AD-465A-9D32-EC0BA231A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158" y="2678841"/>
            <a:ext cx="3179662" cy="198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51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59AC-BC43-4794-8513-4CE17E611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300" cy="80314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Model Selection &amp; Evaluation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2000" i="1" dirty="0">
                <a:solidFill>
                  <a:schemeClr val="accent1"/>
                </a:solidFill>
              </a:rPr>
              <a:t>contd.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C2671-8AFB-40B4-A5B6-11D29FDAD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random forest scored an accuracy of 89.9%.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As shown in the confusion matrix, the classes is distributed logically as the class “No” got the most records and the “Yes” class got the least.</a:t>
            </a:r>
            <a:endParaRPr lang="en-US" sz="1200" dirty="0"/>
          </a:p>
        </p:txBody>
      </p:sp>
      <p:pic>
        <p:nvPicPr>
          <p:cNvPr id="9" name="Picture Placeholder 8" descr="Chart&#10;&#10;Description automatically generated">
            <a:extLst>
              <a:ext uri="{FF2B5EF4-FFF2-40B4-BE49-F238E27FC236}">
                <a16:creationId xmlns:a16="http://schemas.microsoft.com/office/drawing/2014/main" id="{75A85A55-9609-437A-895C-D25794C90DBC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l="4931" r="4931"/>
          <a:stretch>
            <a:fillRect/>
          </a:stretch>
        </p:blipFill>
        <p:spPr>
          <a:xfrm>
            <a:off x="5117513" y="425302"/>
            <a:ext cx="3010882" cy="2377484"/>
          </a:xfrm>
        </p:spPr>
      </p:pic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3EDF73F0-DCA4-41CB-8047-FAB060EF6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595" y="2883651"/>
            <a:ext cx="4699590" cy="193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94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59AC-BC43-4794-8513-4CE17E611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300" cy="80314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Model Selection &amp; Evaluation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2000" i="1" dirty="0">
                <a:solidFill>
                  <a:schemeClr val="accent1"/>
                </a:solidFill>
              </a:rPr>
              <a:t>contd.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C2671-8AFB-40B4-A5B6-11D29FDAD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AdaBoost Classifier scored an accuracy of 82%.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AdaBoost scored the least accuracy score among the tested models.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confusion matrix of the model is shown.</a:t>
            </a:r>
            <a:endParaRPr lang="en-US" sz="1200" dirty="0"/>
          </a:p>
        </p:txBody>
      </p:sp>
      <p:pic>
        <p:nvPicPr>
          <p:cNvPr id="7" name="Picture Placeholder 6" descr="Chart&#10;&#10;Description automatically generated">
            <a:extLst>
              <a:ext uri="{FF2B5EF4-FFF2-40B4-BE49-F238E27FC236}">
                <a16:creationId xmlns:a16="http://schemas.microsoft.com/office/drawing/2014/main" id="{DC894951-8691-48EC-9E71-FC579E82C60C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l="4931" r="4931"/>
          <a:stretch>
            <a:fillRect/>
          </a:stretch>
        </p:blipFill>
        <p:spPr>
          <a:xfrm>
            <a:off x="5273747" y="346763"/>
            <a:ext cx="3029991" cy="2392574"/>
          </a:xfrm>
        </p:spPr>
      </p:pic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CDC56AF6-FBE9-4C25-B114-18CAF7785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144" y="2899994"/>
            <a:ext cx="4505685" cy="190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11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59AC-BC43-4794-8513-4CE17E611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300" cy="80314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Model Selection &amp; Evaluation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2000" i="1" dirty="0">
                <a:solidFill>
                  <a:schemeClr val="accent1"/>
                </a:solidFill>
              </a:rPr>
              <a:t>contd.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C2671-8AFB-40B4-A5B6-11D29FDAD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neural network scored an accuracy of 89%.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neural network architecture was composed of 4 fully connected hidden layers with a SoftMax activation on the output to classify the 3 classes.</a:t>
            </a:r>
          </a:p>
        </p:txBody>
      </p:sp>
      <p:pic>
        <p:nvPicPr>
          <p:cNvPr id="15" name="Picture Placeholder 14" descr="Chart&#10;&#10;Description automatically generated">
            <a:extLst>
              <a:ext uri="{FF2B5EF4-FFF2-40B4-BE49-F238E27FC236}">
                <a16:creationId xmlns:a16="http://schemas.microsoft.com/office/drawing/2014/main" id="{D1313519-7891-4D55-9504-FE75777F7F8A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l="2808" r="2808"/>
          <a:stretch>
            <a:fillRect/>
          </a:stretch>
        </p:blipFill>
        <p:spPr>
          <a:xfrm>
            <a:off x="5316279" y="553838"/>
            <a:ext cx="2774810" cy="2191075"/>
          </a:xfrm>
        </p:spPr>
      </p:pic>
      <p:pic>
        <p:nvPicPr>
          <p:cNvPr id="17" name="Picture 16" descr="Calendar&#10;&#10;Description automatically generated">
            <a:extLst>
              <a:ext uri="{FF2B5EF4-FFF2-40B4-BE49-F238E27FC236}">
                <a16:creationId xmlns:a16="http://schemas.microsoft.com/office/drawing/2014/main" id="{EBBDE670-5D1F-4BC1-A69F-ED5E32805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716" y="2878231"/>
            <a:ext cx="4444410" cy="187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44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59AC-BC43-4794-8513-4CE17E611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300" cy="80314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Comparing the Models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C2671-8AFB-40B4-A5B6-11D29FDAD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As shown in the figure, the random forest and the neural network scored almost the same accuracy, then comes the AdaBoost classifier.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random forest execution time is faster than the neural network.</a:t>
            </a:r>
          </a:p>
        </p:txBody>
      </p:sp>
      <p:pic>
        <p:nvPicPr>
          <p:cNvPr id="8" name="Picture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8534E8BC-D469-48ED-8D7E-8709369FD01F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l="2175" r="21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6440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32799-1E99-49EF-AF1B-5F8408FB8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15" y="190603"/>
            <a:ext cx="5995434" cy="640556"/>
          </a:xfrm>
        </p:spPr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D83D6-B9C8-45BA-A4B2-F3F8F7E7A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715" y="831159"/>
            <a:ext cx="6792876" cy="32634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800" dirty="0"/>
              <a:t>Dataset description.</a:t>
            </a:r>
          </a:p>
          <a:p>
            <a:pPr>
              <a:lnSpc>
                <a:spcPct val="200000"/>
              </a:lnSpc>
            </a:pPr>
            <a:r>
              <a:rPr lang="en-US" sz="1800" dirty="0"/>
              <a:t>Data cleaning &amp; preprocessing.</a:t>
            </a:r>
          </a:p>
          <a:p>
            <a:pPr>
              <a:lnSpc>
                <a:spcPct val="200000"/>
              </a:lnSpc>
            </a:pPr>
            <a:r>
              <a:rPr lang="en-US" sz="1800" dirty="0"/>
              <a:t>Exploratory Data Analysis.</a:t>
            </a:r>
          </a:p>
          <a:p>
            <a:pPr>
              <a:lnSpc>
                <a:spcPct val="200000"/>
              </a:lnSpc>
            </a:pPr>
            <a:r>
              <a:rPr lang="en-US" sz="1800" dirty="0"/>
              <a:t>The Business Solution.</a:t>
            </a:r>
          </a:p>
        </p:txBody>
      </p:sp>
      <p:pic>
        <p:nvPicPr>
          <p:cNvPr id="5" name="Picture 4" descr="A picture containing close, decorated&#10;&#10;Description automatically generated">
            <a:extLst>
              <a:ext uri="{FF2B5EF4-FFF2-40B4-BE49-F238E27FC236}">
                <a16:creationId xmlns:a16="http://schemas.microsoft.com/office/drawing/2014/main" id="{8BFA63BE-68BC-482F-8EAA-04CF1EF1E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270" y="880782"/>
            <a:ext cx="42672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1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59AC-BC43-4794-8513-4CE17E611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609" y="178593"/>
            <a:ext cx="2949300" cy="80314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Future Directions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C2671-8AFB-40B4-A5B6-11D29FDAD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0" y="1543050"/>
            <a:ext cx="3263503" cy="2858700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As future step, PCA is considered to be applied in order to reduce the dimensionality of the data.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Deeper neural networks will be developed to increase the chance of getting better results.</a:t>
            </a:r>
          </a:p>
        </p:txBody>
      </p:sp>
      <p:pic>
        <p:nvPicPr>
          <p:cNvPr id="7" name="Picture 6" descr="A picture containing text, fabric&#10;&#10;Description automatically generated">
            <a:extLst>
              <a:ext uri="{FF2B5EF4-FFF2-40B4-BE49-F238E27FC236}">
                <a16:creationId xmlns:a16="http://schemas.microsoft.com/office/drawing/2014/main" id="{15B6954A-094C-4219-8F38-A17095E32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934" y="1652844"/>
            <a:ext cx="3495225" cy="183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74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1AB81-CFB1-4390-8A0F-F2756D730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7148" y="1868728"/>
            <a:ext cx="3209703" cy="994200"/>
          </a:xfrm>
        </p:spPr>
        <p:txBody>
          <a:bodyPr/>
          <a:lstStyle/>
          <a:p>
            <a:r>
              <a:rPr lang="en-US" sz="4400" dirty="0">
                <a:solidFill>
                  <a:srgbClr val="0070C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1908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BE410-F2E0-4455-8F08-8D94B8940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101" y="231313"/>
            <a:ext cx="5123564" cy="598026"/>
          </a:xfrm>
        </p:spPr>
        <p:txBody>
          <a:bodyPr/>
          <a:lstStyle/>
          <a:p>
            <a:r>
              <a:rPr lang="en-US" sz="2800" b="1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8DCE6-99AC-484C-9ABF-E4617249C56C}"/>
              </a:ext>
            </a:extLst>
          </p:cNvPr>
          <p:cNvSpPr txBox="1"/>
          <p:nvPr/>
        </p:nvSpPr>
        <p:spPr>
          <a:xfrm>
            <a:off x="489527" y="1403927"/>
            <a:ext cx="5384800" cy="2966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effectLst/>
                <a:latin typeface="Inter"/>
              </a:rPr>
              <a:t>The COVID-19 case surveillance system database includes individual-level data reported to U.S. states and autonomous reporting entities.</a:t>
            </a:r>
          </a:p>
          <a:p>
            <a:pPr>
              <a:lnSpc>
                <a:spcPct val="150000"/>
              </a:lnSpc>
            </a:pPr>
            <a:endParaRPr lang="en-US" dirty="0">
              <a:latin typeface="Inter"/>
            </a:endParaRPr>
          </a:p>
          <a:p>
            <a:pPr>
              <a:lnSpc>
                <a:spcPct val="150000"/>
              </a:lnSpc>
            </a:pPr>
            <a:r>
              <a:rPr lang="en-US" b="0" i="0" dirty="0">
                <a:effectLst/>
                <a:latin typeface="Inter"/>
              </a:rPr>
              <a:t>COVID-19 case surveillance data are collected by jurisdictions and shared voluntarily with CDC.</a:t>
            </a:r>
          </a:p>
          <a:p>
            <a:pPr>
              <a:lnSpc>
                <a:spcPct val="150000"/>
              </a:lnSpc>
            </a:pPr>
            <a:endParaRPr lang="en-US" dirty="0">
              <a:latin typeface="Inter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Inter"/>
              </a:rPr>
              <a:t>The original dataset distributor:</a:t>
            </a:r>
          </a:p>
          <a:p>
            <a:pPr>
              <a:lnSpc>
                <a:spcPct val="150000"/>
              </a:lnSpc>
            </a:pPr>
            <a:r>
              <a:rPr lang="en-US" b="0" i="0" u="none" strike="noStrike" dirty="0">
                <a:solidFill>
                  <a:srgbClr val="008ABC"/>
                </a:solidFill>
                <a:effectLst/>
                <a:latin typeface="Inter"/>
                <a:hlinkClick r:id="rId3"/>
              </a:rPr>
              <a:t>https://data.cdc.gov/Case-Surveillance/COVID-19-Case-Surveillance-Public-Use-Data/vbim-akqf</a:t>
            </a:r>
            <a:endParaRPr lang="en-US" dirty="0"/>
          </a:p>
        </p:txBody>
      </p:sp>
      <p:pic>
        <p:nvPicPr>
          <p:cNvPr id="7" name="Picture 6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BBCE0A2A-C42F-4F56-B512-B43D52AAE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6632" y="1590115"/>
            <a:ext cx="3115636" cy="174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61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subTitle" idx="1"/>
          </p:nvPr>
        </p:nvSpPr>
        <p:spPr>
          <a:xfrm>
            <a:off x="99563" y="787481"/>
            <a:ext cx="8758110" cy="4036988"/>
          </a:xfrm>
          <a:prstGeom prst="rect">
            <a:avLst/>
          </a:prstGeom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342900" indent="-285750" algn="just">
              <a:lnSpc>
                <a:spcPct val="100000"/>
              </a:lnSpc>
              <a:spcBef>
                <a:spcPts val="750"/>
              </a:spcBef>
              <a:buSzPts val="2400"/>
              <a:buFont typeface="Cairo"/>
              <a:buChar char="-"/>
            </a:pPr>
            <a:r>
              <a:rPr lang="en-US" sz="1700" dirty="0">
                <a:latin typeface="Cairo"/>
                <a:ea typeface="Cairo"/>
                <a:cs typeface="Cairo"/>
                <a:sym typeface="Cairo"/>
              </a:rPr>
              <a:t>1. </a:t>
            </a:r>
            <a:r>
              <a:rPr lang="en-US" sz="1700" dirty="0" err="1">
                <a:latin typeface="Cairo"/>
                <a:ea typeface="Cairo"/>
                <a:cs typeface="Cairo"/>
                <a:sym typeface="Cairo"/>
              </a:rPr>
              <a:t>cdc_report_dt</a:t>
            </a:r>
            <a:r>
              <a:rPr lang="en-US" sz="1700" dirty="0">
                <a:latin typeface="Cairo"/>
                <a:ea typeface="Cairo"/>
                <a:cs typeface="Cairo"/>
                <a:sym typeface="Cairo"/>
              </a:rPr>
              <a:t> : earlier clinical dates related to illness or specimen collection</a:t>
            </a:r>
          </a:p>
          <a:p>
            <a:pPr marL="342900" indent="-285750" algn="just">
              <a:lnSpc>
                <a:spcPct val="100000"/>
              </a:lnSpc>
              <a:spcBef>
                <a:spcPts val="750"/>
              </a:spcBef>
              <a:buSzPts val="2400"/>
              <a:buFont typeface="Cairo"/>
              <a:buChar char="-"/>
            </a:pPr>
            <a:r>
              <a:rPr lang="en-US" sz="1700" dirty="0">
                <a:latin typeface="Cairo"/>
                <a:ea typeface="Cairo"/>
                <a:cs typeface="Cairo"/>
                <a:sym typeface="Cairo"/>
              </a:rPr>
              <a:t>2. </a:t>
            </a:r>
            <a:r>
              <a:rPr lang="en-US" sz="1700" dirty="0" err="1">
                <a:latin typeface="Cairo"/>
                <a:ea typeface="Cairo"/>
                <a:cs typeface="Cairo"/>
                <a:sym typeface="Cairo"/>
              </a:rPr>
              <a:t>pos_spec_dt</a:t>
            </a:r>
            <a:r>
              <a:rPr lang="en-US" sz="1700" dirty="0">
                <a:latin typeface="Cairo"/>
                <a:ea typeface="Cairo"/>
                <a:cs typeface="Cairo"/>
                <a:sym typeface="Cairo"/>
              </a:rPr>
              <a:t>: date at which column name was submitted to the database</a:t>
            </a:r>
          </a:p>
          <a:p>
            <a:pPr marL="342900" indent="-285750" algn="just">
              <a:lnSpc>
                <a:spcPct val="100000"/>
              </a:lnSpc>
              <a:spcBef>
                <a:spcPts val="750"/>
              </a:spcBef>
              <a:buSzPts val="2400"/>
              <a:buFont typeface="Cairo"/>
              <a:buChar char="-"/>
            </a:pPr>
            <a:r>
              <a:rPr lang="en-US" sz="1700" dirty="0">
                <a:latin typeface="Cairo"/>
                <a:ea typeface="Cairo"/>
                <a:cs typeface="Cairo"/>
                <a:sym typeface="Cairo"/>
              </a:rPr>
              <a:t>3. </a:t>
            </a:r>
            <a:r>
              <a:rPr lang="en-US" sz="1700" dirty="0" err="1">
                <a:latin typeface="Cairo"/>
                <a:ea typeface="Cairo"/>
                <a:cs typeface="Cairo"/>
                <a:sym typeface="Cairo"/>
              </a:rPr>
              <a:t>onset_dt</a:t>
            </a:r>
            <a:r>
              <a:rPr lang="en-US" sz="1700" dirty="0">
                <a:latin typeface="Cairo"/>
                <a:ea typeface="Cairo"/>
                <a:cs typeface="Cairo"/>
                <a:sym typeface="Cairo"/>
              </a:rPr>
              <a:t>: date of the symptoms shown</a:t>
            </a:r>
          </a:p>
          <a:p>
            <a:pPr marL="342900" indent="-285750" algn="just">
              <a:lnSpc>
                <a:spcPct val="100000"/>
              </a:lnSpc>
              <a:spcBef>
                <a:spcPts val="750"/>
              </a:spcBef>
              <a:buSzPts val="2400"/>
              <a:buFont typeface="Cairo"/>
              <a:buChar char="-"/>
            </a:pPr>
            <a:r>
              <a:rPr lang="en-US" sz="1700" dirty="0">
                <a:latin typeface="Cairo"/>
                <a:ea typeface="Cairo"/>
                <a:cs typeface="Cairo"/>
                <a:sym typeface="Cairo"/>
              </a:rPr>
              <a:t>4. sex: gender of a person</a:t>
            </a:r>
          </a:p>
          <a:p>
            <a:pPr marL="342900" indent="-285750" algn="just">
              <a:lnSpc>
                <a:spcPct val="100000"/>
              </a:lnSpc>
              <a:spcBef>
                <a:spcPts val="750"/>
              </a:spcBef>
              <a:buSzPts val="2400"/>
              <a:buFont typeface="Cairo"/>
              <a:buChar char="-"/>
            </a:pPr>
            <a:r>
              <a:rPr lang="en-US" sz="1700" dirty="0">
                <a:latin typeface="Cairo"/>
                <a:ea typeface="Cairo"/>
                <a:cs typeface="Cairo"/>
                <a:sym typeface="Cairo"/>
              </a:rPr>
              <a:t>5. </a:t>
            </a:r>
            <a:r>
              <a:rPr lang="en-US" sz="1700" dirty="0" err="1">
                <a:latin typeface="Cairo"/>
                <a:ea typeface="Cairo"/>
                <a:cs typeface="Cairo"/>
                <a:sym typeface="Cairo"/>
              </a:rPr>
              <a:t>age_group</a:t>
            </a:r>
            <a:r>
              <a:rPr lang="en-US" sz="1700" dirty="0"/>
              <a:t>:</a:t>
            </a:r>
            <a:r>
              <a:rPr lang="en-US" sz="1700" dirty="0">
                <a:latin typeface="Cairo"/>
                <a:ea typeface="Cairo"/>
                <a:cs typeface="Cairo"/>
                <a:sym typeface="Cairo"/>
              </a:rPr>
              <a:t> various age groups of a person</a:t>
            </a:r>
          </a:p>
          <a:p>
            <a:pPr marL="342900" indent="-285750" algn="just">
              <a:lnSpc>
                <a:spcPct val="100000"/>
              </a:lnSpc>
              <a:spcBef>
                <a:spcPts val="750"/>
              </a:spcBef>
              <a:buSzPts val="2400"/>
              <a:buFont typeface="Cairo"/>
              <a:buChar char="-"/>
            </a:pPr>
            <a:r>
              <a:rPr lang="en-US" sz="1700" dirty="0">
                <a:latin typeface="Cairo"/>
                <a:ea typeface="Cairo"/>
                <a:cs typeface="Cairo"/>
                <a:sym typeface="Cairo"/>
              </a:rPr>
              <a:t>6. Race and ethnicity: social group or </a:t>
            </a:r>
            <a:r>
              <a:rPr lang="en-US" sz="1700" dirty="0" err="1">
                <a:latin typeface="Cairo"/>
                <a:ea typeface="Cairo"/>
                <a:cs typeface="Cairo"/>
                <a:sym typeface="Cairo"/>
              </a:rPr>
              <a:t>clutural</a:t>
            </a:r>
            <a:r>
              <a:rPr lang="en-US" sz="1700" dirty="0">
                <a:latin typeface="Cairo"/>
                <a:ea typeface="Cairo"/>
                <a:cs typeface="Cairo"/>
                <a:sym typeface="Cairo"/>
              </a:rPr>
              <a:t> tradition of a person</a:t>
            </a:r>
          </a:p>
          <a:p>
            <a:pPr marL="342900" indent="-285750" algn="just">
              <a:lnSpc>
                <a:spcPct val="100000"/>
              </a:lnSpc>
              <a:spcBef>
                <a:spcPts val="750"/>
              </a:spcBef>
              <a:buSzPts val="2400"/>
              <a:buFont typeface="Cairo"/>
              <a:buChar char="-"/>
            </a:pPr>
            <a:r>
              <a:rPr lang="en-US" sz="1700" dirty="0">
                <a:latin typeface="Cairo"/>
                <a:ea typeface="Cairo"/>
                <a:cs typeface="Cairo"/>
                <a:sym typeface="Cairo"/>
              </a:rPr>
              <a:t>7. </a:t>
            </a:r>
            <a:r>
              <a:rPr lang="en-US" sz="1700" dirty="0" err="1">
                <a:latin typeface="Cairo"/>
                <a:ea typeface="Cairo"/>
                <a:cs typeface="Cairo"/>
                <a:sym typeface="Cairo"/>
              </a:rPr>
              <a:t>hosp_yn</a:t>
            </a:r>
            <a:r>
              <a:rPr lang="en-US" sz="1700" dirty="0">
                <a:latin typeface="Cairo"/>
                <a:ea typeface="Cairo"/>
                <a:cs typeface="Cairo"/>
                <a:sym typeface="Cairo"/>
              </a:rPr>
              <a:t>: status of admission in </a:t>
            </a:r>
            <a:r>
              <a:rPr lang="en-US" sz="1700" dirty="0" err="1">
                <a:latin typeface="Cairo"/>
                <a:ea typeface="Cairo"/>
                <a:cs typeface="Cairo"/>
                <a:sym typeface="Cairo"/>
              </a:rPr>
              <a:t>hospitial</a:t>
            </a:r>
            <a:endParaRPr lang="en-US" sz="1700" dirty="0">
              <a:latin typeface="Cairo"/>
              <a:ea typeface="Cairo"/>
              <a:cs typeface="Cairo"/>
              <a:sym typeface="Cairo"/>
            </a:endParaRPr>
          </a:p>
          <a:p>
            <a:pPr marL="342900" indent="-285750" algn="just">
              <a:lnSpc>
                <a:spcPct val="100000"/>
              </a:lnSpc>
              <a:spcBef>
                <a:spcPts val="750"/>
              </a:spcBef>
              <a:buSzPts val="2400"/>
              <a:buFont typeface="Cairo"/>
              <a:buChar char="-"/>
            </a:pPr>
            <a:r>
              <a:rPr lang="en-US" sz="1700" dirty="0">
                <a:latin typeface="Cairo"/>
                <a:ea typeface="Cairo"/>
                <a:cs typeface="Cairo"/>
                <a:sym typeface="Cairo"/>
              </a:rPr>
              <a:t>8. </a:t>
            </a:r>
            <a:r>
              <a:rPr lang="en-US" sz="1700" dirty="0" err="1">
                <a:latin typeface="Cairo"/>
                <a:ea typeface="Cairo"/>
                <a:cs typeface="Cairo"/>
                <a:sym typeface="Cairo"/>
              </a:rPr>
              <a:t>icu_yn</a:t>
            </a:r>
            <a:r>
              <a:rPr lang="en-US" sz="1700" dirty="0"/>
              <a:t>:</a:t>
            </a:r>
            <a:r>
              <a:rPr lang="en-US" sz="1700" dirty="0">
                <a:latin typeface="Cairo"/>
                <a:ea typeface="Cairo"/>
                <a:cs typeface="Cairo"/>
                <a:sym typeface="Cairo"/>
              </a:rPr>
              <a:t> status of admission in ICU</a:t>
            </a:r>
          </a:p>
          <a:p>
            <a:pPr marL="342900" indent="-285750" algn="just">
              <a:lnSpc>
                <a:spcPct val="100000"/>
              </a:lnSpc>
              <a:spcBef>
                <a:spcPts val="750"/>
              </a:spcBef>
              <a:buSzPts val="2400"/>
              <a:buFont typeface="Cairo"/>
              <a:buChar char="-"/>
            </a:pPr>
            <a:r>
              <a:rPr lang="en-US" sz="1700" dirty="0">
                <a:latin typeface="Cairo"/>
                <a:ea typeface="Cairo"/>
                <a:cs typeface="Cairo"/>
                <a:sym typeface="Cairo"/>
              </a:rPr>
              <a:t>9. </a:t>
            </a:r>
            <a:r>
              <a:rPr lang="en-US" sz="1700" dirty="0" err="1">
                <a:latin typeface="Cairo"/>
                <a:ea typeface="Cairo"/>
                <a:cs typeface="Cairo"/>
                <a:sym typeface="Cairo"/>
              </a:rPr>
              <a:t>death_yn</a:t>
            </a:r>
            <a:r>
              <a:rPr lang="en-US" sz="1700" dirty="0"/>
              <a:t>:</a:t>
            </a:r>
            <a:r>
              <a:rPr lang="en-US" sz="1700" dirty="0">
                <a:latin typeface="Cairo"/>
                <a:ea typeface="Cairo"/>
                <a:cs typeface="Cairo"/>
                <a:sym typeface="Cairo"/>
              </a:rPr>
              <a:t> did the patient died as a result of this illness</a:t>
            </a:r>
          </a:p>
          <a:p>
            <a:pPr marL="342900" indent="-285750" algn="just">
              <a:lnSpc>
                <a:spcPct val="100000"/>
              </a:lnSpc>
              <a:spcBef>
                <a:spcPts val="750"/>
              </a:spcBef>
              <a:buSzPts val="2400"/>
              <a:buFont typeface="Cairo"/>
              <a:buChar char="-"/>
            </a:pPr>
            <a:r>
              <a:rPr lang="en-US" sz="1700" dirty="0">
                <a:latin typeface="Cairo"/>
                <a:ea typeface="Cairo"/>
                <a:cs typeface="Cairo"/>
                <a:sym typeface="Cairo"/>
              </a:rPr>
              <a:t>10. </a:t>
            </a:r>
            <a:r>
              <a:rPr lang="en-US" sz="1700" dirty="0" err="1">
                <a:latin typeface="Cairo"/>
                <a:ea typeface="Cairo"/>
                <a:cs typeface="Cairo"/>
                <a:sym typeface="Cairo"/>
              </a:rPr>
              <a:t>medcond_yn</a:t>
            </a:r>
            <a:r>
              <a:rPr lang="en-US" sz="1700" dirty="0"/>
              <a:t>:</a:t>
            </a:r>
            <a:r>
              <a:rPr lang="en-US" sz="1700" dirty="0">
                <a:latin typeface="Cairo"/>
                <a:ea typeface="Cairo"/>
                <a:cs typeface="Cairo"/>
                <a:sym typeface="Cairo"/>
              </a:rPr>
              <a:t> status of pre-existing medical condition</a:t>
            </a:r>
            <a:endParaRPr sz="1700" dirty="0"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ctrTitle"/>
          </p:nvPr>
        </p:nvSpPr>
        <p:spPr>
          <a:xfrm>
            <a:off x="-488603" y="439104"/>
            <a:ext cx="6584602" cy="468450"/>
          </a:xfrm>
          <a:prstGeom prst="rect">
            <a:avLst/>
          </a:prstGeom>
        </p:spPr>
        <p:txBody>
          <a:bodyPr spcFirstLastPara="1" wrap="square" lIns="68569" tIns="34275" rIns="68569" bIns="34275" anchor="b" anchorCtr="0">
            <a:noAutofit/>
          </a:bodyPr>
          <a:lstStyle/>
          <a:p>
            <a:r>
              <a:rPr lang="en-US" sz="2800" b="1" dirty="0">
                <a:solidFill>
                  <a:srgbClr val="00B0A6"/>
                </a:solidFill>
              </a:rPr>
              <a:t>Dataset Description: columns</a:t>
            </a:r>
            <a:endParaRPr sz="2800" b="1" dirty="0">
              <a:solidFill>
                <a:srgbClr val="00B0A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4;p14">
            <a:extLst>
              <a:ext uri="{FF2B5EF4-FFF2-40B4-BE49-F238E27FC236}">
                <a16:creationId xmlns:a16="http://schemas.microsoft.com/office/drawing/2014/main" id="{450B5FD2-6A41-4718-B6DD-9A64B64C9207}"/>
              </a:ext>
            </a:extLst>
          </p:cNvPr>
          <p:cNvSpPr txBox="1"/>
          <p:nvPr/>
        </p:nvSpPr>
        <p:spPr>
          <a:xfrm>
            <a:off x="469244" y="81228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</a:pPr>
            <a:r>
              <a:rPr lang="en-US" sz="2400" b="0" i="0" u="none" strike="noStrike" cap="none" dirty="0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rPr>
              <a:t>Exploratory Data Analysis</a:t>
            </a:r>
          </a:p>
        </p:txBody>
      </p:sp>
      <p:pic>
        <p:nvPicPr>
          <p:cNvPr id="6" name="Picture Placeholder 5" descr="A picture containing music, piano&#10;&#10;Description automatically generated">
            <a:extLst>
              <a:ext uri="{FF2B5EF4-FFF2-40B4-BE49-F238E27FC236}">
                <a16:creationId xmlns:a16="http://schemas.microsoft.com/office/drawing/2014/main" id="{5DD64931-BE0D-4960-A925-37E20B0DAC69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l="5249" r="5249"/>
          <a:stretch>
            <a:fillRect/>
          </a:stretch>
        </p:blipFill>
        <p:spPr>
          <a:xfrm>
            <a:off x="3887788" y="787013"/>
            <a:ext cx="4902644" cy="3870331"/>
          </a:xfrm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2770F3B-6DBA-4DB2-B361-7D618FC94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347828"/>
            <a:ext cx="3887788" cy="3114444"/>
          </a:xfrm>
        </p:spPr>
        <p:txBody>
          <a:bodyPr/>
          <a:lstStyle/>
          <a:p>
            <a:pPr marL="228600" indent="0">
              <a:lnSpc>
                <a:spcPct val="150000"/>
              </a:lnSpc>
            </a:pPr>
            <a:r>
              <a:rPr lang="en-US" sz="1400" dirty="0"/>
              <a:t>After exploring the dataset, it was found:</a:t>
            </a:r>
          </a:p>
          <a:p>
            <a:pPr marL="4000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dataset contains 8.4M rows.</a:t>
            </a:r>
          </a:p>
          <a:p>
            <a:pPr marL="4000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There is a lot of missing values.</a:t>
            </a:r>
          </a:p>
          <a:p>
            <a:pPr marL="4000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There is a string value of “missing”.</a:t>
            </a:r>
          </a:p>
          <a:p>
            <a:pPr marL="4000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There is a string value of “unknown”.</a:t>
            </a:r>
          </a:p>
          <a:p>
            <a:pPr marL="228600" indent="0">
              <a:lnSpc>
                <a:spcPct val="150000"/>
              </a:lnSpc>
            </a:pPr>
            <a:r>
              <a:rPr lang="en-US" sz="1400" dirty="0"/>
              <a:t>Heatmap was plotted to give more insights about the nature of the data and the missing values.</a:t>
            </a:r>
          </a:p>
          <a:p>
            <a:pPr marL="228600" indent="0">
              <a:lnSpc>
                <a:spcPct val="150000"/>
              </a:lnSpc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4242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4;p14">
            <a:extLst>
              <a:ext uri="{FF2B5EF4-FFF2-40B4-BE49-F238E27FC236}">
                <a16:creationId xmlns:a16="http://schemas.microsoft.com/office/drawing/2014/main" id="{450B5FD2-6A41-4718-B6DD-9A64B64C9207}"/>
              </a:ext>
            </a:extLst>
          </p:cNvPr>
          <p:cNvSpPr txBox="1"/>
          <p:nvPr/>
        </p:nvSpPr>
        <p:spPr>
          <a:xfrm>
            <a:off x="629841" y="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</a:pPr>
            <a:r>
              <a:rPr lang="en-US" sz="2400" b="0" i="0" u="none" strike="noStrike" cap="none" dirty="0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rPr>
              <a:t>Exploratory Data Analysis </a:t>
            </a:r>
            <a:r>
              <a:rPr lang="en-US" sz="2000" b="0" i="1" u="none" strike="noStrike" cap="none" dirty="0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rPr>
              <a:t>contd.</a:t>
            </a:r>
            <a:endParaRPr lang="en-US" sz="2400" b="0" i="0" u="none" strike="noStrike" cap="none" dirty="0">
              <a:solidFill>
                <a:schemeClr val="accen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2770F3B-6DBA-4DB2-B361-7D618FC94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7264" y="1402080"/>
            <a:ext cx="3371877" cy="3255264"/>
          </a:xfrm>
        </p:spPr>
        <p:txBody>
          <a:bodyPr/>
          <a:lstStyle/>
          <a:p>
            <a:pPr marL="4000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threshold technique was applied to get rid of the non-impactful rows. </a:t>
            </a:r>
          </a:p>
          <a:p>
            <a:pPr marL="4000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result is the number of rows was reduced to 5.6M.</a:t>
            </a:r>
          </a:p>
          <a:p>
            <a:pPr marL="4000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heatmap of the missing values after the threshold technique shows the impact of the technique on the dataset.</a:t>
            </a:r>
          </a:p>
        </p:txBody>
      </p:sp>
      <p:pic>
        <p:nvPicPr>
          <p:cNvPr id="7" name="Picture Placeholder 6" descr="Chart&#10;&#10;Description automatically generated">
            <a:extLst>
              <a:ext uri="{FF2B5EF4-FFF2-40B4-BE49-F238E27FC236}">
                <a16:creationId xmlns:a16="http://schemas.microsoft.com/office/drawing/2014/main" id="{A5ABC837-A6BE-411E-A51D-114F2E47342E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l="5249" r="5249"/>
          <a:stretch>
            <a:fillRect/>
          </a:stretch>
        </p:blipFill>
        <p:spPr>
          <a:xfrm>
            <a:off x="3887391" y="740568"/>
            <a:ext cx="4960262" cy="3916775"/>
          </a:xfrm>
        </p:spPr>
      </p:pic>
    </p:spTree>
    <p:extLst>
      <p:ext uri="{BB962C8B-B14F-4D97-AF65-F5344CB8AC3E}">
        <p14:creationId xmlns:p14="http://schemas.microsoft.com/office/powerpoint/2010/main" val="4110743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4;p14">
            <a:extLst>
              <a:ext uri="{FF2B5EF4-FFF2-40B4-BE49-F238E27FC236}">
                <a16:creationId xmlns:a16="http://schemas.microsoft.com/office/drawing/2014/main" id="{450B5FD2-6A41-4718-B6DD-9A64B64C9207}"/>
              </a:ext>
            </a:extLst>
          </p:cNvPr>
          <p:cNvSpPr txBox="1"/>
          <p:nvPr/>
        </p:nvSpPr>
        <p:spPr>
          <a:xfrm>
            <a:off x="629841" y="6267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</a:pPr>
            <a:r>
              <a:rPr lang="en-US" sz="2400" b="0" i="0" u="none" strike="noStrike" cap="none" dirty="0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rPr>
              <a:t>Exploratory Data Analysis </a:t>
            </a:r>
            <a:r>
              <a:rPr lang="en-US" sz="2000" b="0" i="1" u="none" strike="noStrike" cap="none" dirty="0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rPr>
              <a:t>contd.</a:t>
            </a:r>
            <a:endParaRPr lang="en-US" sz="2400" b="0" i="0" u="none" strike="noStrike" cap="none" dirty="0">
              <a:solidFill>
                <a:schemeClr val="accen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2770F3B-6DBA-4DB2-B361-7D618FC94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7264" y="1402080"/>
            <a:ext cx="3371877" cy="2907702"/>
          </a:xfrm>
        </p:spPr>
        <p:txBody>
          <a:bodyPr/>
          <a:lstStyle/>
          <a:p>
            <a:pPr marL="4000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data exploration continues with plotting some plots to see the target variable’s “</a:t>
            </a:r>
            <a:r>
              <a:rPr lang="en-US" sz="1400" dirty="0" err="1"/>
              <a:t>death_yn</a:t>
            </a:r>
            <a:r>
              <a:rPr lang="en-US" sz="1400" dirty="0"/>
              <a:t>” correlation with the different features.</a:t>
            </a:r>
          </a:p>
          <a:p>
            <a:pPr marL="4000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plot shows that death rate with respect the confirmed cases.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937E0C23-EDB6-4DA4-9356-CAF8423AB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365" y="1013072"/>
            <a:ext cx="3520618" cy="249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67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4;p14">
            <a:extLst>
              <a:ext uri="{FF2B5EF4-FFF2-40B4-BE49-F238E27FC236}">
                <a16:creationId xmlns:a16="http://schemas.microsoft.com/office/drawing/2014/main" id="{450B5FD2-6A41-4718-B6DD-9A64B64C9207}"/>
              </a:ext>
            </a:extLst>
          </p:cNvPr>
          <p:cNvSpPr txBox="1"/>
          <p:nvPr/>
        </p:nvSpPr>
        <p:spPr>
          <a:xfrm>
            <a:off x="629841" y="6267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</a:pPr>
            <a:r>
              <a:rPr lang="en-US" sz="2400" b="0" i="0" u="none" strike="noStrike" cap="none" dirty="0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rPr>
              <a:t>Exploratory Data Analysis </a:t>
            </a:r>
            <a:r>
              <a:rPr lang="en-US" sz="2000" b="0" i="1" u="none" strike="noStrike" cap="none" dirty="0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rPr>
              <a:t>contd.</a:t>
            </a:r>
            <a:endParaRPr lang="en-US" sz="2400" b="0" i="0" u="none" strike="noStrike" cap="none" dirty="0">
              <a:solidFill>
                <a:schemeClr val="accen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2770F3B-6DBA-4DB2-B361-7D618FC94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7264" y="1402080"/>
            <a:ext cx="3371877" cy="3255264"/>
          </a:xfrm>
        </p:spPr>
        <p:txBody>
          <a:bodyPr/>
          <a:lstStyle/>
          <a:p>
            <a:pPr marL="4000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second plot shows that death rate with respect to the patient and whether he/she committed to the hospital or not.</a:t>
            </a:r>
          </a:p>
          <a:p>
            <a:pPr marL="4000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And it is noticed that the number of deaths within the patients who didn’t commit to the hospital are higher than the patients who went to the hospital.</a:t>
            </a:r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492D4A96-9405-40CC-93AF-CBFF5DD85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907" y="1341665"/>
            <a:ext cx="3465786" cy="246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62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4;p14">
            <a:extLst>
              <a:ext uri="{FF2B5EF4-FFF2-40B4-BE49-F238E27FC236}">
                <a16:creationId xmlns:a16="http://schemas.microsoft.com/office/drawing/2014/main" id="{450B5FD2-6A41-4718-B6DD-9A64B64C9207}"/>
              </a:ext>
            </a:extLst>
          </p:cNvPr>
          <p:cNvSpPr txBox="1"/>
          <p:nvPr/>
        </p:nvSpPr>
        <p:spPr>
          <a:xfrm>
            <a:off x="629841" y="6267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</a:pPr>
            <a:r>
              <a:rPr lang="en-US" sz="2400" b="0" i="0" u="none" strike="noStrike" cap="none" dirty="0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rPr>
              <a:t>Exploratory Data Analysis </a:t>
            </a:r>
            <a:r>
              <a:rPr lang="en-US" sz="2000" b="0" i="1" u="none" strike="noStrike" cap="none" dirty="0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rPr>
              <a:t>contd.</a:t>
            </a:r>
            <a:endParaRPr lang="en-US" sz="2400" b="0" i="0" u="none" strike="noStrike" cap="none" dirty="0">
              <a:solidFill>
                <a:schemeClr val="accen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2770F3B-6DBA-4DB2-B361-7D618FC94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7264" y="1402080"/>
            <a:ext cx="3371877" cy="3255264"/>
          </a:xfrm>
        </p:spPr>
        <p:txBody>
          <a:bodyPr/>
          <a:lstStyle/>
          <a:p>
            <a:pPr marL="4000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third plot shows that death rate with respect to the age.</a:t>
            </a:r>
          </a:p>
          <a:p>
            <a:pPr marL="4000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And as noticed that the number of deaths gets higher as we move to older people.</a:t>
            </a:r>
          </a:p>
        </p:txBody>
      </p:sp>
      <p:pic>
        <p:nvPicPr>
          <p:cNvPr id="6" name="Picture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5F457F57-FB6A-4508-8DC1-BC91D2018277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669" r="669"/>
          <a:stretch>
            <a:fillRect/>
          </a:stretch>
        </p:blipFill>
        <p:spPr>
          <a:xfrm>
            <a:off x="4840772" y="1229803"/>
            <a:ext cx="3398923" cy="2683893"/>
          </a:xfrm>
        </p:spPr>
      </p:pic>
    </p:spTree>
    <p:extLst>
      <p:ext uri="{BB962C8B-B14F-4D97-AF65-F5344CB8AC3E}">
        <p14:creationId xmlns:p14="http://schemas.microsoft.com/office/powerpoint/2010/main" val="1209977019"/>
      </p:ext>
    </p:extLst>
  </p:cSld>
  <p:clrMapOvr>
    <a:masterClrMapping/>
  </p:clrMapOvr>
</p:sld>
</file>

<file path=ppt/theme/theme1.xml><?xml version="1.0" encoding="utf-8"?>
<a:theme xmlns:a="http://schemas.openxmlformats.org/drawingml/2006/main" name="Machinfy_Material_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930</Words>
  <Application>Microsoft Office PowerPoint</Application>
  <PresentationFormat>On-screen Show (16:9)</PresentationFormat>
  <Paragraphs>90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Cairo</vt:lpstr>
      <vt:lpstr>Inter</vt:lpstr>
      <vt:lpstr>Arial</vt:lpstr>
      <vt:lpstr>Machinfy_Material_Theme</vt:lpstr>
      <vt:lpstr>PowerPoint Presentation</vt:lpstr>
      <vt:lpstr>Outline</vt:lpstr>
      <vt:lpstr>Dataset Description</vt:lpstr>
      <vt:lpstr>Dataset Description: columns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Business Solution</vt:lpstr>
      <vt:lpstr>Model Selection &amp; Evaluation</vt:lpstr>
      <vt:lpstr>Model Selection &amp; Evaluation contd.</vt:lpstr>
      <vt:lpstr>Model Selection &amp; Evaluation contd.</vt:lpstr>
      <vt:lpstr>Model Selection &amp; Evaluation contd.</vt:lpstr>
      <vt:lpstr>Comparing the Models</vt:lpstr>
      <vt:lpstr>Future Directions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Doaa Mahmoud Abdelaty</dc:title>
  <dc:creator>Sniper</dc:creator>
  <cp:lastModifiedBy>Shahenda Youssef</cp:lastModifiedBy>
  <cp:revision>26</cp:revision>
  <dcterms:modified xsi:type="dcterms:W3CDTF">2021-10-21T11:56:00Z</dcterms:modified>
</cp:coreProperties>
</file>