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0" r:id="rId5"/>
    <p:sldId id="273" r:id="rId6"/>
    <p:sldId id="261" r:id="rId7"/>
    <p:sldId id="272" r:id="rId8"/>
    <p:sldId id="274" r:id="rId9"/>
    <p:sldId id="275" r:id="rId10"/>
    <p:sldId id="263" r:id="rId11"/>
    <p:sldId id="264" r:id="rId12"/>
    <p:sldId id="265" r:id="rId13"/>
    <p:sldId id="266" r:id="rId14"/>
    <p:sldId id="276" r:id="rId15"/>
    <p:sldId id="277" r:id="rId16"/>
    <p:sldId id="278" r:id="rId17"/>
    <p:sldId id="279" r:id="rId18"/>
    <p:sldId id="280" r:id="rId19"/>
    <p:sldId id="281"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4660"/>
  </p:normalViewPr>
  <p:slideViewPr>
    <p:cSldViewPr snapToGrid="0">
      <p:cViewPr varScale="1">
        <p:scale>
          <a:sx n="81" d="100"/>
          <a:sy n="81" d="100"/>
        </p:scale>
        <p:origin x="11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4C54C-F276-4E3F-9589-E726E497C644}"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3124B-D012-4786-BBA0-5BF67E454590}" type="slidenum">
              <a:rPr lang="en-US" smtClean="0"/>
              <a:t>‹#›</a:t>
            </a:fld>
            <a:endParaRPr lang="en-US"/>
          </a:p>
        </p:txBody>
      </p:sp>
    </p:spTree>
    <p:extLst>
      <p:ext uri="{BB962C8B-B14F-4D97-AF65-F5344CB8AC3E}">
        <p14:creationId xmlns:p14="http://schemas.microsoft.com/office/powerpoint/2010/main" val="25277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551FD-839F-415B-8A73-B97E50E5450E}" type="datetime1">
              <a:rPr lang="en-US" smtClean="0"/>
              <a:t>10/26/2019</a:t>
            </a:fld>
            <a:endParaRPr lang="en-US" dirty="0"/>
          </a:p>
        </p:txBody>
      </p:sp>
      <p:sp>
        <p:nvSpPr>
          <p:cNvPr id="5" name="Footer Placeholder 4"/>
          <p:cNvSpPr>
            <a:spLocks noGrp="1"/>
          </p:cNvSpPr>
          <p:nvPr>
            <p:ph type="ftr" sz="quarter" idx="11"/>
          </p:nvPr>
        </p:nvSpPr>
        <p:spPr/>
        <p:txBody>
          <a:bodyPr/>
          <a:lstStyle/>
          <a:p>
            <a:r>
              <a:rPr lang="en-GB"/>
              <a:t>Peter Prescott (2019). A Brief Introduction to Agent-Based Modelling.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7DF07-1945-4527-BE2B-FDA965696678}" type="datetime1">
              <a:rPr lang="en-US" smtClean="0"/>
              <a:t>10/26/2019</a:t>
            </a:fld>
            <a:endParaRPr lang="en-US" dirty="0"/>
          </a:p>
        </p:txBody>
      </p:sp>
      <p:sp>
        <p:nvSpPr>
          <p:cNvPr id="5" name="Footer Placeholder 4"/>
          <p:cNvSpPr>
            <a:spLocks noGrp="1"/>
          </p:cNvSpPr>
          <p:nvPr>
            <p:ph type="ftr" sz="quarter" idx="11"/>
          </p:nvPr>
        </p:nvSpPr>
        <p:spPr/>
        <p:txBody>
          <a:bodyPr/>
          <a:lstStyle/>
          <a:p>
            <a:r>
              <a:rPr lang="en-GB"/>
              <a:t>Peter Prescott (2019). A Brief Introduction to Agent-Based Modelling.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62062-DE6B-464A-A3C5-A61809F6722C}" type="datetime1">
              <a:rPr lang="en-US" smtClean="0"/>
              <a:t>10/26/2019</a:t>
            </a:fld>
            <a:endParaRPr lang="en-US" dirty="0"/>
          </a:p>
        </p:txBody>
      </p:sp>
      <p:sp>
        <p:nvSpPr>
          <p:cNvPr id="5" name="Footer Placeholder 4"/>
          <p:cNvSpPr>
            <a:spLocks noGrp="1"/>
          </p:cNvSpPr>
          <p:nvPr>
            <p:ph type="ftr" sz="quarter" idx="11"/>
          </p:nvPr>
        </p:nvSpPr>
        <p:spPr/>
        <p:txBody>
          <a:bodyPr/>
          <a:lstStyle/>
          <a:p>
            <a:r>
              <a:rPr lang="en-GB"/>
              <a:t>Peter Prescott (2019). A Brief Introduction to Agent-Based Modelling.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09CB0-DE4B-428F-813D-8174C20B2A2D}" type="datetime1">
              <a:rPr lang="en-US" smtClean="0"/>
              <a:t>10/26/2019</a:t>
            </a:fld>
            <a:endParaRPr lang="en-US" dirty="0"/>
          </a:p>
        </p:txBody>
      </p:sp>
      <p:sp>
        <p:nvSpPr>
          <p:cNvPr id="5" name="Footer Placeholder 4"/>
          <p:cNvSpPr>
            <a:spLocks noGrp="1"/>
          </p:cNvSpPr>
          <p:nvPr>
            <p:ph type="ftr" sz="quarter" idx="11"/>
          </p:nvPr>
        </p:nvSpPr>
        <p:spPr/>
        <p:txBody>
          <a:bodyPr/>
          <a:lstStyle/>
          <a:p>
            <a:r>
              <a:rPr lang="en-GB"/>
              <a:t>Peter Prescott (2019). A Brief Introduction to Agent-Based Modelling.</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AC9AE-BCED-4F99-A534-B220D9BF955D}" type="datetime1">
              <a:rPr lang="en-US" smtClean="0"/>
              <a:t>10/26/2019</a:t>
            </a:fld>
            <a:endParaRPr lang="en-US" dirty="0"/>
          </a:p>
        </p:txBody>
      </p:sp>
      <p:sp>
        <p:nvSpPr>
          <p:cNvPr id="5" name="Footer Placeholder 4"/>
          <p:cNvSpPr>
            <a:spLocks noGrp="1"/>
          </p:cNvSpPr>
          <p:nvPr>
            <p:ph type="ftr" sz="quarter" idx="11"/>
          </p:nvPr>
        </p:nvSpPr>
        <p:spPr/>
        <p:txBody>
          <a:bodyPr/>
          <a:lstStyle/>
          <a:p>
            <a:r>
              <a:rPr lang="en-GB"/>
              <a:t>Peter Prescott (2019). A Brief Introduction to Agent-Based Modelling.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6713A-ED1D-4639-B978-02F7912B28EC}" type="datetime1">
              <a:rPr lang="en-US" smtClean="0"/>
              <a:t>10/26/2019</a:t>
            </a:fld>
            <a:endParaRPr lang="en-US" dirty="0"/>
          </a:p>
        </p:txBody>
      </p:sp>
      <p:sp>
        <p:nvSpPr>
          <p:cNvPr id="6" name="Footer Placeholder 5"/>
          <p:cNvSpPr>
            <a:spLocks noGrp="1"/>
          </p:cNvSpPr>
          <p:nvPr>
            <p:ph type="ftr" sz="quarter" idx="11"/>
          </p:nvPr>
        </p:nvSpPr>
        <p:spPr/>
        <p:txBody>
          <a:bodyPr/>
          <a:lstStyle/>
          <a:p>
            <a:r>
              <a:rPr lang="en-GB"/>
              <a:t>Peter Prescott (2019). A Brief Introduction to Agent-Based Modelling.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536E0-4389-449A-B408-5F452BC3ECFE}" type="datetime1">
              <a:rPr lang="en-US" smtClean="0"/>
              <a:t>10/26/2019</a:t>
            </a:fld>
            <a:endParaRPr lang="en-US" dirty="0"/>
          </a:p>
        </p:txBody>
      </p:sp>
      <p:sp>
        <p:nvSpPr>
          <p:cNvPr id="8" name="Footer Placeholder 7"/>
          <p:cNvSpPr>
            <a:spLocks noGrp="1"/>
          </p:cNvSpPr>
          <p:nvPr>
            <p:ph type="ftr" sz="quarter" idx="11"/>
          </p:nvPr>
        </p:nvSpPr>
        <p:spPr/>
        <p:txBody>
          <a:bodyPr/>
          <a:lstStyle/>
          <a:p>
            <a:r>
              <a:rPr lang="en-GB"/>
              <a:t>Peter Prescott (2019). A Brief Introduction to Agent-Based Modelling.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BC633-80C8-4522-A2A6-593BB3610751}" type="datetime1">
              <a:rPr lang="en-US" smtClean="0"/>
              <a:t>10/26/2019</a:t>
            </a:fld>
            <a:endParaRPr lang="en-US" dirty="0"/>
          </a:p>
        </p:txBody>
      </p:sp>
      <p:sp>
        <p:nvSpPr>
          <p:cNvPr id="4" name="Footer Placeholder 3"/>
          <p:cNvSpPr>
            <a:spLocks noGrp="1"/>
          </p:cNvSpPr>
          <p:nvPr>
            <p:ph type="ftr" sz="quarter" idx="11"/>
          </p:nvPr>
        </p:nvSpPr>
        <p:spPr/>
        <p:txBody>
          <a:bodyPr/>
          <a:lstStyle/>
          <a:p>
            <a:r>
              <a:rPr lang="en-GB"/>
              <a:t>Peter Prescott (2019). A Brief Introduction to Agent-Based Modelling.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5F720F-0C56-4DA3-9A4D-8B943E4FD187}" type="datetime1">
              <a:rPr lang="en-US" smtClean="0"/>
              <a:t>10/26/2019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Peter Prescott (2019). A Brief Introduction to Agent-Based Modelling.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50ED62-A012-44AB-B3D0-93AC2890F3EA}" type="datetime1">
              <a:rPr lang="en-US" smtClean="0"/>
              <a:t>10/26/2019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Peter Prescott (2019). A Brief Introduction to Agent-Based Modelling.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FE039-B36C-45C8-A90A-770DE827C44A}" type="datetime1">
              <a:rPr lang="en-US" smtClean="0"/>
              <a:t>10/26/2019</a:t>
            </a:fld>
            <a:endParaRPr lang="en-US" dirty="0"/>
          </a:p>
        </p:txBody>
      </p:sp>
      <p:sp>
        <p:nvSpPr>
          <p:cNvPr id="6" name="Footer Placeholder 5"/>
          <p:cNvSpPr>
            <a:spLocks noGrp="1"/>
          </p:cNvSpPr>
          <p:nvPr>
            <p:ph type="ftr" sz="quarter" idx="11"/>
          </p:nvPr>
        </p:nvSpPr>
        <p:spPr/>
        <p:txBody>
          <a:bodyPr/>
          <a:lstStyle/>
          <a:p>
            <a:r>
              <a:rPr lang="en-GB"/>
              <a:t>Peter Prescott (2019). A Brief Introduction to Agent-Based Modelling.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312874-8E8E-4A45-96C7-333F0438A1CA}" type="datetime1">
              <a:rPr lang="en-US" smtClean="0"/>
              <a:t>10/26/2019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Peter Prescott (2019). A Brief Introduction to Agent-Based Modelling.</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A3DDD-0B6E-4828-B207-65212FC4CC45}"/>
              </a:ext>
            </a:extLst>
          </p:cNvPr>
          <p:cNvSpPr>
            <a:spLocks noGrp="1"/>
          </p:cNvSpPr>
          <p:nvPr>
            <p:ph type="ctrTitle"/>
          </p:nvPr>
        </p:nvSpPr>
        <p:spPr/>
        <p:txBody>
          <a:bodyPr/>
          <a:lstStyle/>
          <a:p>
            <a:r>
              <a:rPr lang="en-US" dirty="0"/>
              <a:t>Agent-Based Modelling</a:t>
            </a:r>
          </a:p>
        </p:txBody>
      </p:sp>
      <p:sp>
        <p:nvSpPr>
          <p:cNvPr id="3" name="Subtitle 2">
            <a:extLst>
              <a:ext uri="{FF2B5EF4-FFF2-40B4-BE49-F238E27FC236}">
                <a16:creationId xmlns:a16="http://schemas.microsoft.com/office/drawing/2014/main" xmlns="" id="{B95567C5-B89E-4C33-BC6F-5BA46D2901BA}"/>
              </a:ext>
            </a:extLst>
          </p:cNvPr>
          <p:cNvSpPr>
            <a:spLocks noGrp="1"/>
          </p:cNvSpPr>
          <p:nvPr>
            <p:ph type="subTitle" idx="1"/>
          </p:nvPr>
        </p:nvSpPr>
        <p:spPr/>
        <p:txBody>
          <a:bodyPr/>
          <a:lstStyle/>
          <a:p>
            <a:r>
              <a:rPr lang="en-US" dirty="0"/>
              <a:t>TECHNIQUES IN GEOGRAPHIC DATA SCIENCE</a:t>
            </a:r>
          </a:p>
        </p:txBody>
      </p:sp>
      <p:sp>
        <p:nvSpPr>
          <p:cNvPr id="4" name="Footer Placeholder 3">
            <a:extLst>
              <a:ext uri="{FF2B5EF4-FFF2-40B4-BE49-F238E27FC236}">
                <a16:creationId xmlns:a16="http://schemas.microsoft.com/office/drawing/2014/main" xmlns="" id="{250E98DC-7E50-42BA-8039-3FBAF06B9BA8}"/>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2278887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lstStyle/>
          <a:p>
            <a:r>
              <a:rPr lang="en-US" dirty="0" smtClean="0"/>
              <a:t>ABM became </a:t>
            </a:r>
            <a:r>
              <a:rPr lang="en-US" dirty="0"/>
              <a:t>widespread in the 1990s</a:t>
            </a:r>
          </a:p>
        </p:txBody>
      </p:sp>
      <p:sp>
        <p:nvSpPr>
          <p:cNvPr id="3" name="Content Placeholder 2">
            <a:extLst>
              <a:ext uri="{FF2B5EF4-FFF2-40B4-BE49-F238E27FC236}">
                <a16:creationId xmlns:a16="http://schemas.microsoft.com/office/drawing/2014/main" xmlns="" id="{1A1EA77C-50AD-4457-BF35-1EE0369B1830}"/>
              </a:ext>
            </a:extLst>
          </p:cNvPr>
          <p:cNvSpPr>
            <a:spLocks noGrp="1"/>
          </p:cNvSpPr>
          <p:nvPr>
            <p:ph idx="1"/>
          </p:nvPr>
        </p:nvSpPr>
        <p:spPr>
          <a:xfrm>
            <a:off x="1097280" y="2255520"/>
            <a:ext cx="10058400" cy="3613574"/>
          </a:xfrm>
        </p:spPr>
        <p:txBody>
          <a:bodyPr>
            <a:normAutofit/>
          </a:bodyPr>
          <a:lstStyle/>
          <a:p>
            <a:r>
              <a:rPr lang="en-GB" sz="3200" dirty="0"/>
              <a:t>- Disease Dynamics in a Refugee Camp</a:t>
            </a:r>
          </a:p>
          <a:p>
            <a:r>
              <a:rPr lang="en-GB" sz="3200" dirty="0"/>
              <a:t>- Modelling the Emergence of Riots</a:t>
            </a:r>
          </a:p>
          <a:p>
            <a:r>
              <a:rPr lang="en-GB" sz="3200" dirty="0"/>
              <a:t>- Exploring the Growth of Slums</a:t>
            </a:r>
          </a:p>
          <a:p>
            <a:r>
              <a:rPr lang="en-GB" sz="3200" dirty="0"/>
              <a:t>- The Spread of Agriculture during the Neolithic Period</a:t>
            </a:r>
          </a:p>
          <a:p>
            <a:endParaRPr lang="en-GB" dirty="0"/>
          </a:p>
          <a:p>
            <a:r>
              <a:rPr lang="en-GB" dirty="0"/>
              <a:t>Crooks, </a:t>
            </a:r>
            <a:r>
              <a:rPr lang="en-GB" dirty="0" err="1"/>
              <a:t>Malleson</a:t>
            </a:r>
            <a:r>
              <a:rPr lang="en-GB" dirty="0"/>
              <a:t> et al. (2018). Agent-Based Modelling and Geographical Information Systems.</a:t>
            </a:r>
            <a:endParaRPr lang="en-US"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1954317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lstStyle/>
          <a:p>
            <a:r>
              <a:rPr lang="en-US" dirty="0"/>
              <a:t>Critique</a:t>
            </a:r>
          </a:p>
        </p:txBody>
      </p:sp>
      <p:sp>
        <p:nvSpPr>
          <p:cNvPr id="3" name="Content Placeholder 2">
            <a:extLst>
              <a:ext uri="{FF2B5EF4-FFF2-40B4-BE49-F238E27FC236}">
                <a16:creationId xmlns:a16="http://schemas.microsoft.com/office/drawing/2014/main" xmlns="" id="{1A1EA77C-50AD-4457-BF35-1EE0369B1830}"/>
              </a:ext>
            </a:extLst>
          </p:cNvPr>
          <p:cNvSpPr>
            <a:spLocks noGrp="1"/>
          </p:cNvSpPr>
          <p:nvPr>
            <p:ph idx="1"/>
          </p:nvPr>
        </p:nvSpPr>
        <p:spPr/>
        <p:txBody>
          <a:bodyPr/>
          <a:lstStyle/>
          <a:p>
            <a:r>
              <a:rPr lang="en-US" dirty="0"/>
              <a:t>- </a:t>
            </a:r>
            <a:r>
              <a:rPr lang="en-US" sz="3200" dirty="0"/>
              <a:t>Ontology</a:t>
            </a:r>
            <a:endParaRPr lang="en-US" dirty="0"/>
          </a:p>
          <a:p>
            <a:r>
              <a:rPr lang="en-GB" dirty="0"/>
              <a:t>Livet, Phan &amp; Sanders (2008). Why do we need Ontology for Agent-Based Models.</a:t>
            </a:r>
          </a:p>
          <a:p>
            <a:r>
              <a:rPr lang="en-GB" i="1" dirty="0"/>
              <a:t>'the question of the ontological compatibility between the “model world” and the “real world.’</a:t>
            </a:r>
          </a:p>
          <a:p>
            <a:endParaRPr lang="en-US" i="1" dirty="0"/>
          </a:p>
          <a:p>
            <a:r>
              <a:rPr lang="en-US" sz="3200" dirty="0"/>
              <a:t>- Causal Explanation</a:t>
            </a:r>
          </a:p>
          <a:p>
            <a:r>
              <a:rPr lang="en-GB" dirty="0" err="1"/>
              <a:t>Grune-Yanoff</a:t>
            </a:r>
            <a:r>
              <a:rPr lang="en-GB" dirty="0"/>
              <a:t> (2008). The explanatory potential of artificial societies.</a:t>
            </a:r>
          </a:p>
          <a:p>
            <a:r>
              <a:rPr lang="en-GB" i="1" dirty="0"/>
              <a:t>'... models do not provide potential causal explanations. Instead... they provide potential functional explanations.'</a:t>
            </a:r>
            <a:endParaRPr lang="en-US" i="1"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347463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
        <p:nvSpPr>
          <p:cNvPr id="2" name="Title 1">
            <a:extLst>
              <a:ext uri="{FF2B5EF4-FFF2-40B4-BE49-F238E27FC236}">
                <a16:creationId xmlns:a16="http://schemas.microsoft.com/office/drawing/2014/main" xmlns="" id="{69C54233-C0A2-4F5C-BA72-E515C97CF8CD}"/>
              </a:ext>
            </a:extLst>
          </p:cNvPr>
          <p:cNvSpPr>
            <a:spLocks noGrp="1"/>
          </p:cNvSpPr>
          <p:nvPr>
            <p:ph type="title" idx="4294967295"/>
          </p:nvPr>
        </p:nvSpPr>
        <p:spPr>
          <a:xfrm>
            <a:off x="1096961" y="1337109"/>
            <a:ext cx="4711700" cy="1962150"/>
          </a:xfrm>
        </p:spPr>
        <p:txBody>
          <a:bodyPr>
            <a:normAutofit/>
          </a:bodyPr>
          <a:lstStyle/>
          <a:p>
            <a:r>
              <a:rPr lang="en-US" sz="4400" dirty="0"/>
              <a:t>Simple Example: Rabbit Population Growth</a:t>
            </a:r>
          </a:p>
        </p:txBody>
      </p:sp>
      <p:cxnSp>
        <p:nvCxnSpPr>
          <p:cNvPr id="7" name="Straight Connector 6"/>
          <p:cNvCxnSpPr/>
          <p:nvPr/>
        </p:nvCxnSpPr>
        <p:spPr>
          <a:xfrm>
            <a:off x="1226127" y="3535434"/>
            <a:ext cx="4301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0701" y="4392102"/>
            <a:ext cx="6063860" cy="338554"/>
          </a:xfrm>
          <a:prstGeom prst="rect">
            <a:avLst/>
          </a:prstGeom>
          <a:noFill/>
        </p:spPr>
        <p:txBody>
          <a:bodyPr wrap="square" rtlCol="0">
            <a:spAutoFit/>
          </a:bodyPr>
          <a:lstStyle/>
          <a:p>
            <a:r>
              <a:rPr lang="en-GB" sz="1600" u="sng" dirty="0" smtClean="0">
                <a:solidFill>
                  <a:srgbClr val="0070C0"/>
                </a:solidFill>
              </a:rPr>
              <a:t>https://github.com/peterprescott/agent-based-modelling</a:t>
            </a:r>
            <a:endParaRPr lang="en-GB" sz="1600" u="sng" dirty="0">
              <a:solidFill>
                <a:srgbClr val="0070C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459" y="692595"/>
            <a:ext cx="5868219" cy="5449060"/>
          </a:xfrm>
          <a:prstGeom prst="rect">
            <a:avLst/>
          </a:prstGeom>
        </p:spPr>
      </p:pic>
    </p:spTree>
    <p:extLst>
      <p:ext uri="{BB962C8B-B14F-4D97-AF65-F5344CB8AC3E}">
        <p14:creationId xmlns:p14="http://schemas.microsoft.com/office/powerpoint/2010/main" val="515416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a:t>Simple </a:t>
            </a:r>
            <a:r>
              <a:rPr lang="en-US" sz="4400" dirty="0" smtClean="0"/>
              <a:t>ABM: Create Environment</a:t>
            </a:r>
            <a:endParaRPr lang="en-US" sz="4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266" y="2171024"/>
            <a:ext cx="7106642" cy="3477110"/>
          </a:xfrm>
        </p:spPr>
      </p:pic>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3229507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a:t>Simple </a:t>
            </a:r>
            <a:r>
              <a:rPr lang="en-US" sz="4400" dirty="0" smtClean="0"/>
              <a:t>ABM: Define Agent</a:t>
            </a:r>
            <a:endParaRPr lang="en-US" sz="44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087" y="2074532"/>
            <a:ext cx="8010999" cy="3141568"/>
          </a:xfrm>
          <a:prstGeom prst="rect">
            <a:avLst/>
          </a:prstGeom>
        </p:spPr>
      </p:pic>
    </p:spTree>
    <p:extLst>
      <p:ext uri="{BB962C8B-B14F-4D97-AF65-F5344CB8AC3E}">
        <p14:creationId xmlns:p14="http://schemas.microsoft.com/office/powerpoint/2010/main" val="22562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a:t>Simple </a:t>
            </a:r>
            <a:r>
              <a:rPr lang="en-US" sz="4400" dirty="0" smtClean="0"/>
              <a:t>ABM: </a:t>
            </a:r>
            <a:r>
              <a:rPr lang="en-US" sz="4400" dirty="0"/>
              <a:t>Define </a:t>
            </a:r>
            <a:r>
              <a:rPr lang="en-US" sz="4400" dirty="0" smtClean="0"/>
              <a:t>Agent </a:t>
            </a:r>
            <a:r>
              <a:rPr lang="en-US" sz="4400" dirty="0" err="1" smtClean="0"/>
              <a:t>Behaviour</a:t>
            </a:r>
            <a:endParaRPr lang="en-US" sz="44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843" y="1907499"/>
            <a:ext cx="5990993" cy="4069969"/>
          </a:xfrm>
          <a:prstGeom prst="rect">
            <a:avLst/>
          </a:prstGeom>
        </p:spPr>
      </p:pic>
      <p:sp>
        <p:nvSpPr>
          <p:cNvPr id="6" name="Content Placeholder 5"/>
          <p:cNvSpPr>
            <a:spLocks noGrp="1"/>
          </p:cNvSpPr>
          <p:nvPr>
            <p:ph idx="1"/>
          </p:nvPr>
        </p:nvSpPr>
        <p:spPr/>
        <p:txBody>
          <a:bodyPr/>
          <a:lstStyle/>
          <a:p>
            <a:endParaRPr lang="en-GB" dirty="0"/>
          </a:p>
        </p:txBody>
      </p:sp>
    </p:spTree>
    <p:extLst>
      <p:ext uri="{BB962C8B-B14F-4D97-AF65-F5344CB8AC3E}">
        <p14:creationId xmlns:p14="http://schemas.microsoft.com/office/powerpoint/2010/main" val="1693627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smtClean="0"/>
              <a:t>Simple ABM: Define a Rabbit</a:t>
            </a:r>
            <a:endParaRPr lang="en-US" sz="44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469" y="2242487"/>
            <a:ext cx="6535062" cy="3162741"/>
          </a:xfrm>
          <a:prstGeom prst="rect">
            <a:avLst/>
          </a:prstGeom>
        </p:spPr>
      </p:pic>
    </p:spTree>
    <p:extLst>
      <p:ext uri="{BB962C8B-B14F-4D97-AF65-F5344CB8AC3E}">
        <p14:creationId xmlns:p14="http://schemas.microsoft.com/office/powerpoint/2010/main" val="1366927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smtClean="0"/>
              <a:t>Simple ABM: Define Rabbit </a:t>
            </a:r>
            <a:r>
              <a:rPr lang="en-US" sz="4400" dirty="0" err="1" smtClean="0"/>
              <a:t>Behaviour</a:t>
            </a:r>
            <a:r>
              <a:rPr lang="en-US" sz="4400" dirty="0" smtClean="0"/>
              <a:t> (1)</a:t>
            </a:r>
            <a:endParaRPr lang="en-US" sz="44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679" y="2247735"/>
            <a:ext cx="7106642" cy="2362530"/>
          </a:xfrm>
          <a:prstGeom prst="rect">
            <a:avLst/>
          </a:prstGeom>
        </p:spPr>
      </p:pic>
      <p:sp>
        <p:nvSpPr>
          <p:cNvPr id="6" name="Content Placeholder 5"/>
          <p:cNvSpPr>
            <a:spLocks noGrp="1"/>
          </p:cNvSpPr>
          <p:nvPr>
            <p:ph idx="1"/>
          </p:nvPr>
        </p:nvSpPr>
        <p:spPr/>
        <p:txBody>
          <a:bodyPr/>
          <a:lstStyle/>
          <a:p>
            <a:endParaRPr lang="en-GB"/>
          </a:p>
        </p:txBody>
      </p:sp>
    </p:spTree>
    <p:extLst>
      <p:ext uri="{BB962C8B-B14F-4D97-AF65-F5344CB8AC3E}">
        <p14:creationId xmlns:p14="http://schemas.microsoft.com/office/powerpoint/2010/main" val="3622226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a:t>Simple ABM: Define Rabbit </a:t>
            </a:r>
            <a:r>
              <a:rPr lang="en-US" sz="4400" dirty="0" err="1"/>
              <a:t>Behaviour</a:t>
            </a:r>
            <a:r>
              <a:rPr lang="en-US" sz="4400" dirty="0"/>
              <a:t> </a:t>
            </a:r>
            <a:r>
              <a:rPr lang="en-US" sz="4400" dirty="0" smtClean="0"/>
              <a:t>(2)</a:t>
            </a:r>
            <a:endParaRPr lang="en-US" sz="44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309" y="2009577"/>
            <a:ext cx="9183382" cy="2838846"/>
          </a:xfrm>
          <a:prstGeom prst="rect">
            <a:avLst/>
          </a:prstGeom>
        </p:spPr>
      </p:pic>
      <p:sp>
        <p:nvSpPr>
          <p:cNvPr id="6" name="Content Placeholder 5"/>
          <p:cNvSpPr>
            <a:spLocks noGrp="1"/>
          </p:cNvSpPr>
          <p:nvPr>
            <p:ph idx="1"/>
          </p:nvPr>
        </p:nvSpPr>
        <p:spPr/>
        <p:txBody>
          <a:bodyPr/>
          <a:lstStyle/>
          <a:p>
            <a:endParaRPr lang="en-GB"/>
          </a:p>
        </p:txBody>
      </p:sp>
    </p:spTree>
    <p:extLst>
      <p:ext uri="{BB962C8B-B14F-4D97-AF65-F5344CB8AC3E}">
        <p14:creationId xmlns:p14="http://schemas.microsoft.com/office/powerpoint/2010/main" val="373049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US" sz="4400" dirty="0"/>
              <a:t>Simple ABM: Define Rabbit </a:t>
            </a:r>
            <a:r>
              <a:rPr lang="en-US" sz="4400" dirty="0" err="1"/>
              <a:t>Behaviour</a:t>
            </a:r>
            <a:r>
              <a:rPr lang="en-US" sz="4400" dirty="0"/>
              <a:t> </a:t>
            </a:r>
            <a:r>
              <a:rPr lang="en-US" sz="4400" dirty="0" smtClean="0"/>
              <a:t>(3)</a:t>
            </a:r>
            <a:endParaRPr lang="en-US" sz="44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555" y="2330014"/>
            <a:ext cx="6999511" cy="2804858"/>
          </a:xfrm>
          <a:prstGeom prst="rect">
            <a:avLst/>
          </a:prstGeom>
        </p:spPr>
      </p:pic>
    </p:spTree>
    <p:extLst>
      <p:ext uri="{BB962C8B-B14F-4D97-AF65-F5344CB8AC3E}">
        <p14:creationId xmlns:p14="http://schemas.microsoft.com/office/powerpoint/2010/main" val="2423772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E87F0-F1B6-4BDB-94A2-FE36F35EFD00}"/>
              </a:ext>
            </a:extLst>
          </p:cNvPr>
          <p:cNvSpPr>
            <a:spLocks noGrp="1"/>
          </p:cNvSpPr>
          <p:nvPr>
            <p:ph type="title"/>
          </p:nvPr>
        </p:nvSpPr>
        <p:spPr/>
        <p:txBody>
          <a:bodyPr/>
          <a:lstStyle/>
          <a:p>
            <a:r>
              <a:rPr lang="en-US" dirty="0"/>
              <a:t>What is Agent-Based Modelling? (1)</a:t>
            </a:r>
          </a:p>
        </p:txBody>
      </p:sp>
      <p:sp>
        <p:nvSpPr>
          <p:cNvPr id="3" name="Content Placeholder 2">
            <a:extLst>
              <a:ext uri="{FF2B5EF4-FFF2-40B4-BE49-F238E27FC236}">
                <a16:creationId xmlns:a16="http://schemas.microsoft.com/office/drawing/2014/main" xmlns="" id="{11329090-46CA-4FAE-B930-BDE053A05B9B}"/>
              </a:ext>
            </a:extLst>
          </p:cNvPr>
          <p:cNvSpPr>
            <a:spLocks noGrp="1"/>
          </p:cNvSpPr>
          <p:nvPr>
            <p:ph idx="1"/>
          </p:nvPr>
        </p:nvSpPr>
        <p:spPr/>
        <p:txBody>
          <a:bodyPr>
            <a:normAutofit lnSpcReduction="10000"/>
          </a:bodyPr>
          <a:lstStyle/>
          <a:p>
            <a:r>
              <a:rPr lang="en-GB" dirty="0"/>
              <a:t>"An agent-based model (ABM) is a class of computational models for simulating the actions and interactions of autonomous agents with a view to assessing their effects on the system as a whole.“</a:t>
            </a:r>
          </a:p>
          <a:p>
            <a:r>
              <a:rPr lang="en-GB" dirty="0"/>
              <a:t>Combines elements of:</a:t>
            </a:r>
          </a:p>
          <a:p>
            <a:r>
              <a:rPr lang="en-GB" dirty="0"/>
              <a:t>- game theory, </a:t>
            </a:r>
          </a:p>
          <a:p>
            <a:r>
              <a:rPr lang="en-GB" dirty="0"/>
              <a:t>- complex systems, </a:t>
            </a:r>
          </a:p>
          <a:p>
            <a:r>
              <a:rPr lang="en-GB" dirty="0"/>
              <a:t>- emergence, </a:t>
            </a:r>
          </a:p>
          <a:p>
            <a:r>
              <a:rPr lang="en-GB" dirty="0"/>
              <a:t>- computational sociology, </a:t>
            </a:r>
          </a:p>
          <a:p>
            <a:r>
              <a:rPr lang="en-GB" dirty="0"/>
              <a:t>- multi-agent systems, </a:t>
            </a:r>
          </a:p>
          <a:p>
            <a:r>
              <a:rPr lang="en-GB" dirty="0"/>
              <a:t>- evolutionary programming.</a:t>
            </a:r>
          </a:p>
          <a:p>
            <a:endParaRPr lang="en-GB" dirty="0"/>
          </a:p>
        </p:txBody>
      </p:sp>
      <p:sp>
        <p:nvSpPr>
          <p:cNvPr id="4" name="Footer Placeholder 3">
            <a:extLst>
              <a:ext uri="{FF2B5EF4-FFF2-40B4-BE49-F238E27FC236}">
                <a16:creationId xmlns:a16="http://schemas.microsoft.com/office/drawing/2014/main" xmlns="" id="{43FC3BD1-A1E7-43C8-8C80-C1732817F87E}"/>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265896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lstStyle/>
          <a:p>
            <a:r>
              <a:rPr lang="en-US" dirty="0" smtClean="0"/>
              <a:t>Simple ABM: Extend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454" y="2400300"/>
            <a:ext cx="8760508" cy="1576892"/>
          </a:xfrm>
        </p:spPr>
      </p:pic>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4150524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lstStyle/>
          <a:p>
            <a:r>
              <a:rPr lang="en-GB" dirty="0" smtClean="0"/>
              <a:t>What </a:t>
            </a:r>
            <a:r>
              <a:rPr lang="en-GB" dirty="0"/>
              <a:t>is Agent-Based Modelling? (2)</a:t>
            </a:r>
            <a:endParaRPr lang="en-US" dirty="0"/>
          </a:p>
        </p:txBody>
      </p:sp>
      <p:sp>
        <p:nvSpPr>
          <p:cNvPr id="3" name="Content Placeholder 2">
            <a:extLst>
              <a:ext uri="{FF2B5EF4-FFF2-40B4-BE49-F238E27FC236}">
                <a16:creationId xmlns:a16="http://schemas.microsoft.com/office/drawing/2014/main" xmlns="" id="{1A1EA77C-50AD-4457-BF35-1EE0369B1830}"/>
              </a:ext>
            </a:extLst>
          </p:cNvPr>
          <p:cNvSpPr>
            <a:spLocks noGrp="1"/>
          </p:cNvSpPr>
          <p:nvPr>
            <p:ph idx="1"/>
          </p:nvPr>
        </p:nvSpPr>
        <p:spPr/>
        <p:txBody>
          <a:bodyPr>
            <a:normAutofit lnSpcReduction="10000"/>
          </a:bodyPr>
          <a:lstStyle/>
          <a:p>
            <a:r>
              <a:rPr lang="en-GB" dirty="0"/>
              <a:t>Most agent-based models are composed of: </a:t>
            </a:r>
          </a:p>
          <a:p>
            <a:r>
              <a:rPr lang="en-GB" dirty="0"/>
              <a:t>(1) numerous agents</a:t>
            </a:r>
          </a:p>
          <a:p>
            <a:r>
              <a:rPr lang="en-GB" dirty="0"/>
              <a:t>(2) decision-making heuristics; </a:t>
            </a:r>
          </a:p>
          <a:p>
            <a:r>
              <a:rPr lang="en-GB" dirty="0"/>
              <a:t>(3) learning rules or adaptive processes; </a:t>
            </a:r>
          </a:p>
          <a:p>
            <a:r>
              <a:rPr lang="en-GB" dirty="0"/>
              <a:t>(4) an interaction topology; and</a:t>
            </a:r>
          </a:p>
          <a:p>
            <a:r>
              <a:rPr lang="en-GB" dirty="0"/>
              <a:t>(5) an environment. </a:t>
            </a:r>
          </a:p>
          <a:p>
            <a:endParaRPr lang="en-GB" dirty="0"/>
          </a:p>
          <a:p>
            <a:r>
              <a:rPr lang="en-GB" dirty="0"/>
              <a:t>ABMs are typically implemented as computer simulations, either as custom software, </a:t>
            </a:r>
            <a:br>
              <a:rPr lang="en-GB" dirty="0"/>
            </a:br>
            <a:r>
              <a:rPr lang="en-GB" dirty="0"/>
              <a:t>or via ABM toolkits, and this software can be then used to test how changes in individual </a:t>
            </a:r>
            <a:r>
              <a:rPr lang="en-GB" dirty="0" err="1"/>
              <a:t>behaviors</a:t>
            </a:r>
            <a:r>
              <a:rPr lang="en-GB" dirty="0"/>
              <a:t> will affect the system's emerging overall </a:t>
            </a:r>
            <a:r>
              <a:rPr lang="en-GB" dirty="0" err="1"/>
              <a:t>behavior</a:t>
            </a:r>
            <a:r>
              <a:rPr lang="en-GB" dirty="0"/>
              <a:t>.</a:t>
            </a:r>
            <a:endParaRPr lang="en-US"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Tree>
    <p:extLst>
      <p:ext uri="{BB962C8B-B14F-4D97-AF65-F5344CB8AC3E}">
        <p14:creationId xmlns:p14="http://schemas.microsoft.com/office/powerpoint/2010/main" val="35728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a:xfrm>
            <a:off x="1097280" y="286603"/>
            <a:ext cx="10058400" cy="1450757"/>
          </a:xfrm>
        </p:spPr>
        <p:txBody>
          <a:bodyPr/>
          <a:lstStyle/>
          <a:p>
            <a:r>
              <a:rPr lang="en-US"/>
              <a:t>Early Developments: </a:t>
            </a:r>
            <a:br>
              <a:rPr lang="en-US"/>
            </a:br>
            <a:r>
              <a:rPr lang="en-US"/>
              <a:t>John Conway’s ‘Game of Life’</a:t>
            </a:r>
            <a:endParaRPr lang="en-US" dirty="0"/>
          </a:p>
        </p:txBody>
      </p:sp>
      <p:sp>
        <p:nvSpPr>
          <p:cNvPr id="3" name="Content Placeholder 2">
            <a:extLst>
              <a:ext uri="{FF2B5EF4-FFF2-40B4-BE49-F238E27FC236}">
                <a16:creationId xmlns:a16="http://schemas.microsoft.com/office/drawing/2014/main" xmlns="" id="{1A1EA77C-50AD-4457-BF35-1EE0369B1830}"/>
              </a:ext>
            </a:extLst>
          </p:cNvPr>
          <p:cNvSpPr>
            <a:spLocks noGrp="1"/>
          </p:cNvSpPr>
          <p:nvPr>
            <p:ph idx="1"/>
          </p:nvPr>
        </p:nvSpPr>
        <p:spPr>
          <a:xfrm>
            <a:off x="1097280" y="1845734"/>
            <a:ext cx="4589417" cy="4023360"/>
          </a:xfrm>
        </p:spPr>
        <p:txBody>
          <a:bodyPr/>
          <a:lstStyle/>
          <a:p>
            <a:r>
              <a:rPr lang="en-GB"/>
              <a:t>Rules</a:t>
            </a:r>
          </a:p>
          <a:p>
            <a:r>
              <a:rPr lang="en-GB"/>
              <a:t>1. Any live cell with fewer than two live neighbours dies, as if by underpopulation.</a:t>
            </a:r>
          </a:p>
          <a:p>
            <a:r>
              <a:rPr lang="en-GB"/>
              <a:t>2. Any live cell with two or three live neighbours lives on to the next generation.</a:t>
            </a:r>
          </a:p>
          <a:p>
            <a:r>
              <a:rPr lang="en-GB"/>
              <a:t>3. Any live cell with more than three live neighbours dies, as if by overpopulation.</a:t>
            </a:r>
          </a:p>
          <a:p>
            <a:r>
              <a:rPr lang="en-GB"/>
              <a:t>4. Any dead cell with exactly three live neighbours becomes a live cell, as if by reproduction.</a:t>
            </a:r>
            <a:endParaRPr lang="en-US" dirty="0"/>
          </a:p>
        </p:txBody>
      </p:sp>
      <p:pic>
        <p:nvPicPr>
          <p:cNvPr id="6" name="Picture 5" descr="A close up of a mans face&#10;&#10;Description automatically generated">
            <a:extLst>
              <a:ext uri="{FF2B5EF4-FFF2-40B4-BE49-F238E27FC236}">
                <a16:creationId xmlns:a16="http://schemas.microsoft.com/office/drawing/2014/main" xmlns="" id="{E32A2ABC-D472-4706-8736-A7634A8C7449}"/>
              </a:ext>
            </a:extLst>
          </p:cNvPr>
          <p:cNvPicPr>
            <a:picLocks noChangeAspect="1"/>
          </p:cNvPicPr>
          <p:nvPr/>
        </p:nvPicPr>
        <p:blipFill>
          <a:blip r:embed="rId2"/>
          <a:stretch>
            <a:fillRect/>
          </a:stretch>
        </p:blipFill>
        <p:spPr>
          <a:xfrm>
            <a:off x="6657854" y="2147676"/>
            <a:ext cx="3429000" cy="3419475"/>
          </a:xfrm>
          <a:prstGeom prst="rect">
            <a:avLst/>
          </a:prstGeom>
        </p:spPr>
      </p:pic>
    </p:spTree>
    <p:extLst>
      <p:ext uri="{BB962C8B-B14F-4D97-AF65-F5344CB8AC3E}">
        <p14:creationId xmlns:p14="http://schemas.microsoft.com/office/powerpoint/2010/main" val="2580286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GB" sz="4000" dirty="0"/>
              <a:t>Thomas Schelling (1969). </a:t>
            </a:r>
            <a:r>
              <a:rPr lang="en-GB" sz="4000" i="1" dirty="0"/>
              <a:t>Models of Segregation. </a:t>
            </a:r>
            <a:endParaRPr lang="en-US" sz="4000" i="1"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
        <p:nvSpPr>
          <p:cNvPr id="7" name="Content Placeholder 6">
            <a:extLst>
              <a:ext uri="{FF2B5EF4-FFF2-40B4-BE49-F238E27FC236}">
                <a16:creationId xmlns:a16="http://schemas.microsoft.com/office/drawing/2014/main" xmlns="" id="{FD1F3857-7EE1-4063-AE02-196FA3054DCF}"/>
              </a:ext>
            </a:extLst>
          </p:cNvPr>
          <p:cNvSpPr>
            <a:spLocks noGrp="1"/>
          </p:cNvSpPr>
          <p:nvPr>
            <p:ph idx="1"/>
          </p:nvPr>
        </p:nvSpPr>
        <p:spPr/>
        <p:txBody>
          <a:bodyPr/>
          <a:lstStyle/>
          <a:p>
            <a:r>
              <a:rPr lang="en-GB" dirty="0"/>
              <a:t>"Imagine a line along which blacks and whites have been distributed in equal numbers and random order...</a:t>
            </a:r>
          </a:p>
          <a:p>
            <a:endParaRPr lang="en-GB" dirty="0"/>
          </a:p>
          <a:p>
            <a:endParaRPr lang="en-GB" dirty="0"/>
          </a:p>
          <a:p>
            <a:endParaRPr lang="en-GB" dirty="0"/>
          </a:p>
          <a:p>
            <a:endParaRPr lang="en-GB" dirty="0"/>
          </a:p>
          <a:p>
            <a:r>
              <a:rPr lang="en-GB" dirty="0"/>
              <a:t>Define everybody's 'neighbourhood' as extending four neighbours on either side, and suppose that everyone is content if half his 'neighbours' are the same </a:t>
            </a:r>
            <a:r>
              <a:rPr lang="en-GB" dirty="0" err="1"/>
              <a:t>color</a:t>
            </a:r>
            <a:r>
              <a:rPr lang="en-GB" dirty="0"/>
              <a:t> as he. </a:t>
            </a:r>
          </a:p>
          <a:p>
            <a:r>
              <a:rPr lang="en-GB" dirty="0"/>
              <a:t>If fewer than half are his </a:t>
            </a:r>
            <a:r>
              <a:rPr lang="en-GB" dirty="0" err="1"/>
              <a:t>color</a:t>
            </a:r>
            <a:r>
              <a:rPr lang="en-GB" dirty="0"/>
              <a:t>, he moves in either direction to the nearest point at which half his eight nearest </a:t>
            </a:r>
            <a:r>
              <a:rPr lang="en-GB" dirty="0" err="1"/>
              <a:t>neighbors</a:t>
            </a:r>
            <a:r>
              <a:rPr lang="en-GB" dirty="0"/>
              <a:t> are the same </a:t>
            </a:r>
            <a:r>
              <a:rPr lang="en-GB" dirty="0" err="1"/>
              <a:t>color</a:t>
            </a:r>
            <a:r>
              <a:rPr lang="en-GB" dirty="0"/>
              <a:t> as he."</a:t>
            </a:r>
            <a:endParaRPr lang="en-US" dirty="0"/>
          </a:p>
        </p:txBody>
      </p:sp>
      <p:pic>
        <p:nvPicPr>
          <p:cNvPr id="3" name="Picture 2">
            <a:extLst>
              <a:ext uri="{FF2B5EF4-FFF2-40B4-BE49-F238E27FC236}">
                <a16:creationId xmlns:a16="http://schemas.microsoft.com/office/drawing/2014/main" xmlns="" id="{E0BC6482-0C13-4F32-BD3C-8F742E86D322}"/>
              </a:ext>
            </a:extLst>
          </p:cNvPr>
          <p:cNvPicPr>
            <a:picLocks noChangeAspect="1"/>
          </p:cNvPicPr>
          <p:nvPr/>
        </p:nvPicPr>
        <p:blipFill>
          <a:blip r:embed="rId2"/>
          <a:stretch>
            <a:fillRect/>
          </a:stretch>
        </p:blipFill>
        <p:spPr>
          <a:xfrm>
            <a:off x="1624012" y="2671762"/>
            <a:ext cx="8943975" cy="1514475"/>
          </a:xfrm>
          <a:prstGeom prst="rect">
            <a:avLst/>
          </a:prstGeom>
        </p:spPr>
      </p:pic>
    </p:spTree>
    <p:extLst>
      <p:ext uri="{BB962C8B-B14F-4D97-AF65-F5344CB8AC3E}">
        <p14:creationId xmlns:p14="http://schemas.microsoft.com/office/powerpoint/2010/main" val="290114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GB" sz="4000" dirty="0"/>
              <a:t>Thomas Schelling (1969). </a:t>
            </a:r>
            <a:r>
              <a:rPr lang="en-GB" sz="4000" i="1" dirty="0"/>
              <a:t>Models of Segregation. </a:t>
            </a:r>
            <a:endParaRPr lang="en-US" sz="4000" i="1"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
        <p:nvSpPr>
          <p:cNvPr id="7" name="Content Placeholder 6">
            <a:extLst>
              <a:ext uri="{FF2B5EF4-FFF2-40B4-BE49-F238E27FC236}">
                <a16:creationId xmlns:a16="http://schemas.microsoft.com/office/drawing/2014/main" xmlns="" id="{FD1F3857-7EE1-4063-AE02-196FA3054DCF}"/>
              </a:ext>
            </a:extLst>
          </p:cNvPr>
          <p:cNvSpPr>
            <a:spLocks noGrp="1"/>
          </p:cNvSpPr>
          <p:nvPr>
            <p:ph idx="1"/>
          </p:nvPr>
        </p:nvSpPr>
        <p:spPr/>
        <p:txBody>
          <a:bodyPr/>
          <a:lstStyle/>
          <a:p>
            <a:r>
              <a:rPr lang="en-GB" dirty="0"/>
              <a:t>"I have put a dot over the individuals that are dissatisfied...</a:t>
            </a:r>
          </a:p>
          <a:p>
            <a:endParaRPr lang="en-GB" dirty="0"/>
          </a:p>
          <a:p>
            <a:endParaRPr lang="en-GB" dirty="0"/>
          </a:p>
          <a:p>
            <a:endParaRPr lang="en-GB" dirty="0"/>
          </a:p>
          <a:p>
            <a:endParaRPr lang="en-GB" dirty="0"/>
          </a:p>
          <a:p>
            <a:r>
              <a:rPr lang="en-GB" dirty="0"/>
              <a:t>Suppose that the dotted individuals move in turn, starting from the left, if they are still discontent when their turns come: rearrange the plusses and zeroes by moving each dotted one to the nearest point where, inserting itself between two others, at least four of its eight </a:t>
            </a:r>
            <a:r>
              <a:rPr lang="en-GB" dirty="0" err="1"/>
              <a:t>neighbors</a:t>
            </a:r>
            <a:r>
              <a:rPr lang="en-GB" dirty="0"/>
              <a:t> are of its own </a:t>
            </a:r>
            <a:r>
              <a:rPr lang="en-GB" dirty="0" err="1"/>
              <a:t>color</a:t>
            </a:r>
            <a:r>
              <a:rPr lang="en-GB" dirty="0"/>
              <a:t>.”</a:t>
            </a:r>
            <a:endParaRPr lang="en-US" dirty="0"/>
          </a:p>
        </p:txBody>
      </p:sp>
      <p:pic>
        <p:nvPicPr>
          <p:cNvPr id="8" name="Picture 7">
            <a:extLst>
              <a:ext uri="{FF2B5EF4-FFF2-40B4-BE49-F238E27FC236}">
                <a16:creationId xmlns:a16="http://schemas.microsoft.com/office/drawing/2014/main" xmlns="" id="{C04E07E0-5732-4946-964C-E52F6944D453}"/>
              </a:ext>
            </a:extLst>
          </p:cNvPr>
          <p:cNvPicPr>
            <a:picLocks noChangeAspect="1"/>
          </p:cNvPicPr>
          <p:nvPr/>
        </p:nvPicPr>
        <p:blipFill>
          <a:blip r:embed="rId2"/>
          <a:stretch>
            <a:fillRect/>
          </a:stretch>
        </p:blipFill>
        <p:spPr>
          <a:xfrm>
            <a:off x="1719262" y="2805112"/>
            <a:ext cx="8753475" cy="1247775"/>
          </a:xfrm>
          <a:prstGeom prst="rect">
            <a:avLst/>
          </a:prstGeom>
        </p:spPr>
      </p:pic>
    </p:spTree>
    <p:extLst>
      <p:ext uri="{BB962C8B-B14F-4D97-AF65-F5344CB8AC3E}">
        <p14:creationId xmlns:p14="http://schemas.microsoft.com/office/powerpoint/2010/main" val="1150143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GB" sz="4000" dirty="0"/>
              <a:t>Thomas Schelling (1969). </a:t>
            </a:r>
            <a:r>
              <a:rPr lang="en-GB" sz="4000" i="1" dirty="0"/>
              <a:t>Models of Segregation. </a:t>
            </a:r>
            <a:endParaRPr lang="en-US" sz="4000" i="1"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
        <p:nvSpPr>
          <p:cNvPr id="7" name="Content Placeholder 6">
            <a:extLst>
              <a:ext uri="{FF2B5EF4-FFF2-40B4-BE49-F238E27FC236}">
                <a16:creationId xmlns:a16="http://schemas.microsoft.com/office/drawing/2014/main" xmlns="" id="{FD1F3857-7EE1-4063-AE02-196FA3054DCF}"/>
              </a:ext>
            </a:extLst>
          </p:cNvPr>
          <p:cNvSpPr>
            <a:spLocks noGrp="1"/>
          </p:cNvSpPr>
          <p:nvPr>
            <p:ph idx="1"/>
          </p:nvPr>
        </p:nvSpPr>
        <p:spPr/>
        <p:txBody>
          <a:bodyPr/>
          <a:lstStyle/>
          <a:p>
            <a:r>
              <a:rPr lang="en-GB" dirty="0"/>
              <a:t>"Eight have become newly discontent. We give them their turn and... we end up with six groups of alternating </a:t>
            </a:r>
            <a:r>
              <a:rPr lang="en-GB" dirty="0" err="1"/>
              <a:t>color</a:t>
            </a:r>
            <a:r>
              <a:rPr lang="en-GB" dirty="0"/>
              <a:t>.</a:t>
            </a:r>
          </a:p>
          <a:p>
            <a:endParaRPr lang="en-GB" dirty="0"/>
          </a:p>
          <a:p>
            <a:endParaRPr lang="en-GB" dirty="0"/>
          </a:p>
          <a:p>
            <a:endParaRPr lang="en-GB" dirty="0"/>
          </a:p>
          <a:p>
            <a:endParaRPr lang="en-GB" dirty="0"/>
          </a:p>
          <a:p>
            <a:r>
              <a:rPr lang="en-GB" dirty="0"/>
              <a:t>All of this is too abstract to be a motion picture of whites and blacks or boys and girls choosing houses on a road... but it is suggestive of some of the dynamics that could be present in individually motivated segregation"</a:t>
            </a:r>
            <a:endParaRPr lang="en-US" dirty="0"/>
          </a:p>
        </p:txBody>
      </p:sp>
      <p:pic>
        <p:nvPicPr>
          <p:cNvPr id="3" name="Picture 2">
            <a:extLst>
              <a:ext uri="{FF2B5EF4-FFF2-40B4-BE49-F238E27FC236}">
                <a16:creationId xmlns:a16="http://schemas.microsoft.com/office/drawing/2014/main" xmlns="" id="{CF91D25F-1898-4032-B34E-90AA1593AC87}"/>
              </a:ext>
            </a:extLst>
          </p:cNvPr>
          <p:cNvPicPr>
            <a:picLocks noChangeAspect="1"/>
          </p:cNvPicPr>
          <p:nvPr/>
        </p:nvPicPr>
        <p:blipFill>
          <a:blip r:embed="rId2"/>
          <a:stretch>
            <a:fillRect/>
          </a:stretch>
        </p:blipFill>
        <p:spPr>
          <a:xfrm>
            <a:off x="1709737" y="2576512"/>
            <a:ext cx="8772525" cy="1704975"/>
          </a:xfrm>
          <a:prstGeom prst="rect">
            <a:avLst/>
          </a:prstGeom>
        </p:spPr>
      </p:pic>
    </p:spTree>
    <p:extLst>
      <p:ext uri="{BB962C8B-B14F-4D97-AF65-F5344CB8AC3E}">
        <p14:creationId xmlns:p14="http://schemas.microsoft.com/office/powerpoint/2010/main" val="4011991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GB" sz="4000" dirty="0"/>
              <a:t>Axelrod &amp; Hamilton (1981). </a:t>
            </a:r>
            <a:br>
              <a:rPr lang="en-GB" sz="4000" dirty="0"/>
            </a:br>
            <a:r>
              <a:rPr lang="en-GB" sz="4000" dirty="0"/>
              <a:t>			The Evolution of Cooperation.</a:t>
            </a:r>
            <a:endParaRPr lang="en-US" sz="40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pic>
        <p:nvPicPr>
          <p:cNvPr id="9" name="Picture 8">
            <a:extLst>
              <a:ext uri="{FF2B5EF4-FFF2-40B4-BE49-F238E27FC236}">
                <a16:creationId xmlns:a16="http://schemas.microsoft.com/office/drawing/2014/main" xmlns="" id="{0E6EA174-3570-459D-A7B4-895C4BE9E1B9}"/>
              </a:ext>
            </a:extLst>
          </p:cNvPr>
          <p:cNvPicPr>
            <a:picLocks noChangeAspect="1"/>
          </p:cNvPicPr>
          <p:nvPr/>
        </p:nvPicPr>
        <p:blipFill>
          <a:blip r:embed="rId2"/>
          <a:stretch>
            <a:fillRect/>
          </a:stretch>
        </p:blipFill>
        <p:spPr>
          <a:xfrm>
            <a:off x="1347816" y="1858130"/>
            <a:ext cx="9557328" cy="4220902"/>
          </a:xfrm>
          <a:prstGeom prst="rect">
            <a:avLst/>
          </a:prstGeom>
        </p:spPr>
      </p:pic>
    </p:spTree>
    <p:extLst>
      <p:ext uri="{BB962C8B-B14F-4D97-AF65-F5344CB8AC3E}">
        <p14:creationId xmlns:p14="http://schemas.microsoft.com/office/powerpoint/2010/main" val="2731729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54233-C0A2-4F5C-BA72-E515C97CF8CD}"/>
              </a:ext>
            </a:extLst>
          </p:cNvPr>
          <p:cNvSpPr>
            <a:spLocks noGrp="1"/>
          </p:cNvSpPr>
          <p:nvPr>
            <p:ph type="title"/>
          </p:nvPr>
        </p:nvSpPr>
        <p:spPr/>
        <p:txBody>
          <a:bodyPr>
            <a:normAutofit/>
          </a:bodyPr>
          <a:lstStyle/>
          <a:p>
            <a:r>
              <a:rPr lang="en-GB" sz="4000" dirty="0"/>
              <a:t>Axelrod &amp; Hamilton (1981). </a:t>
            </a:r>
            <a:br>
              <a:rPr lang="en-GB" sz="4000" dirty="0"/>
            </a:br>
            <a:r>
              <a:rPr lang="en-GB" sz="4000" dirty="0"/>
              <a:t>			The Evolution of Cooperation.</a:t>
            </a:r>
            <a:endParaRPr lang="en-US" sz="4000" dirty="0"/>
          </a:p>
        </p:txBody>
      </p:sp>
      <p:sp>
        <p:nvSpPr>
          <p:cNvPr id="4" name="Footer Placeholder 3">
            <a:extLst>
              <a:ext uri="{FF2B5EF4-FFF2-40B4-BE49-F238E27FC236}">
                <a16:creationId xmlns:a16="http://schemas.microsoft.com/office/drawing/2014/main" xmlns="" id="{9B804AAA-7C36-40BD-82D0-BEC7AE6A5E3B}"/>
              </a:ext>
            </a:extLst>
          </p:cNvPr>
          <p:cNvSpPr>
            <a:spLocks noGrp="1"/>
          </p:cNvSpPr>
          <p:nvPr>
            <p:ph type="ftr" sz="quarter" idx="11"/>
          </p:nvPr>
        </p:nvSpPr>
        <p:spPr/>
        <p:txBody>
          <a:bodyPr/>
          <a:lstStyle/>
          <a:p>
            <a:r>
              <a:rPr lang="en-GB"/>
              <a:t>Peter Prescott (2019). A Brief Introduction to Agent-Based Modelling.</a:t>
            </a:r>
            <a:endParaRPr lang="en-US" dirty="0"/>
          </a:p>
        </p:txBody>
      </p:sp>
      <p:sp>
        <p:nvSpPr>
          <p:cNvPr id="5" name="Content Placeholder 2">
            <a:extLst>
              <a:ext uri="{FF2B5EF4-FFF2-40B4-BE49-F238E27FC236}">
                <a16:creationId xmlns:a16="http://schemas.microsoft.com/office/drawing/2014/main" xmlns="" id="{75E362AB-D38E-4FF4-9FD2-8A6A3694797A}"/>
              </a:ext>
            </a:extLst>
          </p:cNvPr>
          <p:cNvSpPr>
            <a:spLocks noGrp="1"/>
          </p:cNvSpPr>
          <p:nvPr>
            <p:ph idx="1"/>
          </p:nvPr>
        </p:nvSpPr>
        <p:spPr>
          <a:xfrm>
            <a:off x="1097280" y="1845734"/>
            <a:ext cx="10058400" cy="4023360"/>
          </a:xfrm>
        </p:spPr>
        <p:txBody>
          <a:bodyPr>
            <a:normAutofit/>
          </a:bodyPr>
          <a:lstStyle/>
          <a:p>
            <a:r>
              <a:rPr lang="en-GB" dirty="0"/>
              <a:t>"With two individuals destined never to meet again, the only strategy that can be called a solution to the game is to defect always...</a:t>
            </a:r>
          </a:p>
          <a:p>
            <a:r>
              <a:rPr lang="en-GB" dirty="0"/>
              <a:t>[But] If an individual can recognize a previous interactant and remember some aspects of the prior outcomes, then the strategic situation becomes an integrated Prisoner's Dilemma with a much richer set of possibilities."</a:t>
            </a:r>
          </a:p>
          <a:p>
            <a:r>
              <a:rPr lang="en-GB" dirty="0"/>
              <a:t>"[Axelrod] conducted a computer tournament for the Prisoner's Dilemma... [There was] a game length of 200 moves. The 14 entries and a totally random strategy were paired with each other in a round robin tournament... the result of the tournament was that the highest average score was attained by the simplest of all strategies submitted: TIT FOR TAT. This strategy is simply one of cooperating on the first move and then doing whatever the other player did on the preceding move. Thus TIT FOR TAT is a strategy of cooperation based on reciprocity."</a:t>
            </a:r>
            <a:endParaRPr lang="en-US" dirty="0"/>
          </a:p>
        </p:txBody>
      </p:sp>
    </p:spTree>
    <p:extLst>
      <p:ext uri="{BB962C8B-B14F-4D97-AF65-F5344CB8AC3E}">
        <p14:creationId xmlns:p14="http://schemas.microsoft.com/office/powerpoint/2010/main" val="1177669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00B126E14FA49846C69F3BAF8BA50" ma:contentTypeVersion="7" ma:contentTypeDescription="Create a new document." ma:contentTypeScope="" ma:versionID="a93e6223509435048b366df729e0737d">
  <xsd:schema xmlns:xsd="http://www.w3.org/2001/XMLSchema" xmlns:xs="http://www.w3.org/2001/XMLSchema" xmlns:p="http://schemas.microsoft.com/office/2006/metadata/properties" xmlns:ns2="45ab4561-f5f8-4aa3-9efd-8538b81dedb0" targetNamespace="http://schemas.microsoft.com/office/2006/metadata/properties" ma:root="true" ma:fieldsID="3565bfc6dbab940ba01aff0fa8bbd6dd" ns2:_="">
    <xsd:import namespace="45ab4561-f5f8-4aa3-9efd-8538b81ded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ab4561-f5f8-4aa3-9efd-8538b81ded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DB17AA-F3C0-4E39-91EE-852C9ECF3969}"/>
</file>

<file path=customXml/itemProps2.xml><?xml version="1.0" encoding="utf-8"?>
<ds:datastoreItem xmlns:ds="http://schemas.openxmlformats.org/officeDocument/2006/customXml" ds:itemID="{8FBA0239-4130-41BE-89C8-BE0CE43FBFAB}"/>
</file>

<file path=customXml/itemProps3.xml><?xml version="1.0" encoding="utf-8"?>
<ds:datastoreItem xmlns:ds="http://schemas.openxmlformats.org/officeDocument/2006/customXml" ds:itemID="{7A40A211-69B9-4FD8-B7F7-6F2D58581E31}"/>
</file>

<file path=docProps/app.xml><?xml version="1.0" encoding="utf-8"?>
<Properties xmlns="http://schemas.openxmlformats.org/officeDocument/2006/extended-properties" xmlns:vt="http://schemas.openxmlformats.org/officeDocument/2006/docPropsVTypes">
  <Template>Retrospect</Template>
  <TotalTime>193</TotalTime>
  <Words>1055</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Agent-Based Modelling</vt:lpstr>
      <vt:lpstr>What is Agent-Based Modelling? (1)</vt:lpstr>
      <vt:lpstr>What is Agent-Based Modelling? (2)</vt:lpstr>
      <vt:lpstr>Early Developments:  John Conway’s ‘Game of Life’</vt:lpstr>
      <vt:lpstr>Thomas Schelling (1969). Models of Segregation. </vt:lpstr>
      <vt:lpstr>Thomas Schelling (1969). Models of Segregation. </vt:lpstr>
      <vt:lpstr>Thomas Schelling (1969). Models of Segregation. </vt:lpstr>
      <vt:lpstr>Axelrod &amp; Hamilton (1981).     The Evolution of Cooperation.</vt:lpstr>
      <vt:lpstr>Axelrod &amp; Hamilton (1981).     The Evolution of Cooperation.</vt:lpstr>
      <vt:lpstr>ABM became widespread in the 1990s</vt:lpstr>
      <vt:lpstr>Critique</vt:lpstr>
      <vt:lpstr>Simple Example: Rabbit Population Growth</vt:lpstr>
      <vt:lpstr>Simple ABM: Create Environment</vt:lpstr>
      <vt:lpstr>Simple ABM: Define Agent</vt:lpstr>
      <vt:lpstr>Simple ABM: Define Agent Behaviour</vt:lpstr>
      <vt:lpstr>Simple ABM: Define a Rabbit</vt:lpstr>
      <vt:lpstr>Simple ABM: Define Rabbit Behaviour (1)</vt:lpstr>
      <vt:lpstr>Simple ABM: Define Rabbit Behaviour (2)</vt:lpstr>
      <vt:lpstr>Simple ABM: Define Rabbit Behaviour (3)</vt:lpstr>
      <vt:lpstr>Simple ABM: Extend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Agent-Based Modelling</dc:title>
  <dc:creator>Peter Prescott</dc:creator>
  <cp:lastModifiedBy>Peter Prescott</cp:lastModifiedBy>
  <cp:revision>14</cp:revision>
  <dcterms:created xsi:type="dcterms:W3CDTF">2019-10-26T15:18:17Z</dcterms:created>
  <dcterms:modified xsi:type="dcterms:W3CDTF">2019-10-26T19:55:41Z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0x01010038600B126E14FA49846C69F3BAF8BA50</vt:lpwstr>
  </property>
</Properties>
</file>